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343" r:id="rId32"/>
    <p:sldId id="344"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32" r:id="rId72"/>
    <p:sldId id="333" r:id="rId73"/>
    <p:sldId id="334" r:id="rId74"/>
    <p:sldId id="335" r:id="rId75"/>
    <p:sldId id="336" r:id="rId76"/>
    <p:sldId id="337" r:id="rId77"/>
    <p:sldId id="340" r:id="rId78"/>
    <p:sldId id="341" r:id="rId7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alpha val="20000"/>
            </a:scheme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alpha val="20000"/>
            </a:schemeClr>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12700" cap="flat">
              <a:solidFill>
                <a:schemeClr val="accent1"/>
              </a:solidFill>
              <a:prstDash val="solid"/>
              <a:round/>
            </a:ln>
          </a:top>
          <a:bottom>
            <a:ln w="12700" cap="flat">
              <a:solidFill>
                <a:schemeClr val="accent1"/>
              </a:solidFill>
              <a:prstDash val="solid"/>
              <a:round/>
            </a:ln>
          </a:bottom>
          <a:insideH>
            <a:ln w="12700" cap="flat">
              <a:noFill/>
              <a:miter lim="400000"/>
            </a:ln>
          </a:insideH>
          <a:insideV>
            <a:ln w="12700" cap="flat">
              <a:noFill/>
              <a:miter lim="400000"/>
            </a:ln>
          </a:insideV>
        </a:tcBdr>
        <a:fill>
          <a:noFill/>
        </a:fill>
      </a:tcStyle>
    </a:lastRow>
    <a:firstRow>
      <a:tcTxStyle b="on" i="off">
        <a:fontRef idx="major">
          <a:srgbClr val="000000"/>
        </a:fontRef>
        <a:srgbClr val="000000"/>
      </a:tcTxStyle>
      <a:tcStyle>
        <a:tcBdr>
          <a:left>
            <a:ln w="12700" cap="flat">
              <a:noFill/>
              <a:miter lim="400000"/>
            </a:ln>
          </a:left>
          <a:right>
            <a:ln w="12700" cap="flat">
              <a:noFill/>
              <a:miter lim="400000"/>
            </a:ln>
          </a:right>
          <a:top>
            <a:ln w="12700" cap="flat">
              <a:solidFill>
                <a:schemeClr val="accent1"/>
              </a:solidFill>
              <a:prstDash val="solid"/>
              <a:round/>
            </a:ln>
          </a:top>
          <a:bottom>
            <a:ln w="12700" cap="flat">
              <a:solidFill>
                <a:schemeClr val="accent1"/>
              </a:solidFill>
              <a:prstDash val="solid"/>
              <a:round/>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49"/>
    <p:restoredTop sz="94624"/>
  </p:normalViewPr>
  <p:slideViewPr>
    <p:cSldViewPr snapToGrid="0">
      <p:cViewPr varScale="1">
        <p:scale>
          <a:sx n="108" d="100"/>
          <a:sy n="108" d="100"/>
        </p:scale>
        <p:origin x="43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1143000" y="685800"/>
            <a:ext cx="4572000" cy="3429000"/>
          </a:xfrm>
          <a:prstGeom prst="rect">
            <a:avLst/>
          </a:prstGeom>
        </p:spPr>
        <p:txBody>
          <a:bodyPr/>
          <a:lstStyle/>
          <a:p>
            <a:endParaRPr/>
          </a:p>
        </p:txBody>
      </p:sp>
      <p:sp>
        <p:nvSpPr>
          <p:cNvPr id="102" name="Shape 10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BE" dirty="0"/>
          </a:p>
        </p:txBody>
      </p:sp>
    </p:spTree>
    <p:extLst>
      <p:ext uri="{BB962C8B-B14F-4D97-AF65-F5344CB8AC3E}">
        <p14:creationId xmlns:p14="http://schemas.microsoft.com/office/powerpoint/2010/main" val="1669269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pic>
        <p:nvPicPr>
          <p:cNvPr id="92" name="Picture 7" descr="Picture 7"/>
          <p:cNvPicPr>
            <a:picLocks noChangeAspect="1"/>
          </p:cNvPicPr>
          <p:nvPr/>
        </p:nvPicPr>
        <p:blipFill>
          <a:blip r:embed="rId2"/>
          <a:stretch>
            <a:fillRect/>
          </a:stretch>
        </p:blipFill>
        <p:spPr>
          <a:xfrm>
            <a:off x="0" y="1784"/>
            <a:ext cx="12192000" cy="6854431"/>
          </a:xfrm>
          <a:prstGeom prst="rect">
            <a:avLst/>
          </a:prstGeom>
          <a:ln w="12700">
            <a:miter lim="400000"/>
          </a:ln>
        </p:spPr>
      </p:pic>
      <p:sp>
        <p:nvSpPr>
          <p:cNvPr id="93" name="Title Text"/>
          <p:cNvSpPr txBox="1">
            <a:spLocks noGrp="1"/>
          </p:cNvSpPr>
          <p:nvPr>
            <p:ph type="title"/>
          </p:nvPr>
        </p:nvSpPr>
        <p:spPr>
          <a:prstGeom prst="rect">
            <a:avLst/>
          </a:prstGeom>
        </p:spPr>
        <p:txBody>
          <a:bodyPr/>
          <a:lstStyle>
            <a:lvl1pPr>
              <a:defRPr>
                <a:solidFill>
                  <a:srgbClr val="063354"/>
                </a:solidFill>
              </a:defRPr>
            </a:lvl1pPr>
          </a:lstStyle>
          <a:p>
            <a:r>
              <a:t>Title Text</a:t>
            </a:r>
          </a:p>
        </p:txBody>
      </p:sp>
      <p:sp>
        <p:nvSpPr>
          <p:cNvPr id="94" name="Body Level One…"/>
          <p:cNvSpPr txBox="1">
            <a:spLocks noGrp="1"/>
          </p:cNvSpPr>
          <p:nvPr>
            <p:ph type="body" idx="1"/>
          </p:nvPr>
        </p:nvSpPr>
        <p:spPr>
          <a:prstGeom prst="rect">
            <a:avLst/>
          </a:prstGeom>
        </p:spPr>
        <p:txBody>
          <a:bodyPr/>
          <a:lstStyle>
            <a:lvl1pPr>
              <a:defRPr>
                <a:solidFill>
                  <a:srgbClr val="404040"/>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31.png"/><Relationship Id="rId5" Type="http://schemas.openxmlformats.org/officeDocument/2006/relationships/image" Target="../media/image21.png"/><Relationship Id="rId15" Type="http://schemas.openxmlformats.org/officeDocument/2006/relationships/image" Target="../media/image32.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4.pn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78.png"/></Relationships>
</file>

<file path=ppt/slides/_rels/slide6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5.png"/><Relationship Id="rId7" Type="http://schemas.openxmlformats.org/officeDocument/2006/relationships/image" Target="../media/image82.png"/><Relationship Id="rId12" Type="http://schemas.openxmlformats.org/officeDocument/2006/relationships/image" Target="../media/image7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1.jpe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8.png"/><Relationship Id="rId9" Type="http://schemas.openxmlformats.org/officeDocument/2006/relationships/image" Target="../media/image84.png"/></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92.png"/></Relationships>
</file>

<file path=ppt/slides/_rels/slide6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4.pn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4" name="TextBox 69"/>
          <p:cNvSpPr txBox="1"/>
          <p:nvPr/>
        </p:nvSpPr>
        <p:spPr>
          <a:xfrm>
            <a:off x="2848366" y="669132"/>
            <a:ext cx="6698465" cy="14876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a:solidFill>
                  <a:srgbClr val="7030A0"/>
                </a:solidFill>
              </a:defRPr>
            </a:lvl1pPr>
          </a:lstStyle>
          <a:p>
            <a:r>
              <a:t>Human Automation Teams for Decision Making: Impact of Task load on Team Performance </a:t>
            </a:r>
          </a:p>
        </p:txBody>
      </p:sp>
      <p:sp>
        <p:nvSpPr>
          <p:cNvPr id="105" name="TextBox 5"/>
          <p:cNvSpPr txBox="1"/>
          <p:nvPr/>
        </p:nvSpPr>
        <p:spPr>
          <a:xfrm>
            <a:off x="2705291" y="4616132"/>
            <a:ext cx="7111615" cy="1429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3000">
                <a:solidFill>
                  <a:schemeClr val="accent2"/>
                </a:solidFill>
                <a:latin typeface="+mn-lt"/>
                <a:ea typeface="+mn-ea"/>
                <a:cs typeface="+mn-cs"/>
                <a:sym typeface="Helvetica"/>
              </a:defRPr>
            </a:pPr>
            <a:r>
              <a:t>Kesav Ram Kaza</a:t>
            </a:r>
          </a:p>
          <a:p>
            <a:pPr algn="ctr">
              <a:defRPr sz="3000">
                <a:solidFill>
                  <a:schemeClr val="accent5">
                    <a:lumOff val="10098"/>
                  </a:schemeClr>
                </a:solidFill>
              </a:defRPr>
            </a:pPr>
            <a:r>
              <a:t>(Research fellow)</a:t>
            </a:r>
          </a:p>
          <a:p>
            <a:pPr algn="ctr">
              <a:defRPr sz="3000">
                <a:solidFill>
                  <a:schemeClr val="accent5">
                    <a:lumOff val="10098"/>
                  </a:schemeClr>
                </a:solidFill>
              </a:defRPr>
            </a:pPr>
            <a:r>
              <a:t>University of Ottawa</a:t>
            </a:r>
          </a:p>
        </p:txBody>
      </p:sp>
      <p:sp>
        <p:nvSpPr>
          <p:cNvPr id="106" name="TextBox 5"/>
          <p:cNvSpPr txBox="1"/>
          <p:nvPr/>
        </p:nvSpPr>
        <p:spPr>
          <a:xfrm>
            <a:off x="2641791" y="2752223"/>
            <a:ext cx="7111615" cy="1015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3000">
                <a:solidFill>
                  <a:srgbClr val="535353"/>
                </a:solidFill>
              </a:defRPr>
            </a:pPr>
            <a:r>
              <a:rPr dirty="0"/>
              <a:t> April 8, 2025</a:t>
            </a:r>
          </a:p>
          <a:p>
            <a:pPr algn="ctr">
              <a:defRPr sz="3000">
                <a:solidFill>
                  <a:srgbClr val="535353"/>
                </a:solidFill>
              </a:defRPr>
            </a:pPr>
            <a:r>
              <a:rPr dirty="0"/>
              <a:t>CNI, </a:t>
            </a:r>
            <a:r>
              <a:rPr dirty="0" err="1" smtClean="0"/>
              <a:t>IIS</a:t>
            </a:r>
            <a:r>
              <a:rPr lang="en-US" dirty="0" err="1" smtClean="0"/>
              <a:t>c</a:t>
            </a:r>
            <a:r>
              <a:rPr dirty="0" smtClean="0"/>
              <a:t> </a:t>
            </a:r>
            <a:r>
              <a:rPr dirty="0"/>
              <a:t>Bengaluru.</a:t>
            </a:r>
          </a:p>
        </p:txBody>
      </p:sp>
      <p:sp>
        <p:nvSpPr>
          <p:cNvPr id="107" name="by"/>
          <p:cNvSpPr txBox="1"/>
          <p:nvPr/>
        </p:nvSpPr>
        <p:spPr>
          <a:xfrm>
            <a:off x="6097797" y="4057985"/>
            <a:ext cx="326602"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A7A7A7"/>
                </a:solidFill>
              </a:defRPr>
            </a:lvl1pPr>
          </a:lstStyle>
          <a:p>
            <a:r>
              <a:t>by</a:t>
            </a:r>
          </a:p>
        </p:txBody>
      </p:sp>
      <p:sp>
        <p:nvSpPr>
          <p:cNvPr id="108" name="Slide Number"/>
          <p:cNvSpPr txBox="1">
            <a:spLocks noGrp="1"/>
          </p:cNvSpPr>
          <p:nvPr>
            <p:ph type="sldNum" sz="quarter" idx="2"/>
          </p:nvPr>
        </p:nvSpPr>
        <p:spPr>
          <a:xfrm>
            <a:off x="11172418" y="6414760"/>
            <a:ext cx="181382"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a:t>
            </a:fld>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6"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Factors</a:t>
            </a:r>
          </a:p>
        </p:txBody>
      </p:sp>
      <p:sp>
        <p:nvSpPr>
          <p:cNvPr id="177" name="TextBox 2"/>
          <p:cNvSpPr txBox="1"/>
          <p:nvPr/>
        </p:nvSpPr>
        <p:spPr>
          <a:xfrm>
            <a:off x="937511" y="867762"/>
            <a:ext cx="10021004" cy="4558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solidFill>
                  <a:schemeClr val="accent1"/>
                </a:solidFill>
              </a:defRPr>
            </a:pPr>
            <a:endParaRPr/>
          </a:p>
          <a:p>
            <a:pPr marL="571500" indent="-571500">
              <a:buSzPct val="100000"/>
              <a:buChar char="❑"/>
              <a:defRPr sz="2400">
                <a:solidFill>
                  <a:schemeClr val="accent1"/>
                </a:solidFill>
              </a:defRPr>
            </a:pPr>
            <a:r>
              <a:t>Varied notions across literature</a:t>
            </a:r>
          </a:p>
          <a:p>
            <a:pPr marL="571500" indent="-571500">
              <a:buSzPct val="100000"/>
              <a:buChar char="❑"/>
              <a:defRPr sz="2400">
                <a:solidFill>
                  <a:schemeClr val="accent1"/>
                </a:solidFill>
              </a:defRPr>
            </a:pPr>
            <a:r>
              <a:t>Definitions are based on models involving mental resources such as memory and attention.</a:t>
            </a:r>
          </a:p>
          <a:p>
            <a:pPr marL="1028700" lvl="1" indent="-571500">
              <a:buSzPct val="100000"/>
              <a:buChar char="❑"/>
              <a:defRPr sz="2000">
                <a:solidFill>
                  <a:schemeClr val="accent1"/>
                </a:solidFill>
              </a:defRPr>
            </a:pPr>
            <a:r>
              <a:rPr i="1"/>
              <a:t>“Low workload levels have been associated with boredom and decreased attention to task, whereas high workload levels have been associated with increased error rates and the narrowing of attention to the possible detriment of other information or tasks"</a:t>
            </a:r>
            <a:r>
              <a:t> [NASA-STD-3001 Technical Brief]</a:t>
            </a:r>
          </a:p>
          <a:p>
            <a:pPr marL="571500" indent="-571500">
              <a:buSzPct val="100000"/>
              <a:buChar char="❑"/>
              <a:defRPr sz="2400">
                <a:solidFill>
                  <a:schemeClr val="accent5">
                    <a:lumOff val="20196"/>
                  </a:schemeClr>
                </a:solidFill>
              </a:defRPr>
            </a:pPr>
            <a:endParaRPr/>
          </a:p>
          <a:p>
            <a:pPr marL="571500" indent="-571500">
              <a:buSzPct val="100000"/>
              <a:buChar char="❑"/>
              <a:defRPr sz="2400">
                <a:solidFill>
                  <a:schemeClr val="accent5">
                    <a:lumOff val="20196"/>
                  </a:schemeClr>
                </a:solidFill>
              </a:defRPr>
            </a:pPr>
            <a:r>
              <a:t>Measurement models</a:t>
            </a:r>
          </a:p>
          <a:p>
            <a:pPr marL="1028700" lvl="1" indent="-571500">
              <a:buSzPct val="100000"/>
              <a:buChar char="❑"/>
              <a:defRPr sz="2400">
                <a:solidFill>
                  <a:schemeClr val="accent5">
                    <a:lumOff val="20196"/>
                  </a:schemeClr>
                </a:solidFill>
              </a:defRPr>
            </a:pPr>
            <a:r>
              <a:t>Self report measures</a:t>
            </a:r>
          </a:p>
          <a:p>
            <a:pPr marL="1028700" lvl="1" indent="-571500">
              <a:buSzPct val="100000"/>
              <a:buChar char="❑"/>
              <a:defRPr sz="2400">
                <a:solidFill>
                  <a:schemeClr val="accent5">
                    <a:lumOff val="20196"/>
                  </a:schemeClr>
                </a:solidFill>
              </a:defRPr>
            </a:pPr>
            <a:r>
              <a:t>Physiological (or neurophysiological) measures</a:t>
            </a:r>
          </a:p>
          <a:p>
            <a:pPr marL="1028700" lvl="1" indent="-571500">
              <a:buSzPct val="100000"/>
              <a:buChar char="❑"/>
              <a:defRPr sz="2400">
                <a:solidFill>
                  <a:schemeClr val="accent5">
                    <a:lumOff val="20196"/>
                  </a:schemeClr>
                </a:solidFill>
              </a:defRPr>
            </a:pPr>
            <a:r>
              <a:t>Primary task performance measures</a:t>
            </a:r>
          </a:p>
        </p:txBody>
      </p:sp>
      <p:sp>
        <p:nvSpPr>
          <p:cNvPr id="178"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Cognitive or Mental Workload in the Literature</a:t>
            </a:r>
          </a:p>
        </p:txBody>
      </p:sp>
      <p:sp>
        <p:nvSpPr>
          <p:cNvPr id="179" name="Longo, Luca, et al. &quot;Human mental workload: A survey and a novel inclusive definition.&quot;…"/>
          <p:cNvSpPr txBox="1"/>
          <p:nvPr/>
        </p:nvSpPr>
        <p:spPr>
          <a:xfrm>
            <a:off x="1015973" y="6176892"/>
            <a:ext cx="6006962"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457200">
              <a:defRPr sz="1200">
                <a:solidFill>
                  <a:srgbClr val="535353"/>
                </a:solidFill>
                <a:latin typeface="Arial"/>
                <a:ea typeface="Arial"/>
                <a:cs typeface="Arial"/>
                <a:sym typeface="Arial"/>
              </a:defRPr>
            </a:pPr>
            <a:r>
              <a:t>Longo, Luca, et al. "Human mental workload: A survey and a novel inclusive definition." </a:t>
            </a:r>
          </a:p>
          <a:p>
            <a:pPr defTabSz="457200">
              <a:defRPr sz="1200">
                <a:solidFill>
                  <a:srgbClr val="535353"/>
                </a:solidFill>
                <a:latin typeface="Arial"/>
                <a:ea typeface="Arial"/>
                <a:cs typeface="Arial"/>
                <a:sym typeface="Arial"/>
              </a:defRPr>
            </a:pPr>
            <a:r>
              <a:rPr i="1"/>
              <a:t>Frontiers in psychology</a:t>
            </a:r>
            <a:r>
              <a:t> 13 (2022).</a:t>
            </a:r>
          </a:p>
        </p:txBody>
      </p:sp>
      <p:sp>
        <p:nvSpPr>
          <p:cNvPr id="2" name="Slide Number">
            <a:extLst>
              <a:ext uri="{FF2B5EF4-FFF2-40B4-BE49-F238E27FC236}">
                <a16:creationId xmlns:a16="http://schemas.microsoft.com/office/drawing/2014/main" id="{4C0EFBE0-44ED-EB42-4037-0CC79F31FD43}"/>
              </a:ext>
            </a:extLst>
          </p:cNvPr>
          <p:cNvSpPr txBox="1">
            <a:spLocks noGrp="1"/>
          </p:cNvSpPr>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a:t>
            </a:fld>
            <a:endParaRP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1"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Factors</a:t>
            </a:r>
          </a:p>
        </p:txBody>
      </p:sp>
      <p:sp>
        <p:nvSpPr>
          <p:cNvPr id="182" name="TextBox 2"/>
          <p:cNvSpPr txBox="1"/>
          <p:nvPr/>
        </p:nvSpPr>
        <p:spPr>
          <a:xfrm>
            <a:off x="937511" y="867762"/>
            <a:ext cx="10021004" cy="4558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solidFill>
                  <a:schemeClr val="accent1"/>
                </a:solidFill>
              </a:defRPr>
            </a:pPr>
            <a:endParaRPr/>
          </a:p>
          <a:p>
            <a:pPr marL="571500" indent="-571500">
              <a:buSzPct val="100000"/>
              <a:buChar char="❑"/>
              <a:defRPr sz="2400">
                <a:solidFill>
                  <a:schemeClr val="accent5">
                    <a:lumOff val="20196"/>
                  </a:schemeClr>
                </a:solidFill>
              </a:defRPr>
            </a:pPr>
            <a:r>
              <a:t>Varied notions across literature</a:t>
            </a:r>
          </a:p>
          <a:p>
            <a:pPr marL="571500" indent="-571500">
              <a:buSzPct val="100000"/>
              <a:buChar char="❑"/>
              <a:defRPr sz="2400">
                <a:solidFill>
                  <a:schemeClr val="accent5">
                    <a:lumOff val="20196"/>
                  </a:schemeClr>
                </a:solidFill>
              </a:defRPr>
            </a:pPr>
            <a:r>
              <a:t>Definitions are based on models involving mental resources such as memory and attention.</a:t>
            </a:r>
          </a:p>
          <a:p>
            <a:pPr marL="1028700" lvl="1" indent="-571500">
              <a:buSzPct val="100000"/>
              <a:buChar char="❑"/>
              <a:defRPr sz="2000">
                <a:solidFill>
                  <a:schemeClr val="accent5">
                    <a:lumOff val="20196"/>
                  </a:schemeClr>
                </a:solidFill>
              </a:defRPr>
            </a:pPr>
            <a:r>
              <a:rPr i="1"/>
              <a:t>“Low workload levels have been associated with boredom and decreased attention to task, whereas high workload levels have been associated with increased error rates and the narrowing of attention to the possible detriment of other information or tasks"</a:t>
            </a:r>
            <a:r>
              <a:t> [NASA-STD-3001 Technical Brief]</a:t>
            </a:r>
          </a:p>
          <a:p>
            <a:pPr marL="571500" indent="-571500">
              <a:buSzPct val="100000"/>
              <a:buChar char="❑"/>
              <a:defRPr sz="2400">
                <a:solidFill>
                  <a:schemeClr val="accent5">
                    <a:satOff val="-19091"/>
                    <a:lumOff val="-11921"/>
                  </a:schemeClr>
                </a:solidFill>
              </a:defRPr>
            </a:pPr>
            <a:endParaRPr/>
          </a:p>
          <a:p>
            <a:pPr marL="571500" indent="-571500">
              <a:buSzPct val="100000"/>
              <a:buChar char="❑"/>
              <a:defRPr sz="2400">
                <a:solidFill>
                  <a:schemeClr val="accent5">
                    <a:satOff val="-19091"/>
                    <a:lumOff val="-11921"/>
                  </a:schemeClr>
                </a:solidFill>
              </a:defRPr>
            </a:pPr>
            <a:r>
              <a:t>Measurement models</a:t>
            </a:r>
          </a:p>
          <a:p>
            <a:pPr marL="1028700" lvl="1" indent="-571500">
              <a:buSzPct val="100000"/>
              <a:buChar char="❑"/>
              <a:defRPr sz="2400">
                <a:solidFill>
                  <a:schemeClr val="accent5">
                    <a:satOff val="-19091"/>
                    <a:lumOff val="-11921"/>
                  </a:schemeClr>
                </a:solidFill>
              </a:defRPr>
            </a:pPr>
            <a:r>
              <a:t>Self report measures</a:t>
            </a:r>
          </a:p>
          <a:p>
            <a:pPr marL="1028700" lvl="1" indent="-571500">
              <a:buSzPct val="100000"/>
              <a:buChar char="❑"/>
              <a:defRPr sz="2400">
                <a:solidFill>
                  <a:schemeClr val="accent5">
                    <a:satOff val="-19091"/>
                    <a:lumOff val="-11921"/>
                  </a:schemeClr>
                </a:solidFill>
              </a:defRPr>
            </a:pPr>
            <a:r>
              <a:t>Physiological (or neurophysiological) measures</a:t>
            </a:r>
          </a:p>
          <a:p>
            <a:pPr marL="1028700" lvl="1" indent="-571500">
              <a:buSzPct val="100000"/>
              <a:buChar char="❑"/>
              <a:defRPr sz="2400">
                <a:solidFill>
                  <a:schemeClr val="accent5">
                    <a:satOff val="-19091"/>
                    <a:lumOff val="-11921"/>
                  </a:schemeClr>
                </a:solidFill>
              </a:defRPr>
            </a:pPr>
            <a:r>
              <a:t>Primary task performance measures</a:t>
            </a:r>
          </a:p>
        </p:txBody>
      </p:sp>
      <p:sp>
        <p:nvSpPr>
          <p:cNvPr id="183"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Cognitive or Mental Workload in the Literature</a:t>
            </a:r>
          </a:p>
        </p:txBody>
      </p:sp>
      <p:sp>
        <p:nvSpPr>
          <p:cNvPr id="18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
        <p:nvSpPr>
          <p:cNvPr id="185" name="Longo, Luca, et al. &quot;Human mental workload: A survey and a novel inclusive definition.&quot;…"/>
          <p:cNvSpPr txBox="1"/>
          <p:nvPr/>
        </p:nvSpPr>
        <p:spPr>
          <a:xfrm>
            <a:off x="1015973" y="6176892"/>
            <a:ext cx="6006962"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457200">
              <a:defRPr sz="1200">
                <a:solidFill>
                  <a:srgbClr val="535353"/>
                </a:solidFill>
                <a:latin typeface="Arial"/>
                <a:ea typeface="Arial"/>
                <a:cs typeface="Arial"/>
                <a:sym typeface="Arial"/>
              </a:defRPr>
            </a:pPr>
            <a:r>
              <a:t>Longo, Luca, et al. "Human mental workload: A survey and a novel inclusive definition." </a:t>
            </a:r>
          </a:p>
          <a:p>
            <a:pPr defTabSz="457200">
              <a:defRPr sz="1200">
                <a:solidFill>
                  <a:srgbClr val="535353"/>
                </a:solidFill>
                <a:latin typeface="Arial"/>
                <a:ea typeface="Arial"/>
                <a:cs typeface="Arial"/>
                <a:sym typeface="Arial"/>
              </a:defRPr>
            </a:pPr>
            <a:r>
              <a:rPr i="1"/>
              <a:t>Frontiers in psychology</a:t>
            </a:r>
            <a:r>
              <a:t> 13 (2022).</a:t>
            </a: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7"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Factors</a:t>
            </a:r>
          </a:p>
        </p:txBody>
      </p:sp>
      <p:sp>
        <p:nvSpPr>
          <p:cNvPr id="188" name="TextBox 2"/>
          <p:cNvSpPr txBox="1"/>
          <p:nvPr/>
        </p:nvSpPr>
        <p:spPr>
          <a:xfrm>
            <a:off x="948376" y="1328691"/>
            <a:ext cx="6730716" cy="51803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buSzPct val="100000"/>
              <a:buChar char="❑"/>
              <a:defRPr sz="2400">
                <a:solidFill>
                  <a:schemeClr val="accent1"/>
                </a:solidFill>
              </a:defRPr>
            </a:pPr>
            <a:r>
              <a:t>Mental workload (MW) is a complex cognitive construct.</a:t>
            </a:r>
          </a:p>
          <a:p>
            <a:pPr marL="571500" indent="-571500">
              <a:buSzPct val="100000"/>
              <a:buChar char="❑"/>
              <a:defRPr sz="2400">
                <a:solidFill>
                  <a:schemeClr val="accent1"/>
                </a:solidFill>
              </a:defRPr>
            </a:pPr>
            <a:endParaRPr/>
          </a:p>
          <a:p>
            <a:pPr marL="571500" indent="-571500">
              <a:buSzPct val="100000"/>
              <a:buChar char="❑"/>
              <a:defRPr sz="2400">
                <a:solidFill>
                  <a:schemeClr val="accent1"/>
                </a:solidFill>
              </a:defRPr>
            </a:pPr>
            <a:r>
              <a:t>Task load - Defined as the number of tasks per session or fraction of tasks from a batch in a fixed period of time.</a:t>
            </a:r>
          </a:p>
          <a:p>
            <a:pPr marL="571500" indent="-571500">
              <a:buSzPct val="100000"/>
              <a:buChar char="❑"/>
              <a:defRPr sz="2400">
                <a:solidFill>
                  <a:schemeClr val="accent1"/>
                </a:solidFill>
              </a:defRPr>
            </a:pPr>
            <a:endParaRPr/>
          </a:p>
          <a:p>
            <a:pPr marL="571500" indent="-571500">
              <a:buSzPct val="100000"/>
              <a:buChar char="❑"/>
              <a:defRPr sz="2400">
                <a:solidFill>
                  <a:schemeClr val="accent1"/>
                </a:solidFill>
              </a:defRPr>
            </a:pPr>
            <a:r>
              <a:t>MW might be a non-linear function of task load along with other variables</a:t>
            </a:r>
          </a:p>
          <a:p>
            <a:pPr marL="571500" indent="-571500">
              <a:buSzPct val="100000"/>
              <a:buChar char="❑"/>
              <a:defRPr sz="2400">
                <a:solidFill>
                  <a:schemeClr val="accent1"/>
                </a:solidFill>
              </a:defRPr>
            </a:pPr>
            <a:endParaRPr/>
          </a:p>
          <a:p>
            <a:pPr marL="571500" indent="-571500">
              <a:buSzPct val="100000"/>
              <a:buChar char="❑"/>
              <a:defRPr sz="2400">
                <a:solidFill>
                  <a:schemeClr val="accent1"/>
                </a:solidFill>
              </a:defRPr>
            </a:pPr>
            <a:r>
              <a:t>MW is a system state that is not directly observable.</a:t>
            </a:r>
          </a:p>
          <a:p>
            <a:pPr marL="571500" indent="-571500">
              <a:buSzPct val="100000"/>
              <a:buChar char="❑"/>
              <a:defRPr sz="2400">
                <a:solidFill>
                  <a:schemeClr val="accent1"/>
                </a:solidFill>
              </a:defRPr>
            </a:pPr>
            <a:endParaRPr/>
          </a:p>
          <a:p>
            <a:pPr marL="571500" indent="-571500">
              <a:buSzPct val="100000"/>
              <a:buChar char="❑"/>
              <a:defRPr sz="2400">
                <a:solidFill>
                  <a:schemeClr val="accent1"/>
                </a:solidFill>
              </a:defRPr>
            </a:pPr>
            <a:r>
              <a:t>Can task load can be used as a handle on MW?</a:t>
            </a:r>
          </a:p>
        </p:txBody>
      </p:sp>
      <p:sp>
        <p:nvSpPr>
          <p:cNvPr id="189"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Mental workload vs task load</a:t>
            </a:r>
          </a:p>
        </p:txBody>
      </p:sp>
      <p:sp>
        <p:nvSpPr>
          <p:cNvPr id="19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2"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Factors</a:t>
            </a:r>
          </a:p>
        </p:txBody>
      </p:sp>
      <p:sp>
        <p:nvSpPr>
          <p:cNvPr id="193" name="TextBox 2"/>
          <p:cNvSpPr txBox="1"/>
          <p:nvPr/>
        </p:nvSpPr>
        <p:spPr>
          <a:xfrm>
            <a:off x="638524" y="1768918"/>
            <a:ext cx="7203184" cy="37071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buSzPct val="100000"/>
              <a:buChar char="❑"/>
              <a:defRPr sz="2400">
                <a:solidFill>
                  <a:schemeClr val="accent1"/>
                </a:solidFill>
              </a:defRPr>
            </a:pPr>
            <a:r>
              <a:t>Under some conditions (?): can use task load as a descriptor of the mental workload.</a:t>
            </a:r>
          </a:p>
          <a:p>
            <a:pPr marL="571500" indent="-571500">
              <a:buSzPct val="100000"/>
              <a:buChar char="❑"/>
              <a:defRPr sz="2400">
                <a:solidFill>
                  <a:schemeClr val="accent1"/>
                </a:solidFill>
              </a:defRPr>
            </a:pPr>
            <a:endParaRPr/>
          </a:p>
          <a:p>
            <a:pPr marL="571500" indent="-571500">
              <a:buSzPct val="100000"/>
              <a:buChar char="❑"/>
              <a:defRPr sz="2400">
                <a:solidFill>
                  <a:schemeClr val="accent1"/>
                </a:solidFill>
              </a:defRPr>
            </a:pPr>
            <a:r>
              <a:t>This simplifies the model and avoids measurement problems.</a:t>
            </a:r>
          </a:p>
          <a:p>
            <a:pPr marL="571500" indent="-571500">
              <a:buSzPct val="100000"/>
              <a:buChar char="❑"/>
              <a:defRPr sz="2400">
                <a:solidFill>
                  <a:schemeClr val="accent1"/>
                </a:solidFill>
              </a:defRPr>
            </a:pPr>
            <a:endParaRPr/>
          </a:p>
          <a:p>
            <a:pPr marL="571500" indent="-571500">
              <a:buSzPct val="100000"/>
              <a:buChar char="❑"/>
              <a:defRPr sz="2400">
                <a:solidFill>
                  <a:schemeClr val="accent1"/>
                </a:solidFill>
              </a:defRPr>
            </a:pPr>
            <a:r>
              <a:t>Model the human as task load dependent performer.</a:t>
            </a:r>
          </a:p>
          <a:p>
            <a:pPr>
              <a:defRPr sz="2400">
                <a:solidFill>
                  <a:schemeClr val="accent1"/>
                </a:solidFill>
              </a:defRPr>
            </a:pPr>
            <a:endParaRPr/>
          </a:p>
        </p:txBody>
      </p:sp>
      <p:sp>
        <p:nvSpPr>
          <p:cNvPr id="194"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Mental Workload vs Task load</a:t>
            </a:r>
          </a:p>
        </p:txBody>
      </p:sp>
      <p:sp>
        <p:nvSpPr>
          <p:cNvPr id="19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a:t>
            </a:fld>
            <a:endParaRP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7"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p:sp>
        <p:nvSpPr>
          <p:cNvPr id="198" name="TextBox 2"/>
          <p:cNvSpPr txBox="1"/>
          <p:nvPr/>
        </p:nvSpPr>
        <p:spPr>
          <a:xfrm>
            <a:off x="526544" y="1391265"/>
            <a:ext cx="5536069" cy="44183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solidFill>
                  <a:schemeClr val="accent3">
                    <a:lumOff val="-12941"/>
                  </a:schemeClr>
                </a:solidFill>
                <a:latin typeface="American Typewriter"/>
                <a:ea typeface="American Typewriter"/>
                <a:cs typeface="American Typewriter"/>
                <a:sym typeface="American Typewriter"/>
              </a:defRPr>
            </a:pPr>
            <a:r>
              <a:t>Human Side</a:t>
            </a:r>
          </a:p>
          <a:p>
            <a:pPr>
              <a:defRPr sz="2400">
                <a:solidFill>
                  <a:schemeClr val="accent3">
                    <a:lumOff val="-12941"/>
                  </a:schemeClr>
                </a:solidFill>
                <a:latin typeface="American Typewriter"/>
                <a:ea typeface="American Typewriter"/>
                <a:cs typeface="American Typewriter"/>
                <a:sym typeface="American Typewriter"/>
              </a:defRPr>
            </a:pPr>
            <a:endParaRPr/>
          </a:p>
          <a:p>
            <a:pPr marL="571500" indent="-571500">
              <a:buSzPct val="100000"/>
              <a:buChar char="❑"/>
              <a:defRPr sz="2400">
                <a:solidFill>
                  <a:schemeClr val="accent1"/>
                </a:solidFill>
              </a:defRPr>
            </a:pPr>
            <a:r>
              <a:t>Human as interventionist</a:t>
            </a:r>
          </a:p>
          <a:p>
            <a:pPr marL="1028700" lvl="1" indent="-571500">
              <a:buSzPct val="100000"/>
              <a:buChar char="❑"/>
              <a:defRPr sz="2400">
                <a:solidFill>
                  <a:schemeClr val="accent1"/>
                </a:solidFill>
              </a:defRPr>
            </a:pPr>
            <a:r>
              <a:t>may redo some tasks completed by automation.</a:t>
            </a:r>
          </a:p>
          <a:p>
            <a:pPr marL="1028700" lvl="1" indent="-571500">
              <a:buSzPct val="100000"/>
              <a:buChar char="❑"/>
              <a:defRPr sz="2400">
                <a:solidFill>
                  <a:schemeClr val="accent1"/>
                </a:solidFill>
              </a:defRPr>
            </a:pPr>
            <a:r>
              <a:t>may interrupt tasks of robot.</a:t>
            </a:r>
          </a:p>
          <a:p>
            <a:pPr marL="571500" indent="-571500">
              <a:buSzPct val="100000"/>
              <a:buChar char="❑"/>
              <a:defRPr sz="2400">
                <a:solidFill>
                  <a:schemeClr val="accent1"/>
                </a:solidFill>
              </a:defRPr>
            </a:pPr>
            <a:endParaRPr/>
          </a:p>
          <a:p>
            <a:pPr marL="571500" indent="-571500">
              <a:buSzPct val="100000"/>
              <a:buChar char="❑"/>
              <a:defRPr sz="2400">
                <a:solidFill>
                  <a:schemeClr val="accent1"/>
                </a:solidFill>
              </a:defRPr>
            </a:pPr>
            <a:r>
              <a:t>Human as non-interventionist</a:t>
            </a:r>
          </a:p>
          <a:p>
            <a:pPr marL="1028700" lvl="1" indent="-571500">
              <a:buSzPct val="100000"/>
              <a:buChar char="❑"/>
              <a:defRPr sz="2400">
                <a:solidFill>
                  <a:schemeClr val="accent1"/>
                </a:solidFill>
              </a:defRPr>
            </a:pPr>
            <a:r>
              <a:t>may or may not adhere to assigned task load.</a:t>
            </a:r>
          </a:p>
          <a:p>
            <a:pPr marL="571500" indent="-571500">
              <a:buSzPct val="100000"/>
              <a:buChar char="❑"/>
              <a:defRPr sz="2400">
                <a:solidFill>
                  <a:schemeClr val="accent1"/>
                </a:solidFill>
              </a:defRPr>
            </a:pPr>
            <a:endParaRPr/>
          </a:p>
        </p:txBody>
      </p:sp>
      <p:sp>
        <p:nvSpPr>
          <p:cNvPr id="199"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Task allocation planning problem classes</a:t>
            </a:r>
          </a:p>
        </p:txBody>
      </p:sp>
      <p:sp>
        <p:nvSpPr>
          <p:cNvPr id="20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a:p>
        </p:txBody>
      </p:sp>
      <p:sp>
        <p:nvSpPr>
          <p:cNvPr id="201" name="Automation Side…"/>
          <p:cNvSpPr txBox="1"/>
          <p:nvPr/>
        </p:nvSpPr>
        <p:spPr>
          <a:xfrm>
            <a:off x="6524159" y="1391265"/>
            <a:ext cx="5639282" cy="4786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solidFill>
                  <a:schemeClr val="accent3">
                    <a:lumOff val="-12941"/>
                  </a:schemeClr>
                </a:solidFill>
                <a:latin typeface="American Typewriter"/>
                <a:ea typeface="American Typewriter"/>
                <a:cs typeface="American Typewriter"/>
                <a:sym typeface="American Typewriter"/>
              </a:defRPr>
            </a:pPr>
            <a:r>
              <a:t>Automation Side</a:t>
            </a:r>
          </a:p>
          <a:p>
            <a:pPr>
              <a:defRPr sz="2400">
                <a:solidFill>
                  <a:schemeClr val="accent3">
                    <a:lumOff val="-12941"/>
                  </a:schemeClr>
                </a:solidFill>
                <a:latin typeface="American Typewriter"/>
                <a:ea typeface="American Typewriter"/>
                <a:cs typeface="American Typewriter"/>
                <a:sym typeface="American Typewriter"/>
              </a:defRPr>
            </a:pPr>
            <a:endParaRPr/>
          </a:p>
          <a:p>
            <a:pPr marL="571500" indent="-571500">
              <a:buSzPct val="100000"/>
              <a:buChar char="❑"/>
              <a:defRPr sz="2400">
                <a:solidFill>
                  <a:schemeClr val="accent1"/>
                </a:solidFill>
              </a:defRPr>
            </a:pPr>
            <a:r>
              <a:t>Blind task allocation</a:t>
            </a:r>
          </a:p>
          <a:p>
            <a:pPr marL="1028700" lvl="1" indent="-571500">
              <a:buSzPct val="100000"/>
              <a:buChar char="❑"/>
              <a:defRPr sz="2400">
                <a:solidFill>
                  <a:schemeClr val="accent1"/>
                </a:solidFill>
              </a:defRPr>
            </a:pPr>
            <a:r>
              <a:t>focussed on optimal workload distribution, does not look at the tasks before allocation.</a:t>
            </a:r>
          </a:p>
          <a:p>
            <a:pPr marL="1028700" lvl="1" indent="-571500">
              <a:buSzPct val="100000"/>
              <a:buChar char="❑"/>
              <a:defRPr sz="2400">
                <a:solidFill>
                  <a:schemeClr val="accent1"/>
                </a:solidFill>
              </a:defRPr>
            </a:pPr>
            <a:r>
              <a:t>assigned based on estimated “mean” cognitive state or expected performance of the human.</a:t>
            </a:r>
          </a:p>
          <a:p>
            <a:pPr>
              <a:defRPr sz="2400">
                <a:solidFill>
                  <a:schemeClr val="accent1"/>
                </a:solidFill>
              </a:defRPr>
            </a:pPr>
            <a:endParaRPr/>
          </a:p>
          <a:p>
            <a:pPr marL="571500" indent="-571500">
              <a:buSzPct val="100000"/>
              <a:buChar char="❑"/>
              <a:defRPr sz="2400">
                <a:solidFill>
                  <a:schemeClr val="accent1"/>
                </a:solidFill>
              </a:defRPr>
            </a:pPr>
            <a:r>
              <a:t>Informed task allocation</a:t>
            </a:r>
          </a:p>
          <a:p>
            <a:pPr marL="1028700" lvl="1" indent="-571500">
              <a:buSzPct val="100000"/>
              <a:buChar char="❑"/>
              <a:defRPr sz="2400">
                <a:solidFill>
                  <a:schemeClr val="accent1"/>
                </a:solidFill>
              </a:defRPr>
            </a:pPr>
            <a:r>
              <a:t>looks at each and every task to decide.</a:t>
            </a: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3"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p:sp>
        <p:nvSpPr>
          <p:cNvPr id="204" name="TextBox 2"/>
          <p:cNvSpPr txBox="1"/>
          <p:nvPr/>
        </p:nvSpPr>
        <p:spPr>
          <a:xfrm>
            <a:off x="526544" y="1391265"/>
            <a:ext cx="5536069" cy="44183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solidFill>
                  <a:schemeClr val="accent3">
                    <a:lumOff val="-12941"/>
                  </a:schemeClr>
                </a:solidFill>
                <a:latin typeface="American Typewriter"/>
                <a:ea typeface="American Typewriter"/>
                <a:cs typeface="American Typewriter"/>
                <a:sym typeface="American Typewriter"/>
              </a:defRPr>
            </a:pPr>
            <a:r>
              <a:t>Human Side</a:t>
            </a:r>
          </a:p>
          <a:p>
            <a:pPr>
              <a:defRPr sz="2400">
                <a:solidFill>
                  <a:schemeClr val="accent3">
                    <a:lumOff val="-12941"/>
                  </a:schemeClr>
                </a:solidFill>
                <a:latin typeface="American Typewriter"/>
                <a:ea typeface="American Typewriter"/>
                <a:cs typeface="American Typewriter"/>
                <a:sym typeface="American Typewriter"/>
              </a:defRPr>
            </a:pPr>
            <a:endParaRPr/>
          </a:p>
          <a:p>
            <a:pPr marL="571500" indent="-571500">
              <a:buSzPct val="100000"/>
              <a:buChar char="❑"/>
              <a:defRPr sz="2400">
                <a:solidFill>
                  <a:schemeClr val="accent1"/>
                </a:solidFill>
              </a:defRPr>
            </a:pPr>
            <a:r>
              <a:t>Human as interventionist</a:t>
            </a:r>
          </a:p>
          <a:p>
            <a:pPr marL="1028700" lvl="1" indent="-571500">
              <a:buSzPct val="100000"/>
              <a:buChar char="❑"/>
              <a:defRPr sz="2400">
                <a:solidFill>
                  <a:schemeClr val="accent1"/>
                </a:solidFill>
              </a:defRPr>
            </a:pPr>
            <a:r>
              <a:t>may redo some tasks completed by automation.</a:t>
            </a:r>
          </a:p>
          <a:p>
            <a:pPr marL="1028700" lvl="1" indent="-571500">
              <a:buSzPct val="100000"/>
              <a:buChar char="❑"/>
              <a:defRPr sz="2400">
                <a:solidFill>
                  <a:schemeClr val="accent1"/>
                </a:solidFill>
              </a:defRPr>
            </a:pPr>
            <a:r>
              <a:t>may interrupt tasks of robot.</a:t>
            </a:r>
          </a:p>
          <a:p>
            <a:pPr marL="571500" indent="-571500">
              <a:buSzPct val="100000"/>
              <a:buChar char="❑"/>
              <a:defRPr sz="2400">
                <a:solidFill>
                  <a:schemeClr val="accent1"/>
                </a:solidFill>
              </a:defRPr>
            </a:pPr>
            <a:endParaRPr/>
          </a:p>
          <a:p>
            <a:pPr marL="571500" indent="-571500">
              <a:buSzPct val="100000"/>
              <a:buChar char="❑"/>
              <a:defRPr sz="2400">
                <a:solidFill>
                  <a:schemeClr val="accent1"/>
                </a:solidFill>
              </a:defRPr>
            </a:pPr>
            <a:r>
              <a:t>Human as non-interventionist</a:t>
            </a:r>
          </a:p>
          <a:p>
            <a:pPr marL="1028700" lvl="1" indent="-571500">
              <a:buSzPct val="100000"/>
              <a:buChar char="❑"/>
              <a:defRPr sz="2400">
                <a:solidFill>
                  <a:schemeClr val="accent1"/>
                </a:solidFill>
              </a:defRPr>
            </a:pPr>
            <a:r>
              <a:t>may or may not adhere to assigned task load.</a:t>
            </a:r>
          </a:p>
          <a:p>
            <a:pPr marL="571500" indent="-571500">
              <a:buSzPct val="100000"/>
              <a:buChar char="❑"/>
              <a:defRPr sz="2400">
                <a:solidFill>
                  <a:schemeClr val="accent1"/>
                </a:solidFill>
              </a:defRPr>
            </a:pPr>
            <a:endParaRPr/>
          </a:p>
        </p:txBody>
      </p:sp>
      <p:sp>
        <p:nvSpPr>
          <p:cNvPr id="205"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Task allocation planning problem classes</a:t>
            </a:r>
          </a:p>
        </p:txBody>
      </p:sp>
      <p:sp>
        <p:nvSpPr>
          <p:cNvPr id="20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207" name="Automation Side…"/>
          <p:cNvSpPr txBox="1"/>
          <p:nvPr/>
        </p:nvSpPr>
        <p:spPr>
          <a:xfrm>
            <a:off x="6524159" y="1391265"/>
            <a:ext cx="5639282" cy="44183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solidFill>
                  <a:schemeClr val="accent3">
                    <a:lumOff val="-12941"/>
                  </a:schemeClr>
                </a:solidFill>
                <a:latin typeface="American Typewriter"/>
                <a:ea typeface="American Typewriter"/>
                <a:cs typeface="American Typewriter"/>
                <a:sym typeface="American Typewriter"/>
              </a:defRPr>
            </a:pPr>
            <a:r>
              <a:t>Automation Side</a:t>
            </a:r>
          </a:p>
          <a:p>
            <a:pPr>
              <a:defRPr sz="2400">
                <a:solidFill>
                  <a:schemeClr val="accent3">
                    <a:lumOff val="-12941"/>
                  </a:schemeClr>
                </a:solidFill>
                <a:latin typeface="American Typewriter"/>
                <a:ea typeface="American Typewriter"/>
                <a:cs typeface="American Typewriter"/>
                <a:sym typeface="American Typewriter"/>
              </a:defRPr>
            </a:pPr>
            <a:endParaRPr/>
          </a:p>
          <a:p>
            <a:pPr marL="571500" indent="-571500">
              <a:buSzPct val="100000"/>
              <a:buChar char="❑"/>
              <a:defRPr sz="2400">
                <a:solidFill>
                  <a:schemeClr val="accent1"/>
                </a:solidFill>
              </a:defRPr>
            </a:pPr>
            <a:r>
              <a:t>Blind task allocation</a:t>
            </a:r>
          </a:p>
          <a:p>
            <a:pPr marL="1028700" lvl="1" indent="-571500">
              <a:buSzPct val="100000"/>
              <a:buChar char="❑"/>
              <a:defRPr sz="2400">
                <a:solidFill>
                  <a:schemeClr val="accent1"/>
                </a:solidFill>
              </a:defRPr>
            </a:pPr>
            <a:r>
              <a:t>does not look at the tasks before allocation.</a:t>
            </a:r>
          </a:p>
          <a:p>
            <a:pPr marL="1028700" lvl="1" indent="-571500">
              <a:buSzPct val="100000"/>
              <a:buChar char="❑"/>
              <a:defRPr sz="2400">
                <a:solidFill>
                  <a:schemeClr val="accent1"/>
                </a:solidFill>
              </a:defRPr>
            </a:pPr>
            <a:r>
              <a:t>assigned based on estimated “mean” cognitive state or expected performance of the human.</a:t>
            </a:r>
          </a:p>
          <a:p>
            <a:pPr>
              <a:defRPr sz="2400">
                <a:solidFill>
                  <a:schemeClr val="accent1"/>
                </a:solidFill>
              </a:defRPr>
            </a:pPr>
            <a:endParaRPr/>
          </a:p>
          <a:p>
            <a:pPr marL="571500" indent="-571500">
              <a:buSzPct val="100000"/>
              <a:buChar char="❑"/>
              <a:defRPr sz="2400">
                <a:solidFill>
                  <a:schemeClr val="accent1"/>
                </a:solidFill>
              </a:defRPr>
            </a:pPr>
            <a:r>
              <a:t>Informed task allocation</a:t>
            </a:r>
          </a:p>
          <a:p>
            <a:pPr marL="1028700" lvl="1" indent="-571500">
              <a:buSzPct val="100000"/>
              <a:buChar char="❑"/>
              <a:defRPr sz="2400">
                <a:solidFill>
                  <a:schemeClr val="accent1"/>
                </a:solidFill>
              </a:defRPr>
            </a:pPr>
            <a:r>
              <a:t>looks at each and every task to decide.</a:t>
            </a: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9" name="TextBox 1"/>
          <p:cNvSpPr txBox="1"/>
          <p:nvPr/>
        </p:nvSpPr>
        <p:spPr>
          <a:xfrm>
            <a:off x="2708724" y="230720"/>
            <a:ext cx="7052670" cy="601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000" b="1"/>
            </a:lvl1pPr>
          </a:lstStyle>
          <a:p>
            <a:r>
              <a:t>Agenda</a:t>
            </a:r>
          </a:p>
        </p:txBody>
      </p:sp>
      <mc:AlternateContent xmlns:mc="http://schemas.openxmlformats.org/markup-compatibility/2006" xmlns:a14="http://schemas.microsoft.com/office/drawing/2010/main">
        <mc:Choice Requires="a14">
          <p:sp>
            <p:nvSpPr>
              <p:cNvPr id="210" name="TextBox 2"/>
              <p:cNvSpPr txBox="1"/>
              <p:nvPr/>
            </p:nvSpPr>
            <p:spPr>
              <a:xfrm>
                <a:off x="1139590" y="1140771"/>
                <a:ext cx="9912820" cy="4421919"/>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spAutoFit/>
              </a:bodyPr>
              <a:lstStyle/>
              <a:p>
                <a:pPr marL="571500" indent="-571500">
                  <a:buSzPct val="100000"/>
                  <a:buChar char="❑"/>
                  <a:defRPr sz="2800">
                    <a:solidFill>
                      <a:schemeClr val="accent1"/>
                    </a:solidFill>
                  </a:defRPr>
                </a:pPr>
                <a:endParaRPr/>
              </a:p>
              <a:p>
                <a:pPr marL="1028700" lvl="1" indent="-571500">
                  <a:buSzPct val="100000"/>
                  <a:buChar char="❑"/>
                  <a:defRPr sz="2800">
                    <a:solidFill>
                      <a:schemeClr val="accent1"/>
                    </a:solidFill>
                  </a:defRPr>
                </a:pPr>
                <a:r>
                  <a:t>Human Automation Teams </a:t>
                </a:r>
              </a:p>
              <a:p>
                <a:pPr marL="1485900" lvl="2" indent="-571500">
                  <a:buSzPct val="100000"/>
                  <a:buChar char="❑"/>
                  <a:defRPr sz="2800">
                    <a:solidFill>
                      <a:schemeClr val="accent4"/>
                    </a:solidFill>
                  </a:defRPr>
                </a:pPr>
                <a:r>
                  <a:t>Introduction to Human Factors </a:t>
                </a:r>
                <a14:m>
                  <m:oMath xmlns:m="http://schemas.openxmlformats.org/officeDocument/2006/math">
                    <m:r>
                      <a:rPr sz="3000" i="1">
                        <a:solidFill>
                          <a:srgbClr val="FFC000"/>
                        </a:solidFill>
                        <a:latin typeface="Cambria Math" panose="02040503050406030204" pitchFamily="18" charset="0"/>
                      </a:rPr>
                      <m:t>✓</m:t>
                    </m:r>
                  </m:oMath>
                </a14:m>
                <a:endParaRPr/>
              </a:p>
              <a:p>
                <a:pPr marL="1485900" lvl="2" indent="-571500">
                  <a:buSzPct val="100000"/>
                  <a:buChar char="❑"/>
                  <a:defRPr sz="2800">
                    <a:solidFill>
                      <a:schemeClr val="accent2"/>
                    </a:solidFill>
                  </a:defRPr>
                </a:pPr>
                <a:r>
                  <a:t>Decision Referrals in Teams - Problem Formulation </a:t>
                </a:r>
                <a14:m>
                  <m:oMath xmlns:m="http://schemas.openxmlformats.org/officeDocument/2006/math">
                    <m:r>
                      <a:rPr sz="3000" i="1">
                        <a:solidFill>
                          <a:srgbClr val="ED7D31"/>
                        </a:solidFill>
                        <a:latin typeface="Cambria Math" panose="02040503050406030204" pitchFamily="18" charset="0"/>
                      </a:rPr>
                      <m:t>⋆</m:t>
                    </m:r>
                  </m:oMath>
                </a14:m>
                <a:endParaRPr/>
              </a:p>
              <a:p>
                <a:pPr marL="1485900" lvl="2" indent="-571500">
                  <a:buSzPct val="100000"/>
                  <a:buChar char="❑"/>
                  <a:defRPr sz="2800">
                    <a:solidFill>
                      <a:schemeClr val="accent1"/>
                    </a:solidFill>
                  </a:defRPr>
                </a:pPr>
                <a:r>
                  <a:t>Optimal Referral Strategy - Analysis and Simulation</a:t>
                </a:r>
              </a:p>
              <a:p>
                <a:pPr marL="1485900" lvl="2" indent="-571500">
                  <a:buSzPct val="100000"/>
                  <a:buChar char="❑"/>
                  <a:defRPr sz="2800">
                    <a:solidFill>
                      <a:schemeClr val="accent1"/>
                    </a:solidFill>
                  </a:defRPr>
                </a:pPr>
                <a:r>
                  <a:t>Experimental Study</a:t>
                </a:r>
              </a:p>
              <a:p>
                <a:pPr>
                  <a:defRPr sz="2800">
                    <a:solidFill>
                      <a:schemeClr val="accent1"/>
                    </a:solidFill>
                  </a:defRPr>
                </a:pPr>
                <a:endParaRPr/>
              </a:p>
              <a:p>
                <a:pPr marL="1028700" lvl="1" indent="-571500">
                  <a:buSzPct val="100000"/>
                  <a:buChar char="❑"/>
                  <a:defRPr sz="2800">
                    <a:solidFill>
                      <a:schemeClr val="accent1"/>
                    </a:solidFill>
                  </a:defRPr>
                </a:pPr>
                <a:r>
                  <a:t>Applications in Counter Drone Surveillance</a:t>
                </a:r>
              </a:p>
              <a:p>
                <a:pPr marL="1485900" lvl="2" indent="-571500">
                  <a:buSzPct val="100000"/>
                  <a:buChar char="❑"/>
                  <a:defRPr sz="2800">
                    <a:solidFill>
                      <a:schemeClr val="accent1"/>
                    </a:solidFill>
                  </a:defRPr>
                </a:pPr>
                <a:r>
                  <a:t>Framework</a:t>
                </a:r>
              </a:p>
              <a:p>
                <a:pPr marL="1485900" lvl="2" indent="-571500">
                  <a:buSzPct val="100000"/>
                  <a:buChar char="❑"/>
                  <a:defRPr sz="2800">
                    <a:solidFill>
                      <a:schemeClr val="accent1"/>
                    </a:solidFill>
                  </a:defRPr>
                </a:pPr>
                <a:r>
                  <a:t>Experimental Study</a:t>
                </a:r>
              </a:p>
            </p:txBody>
          </p:sp>
        </mc:Choice>
        <mc:Fallback xmlns="">
          <p:sp>
            <p:nvSpPr>
              <p:cNvPr id="210" name="TextBox 2"/>
              <p:cNvSpPr txBox="1">
                <a:spLocks noRot="1" noChangeAspect="1" noMove="1" noResize="1" noEditPoints="1" noAdjustHandles="1" noChangeArrowheads="1" noChangeShapeType="1" noTextEdit="1"/>
              </p:cNvSpPr>
              <p:nvPr/>
            </p:nvSpPr>
            <p:spPr>
              <a:xfrm>
                <a:off x="1139590" y="1140771"/>
                <a:ext cx="9912820" cy="4421919"/>
              </a:xfrm>
              <a:prstGeom prst="rect">
                <a:avLst/>
              </a:prstGeom>
              <a:blipFill>
                <a:blip r:embed="rId3"/>
                <a:stretch>
                  <a:fillRect b="-400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
        <p:nvSpPr>
          <p:cNvPr id="21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3"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mc:AlternateContent xmlns:mc="http://schemas.openxmlformats.org/markup-compatibility/2006" xmlns:a14="http://schemas.microsoft.com/office/drawing/2010/main">
        <mc:Choice Requires="a14">
          <p:sp>
            <p:nvSpPr>
              <p:cNvPr id="214" name="TextBox 2"/>
              <p:cNvSpPr txBox="1"/>
              <p:nvPr/>
            </p:nvSpPr>
            <p:spPr>
              <a:xfrm>
                <a:off x="119194" y="1216293"/>
                <a:ext cx="7037575" cy="4450814"/>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spAutoFit/>
              </a:bodyPr>
              <a:lstStyle/>
              <a:p>
                <a:pPr marL="571500" indent="-571500">
                  <a:buSzPct val="100000"/>
                  <a:buChar char="❑"/>
                  <a:defRPr sz="2100">
                    <a:solidFill>
                      <a:schemeClr val="accent1"/>
                    </a:solidFill>
                  </a:defRPr>
                </a:pPr>
                <a:r>
                  <a:t>Binary classification tasks</a:t>
                </a:r>
              </a:p>
              <a:p>
                <a:pPr marL="571500" indent="-571500">
                  <a:buSzPct val="100000"/>
                  <a:buChar char="❑"/>
                  <a:defRPr sz="2100">
                    <a:solidFill>
                      <a:schemeClr val="accent1"/>
                    </a:solidFill>
                  </a:defRPr>
                </a:pPr>
                <a:endParaRPr/>
              </a:p>
              <a:p>
                <a:pPr marL="571500" indent="-571500">
                  <a:buSzPct val="100000"/>
                  <a:buChar char="❑"/>
                  <a:defRPr sz="2100">
                    <a:solidFill>
                      <a:schemeClr val="accent1"/>
                    </a:solidFill>
                  </a:defRPr>
                </a:pPr>
                <a:r>
                  <a:t>The automation takes a first look at the batch of tasks </a:t>
                </a:r>
                <a14:m>
                  <m:oMath xmlns:m="http://schemas.openxmlformats.org/officeDocument/2006/math">
                    <m:r>
                      <a:rPr sz="2250" i="1">
                        <a:solidFill>
                          <a:srgbClr val="4472C4"/>
                        </a:solidFill>
                        <a:latin typeface="Cambria Math" panose="02040503050406030204" pitchFamily="18" charset="0"/>
                      </a:rPr>
                      <m:t>𝒦</m:t>
                    </m:r>
                  </m:oMath>
                </a14:m>
                <a:endParaRPr/>
              </a:p>
              <a:p>
                <a:pPr marL="571500" indent="-571500">
                  <a:buSzPct val="100000"/>
                  <a:buChar char="❑"/>
                  <a:defRPr sz="2100">
                    <a:solidFill>
                      <a:schemeClr val="accent1"/>
                    </a:solidFill>
                  </a:defRPr>
                </a:pPr>
                <a:endParaRPr/>
              </a:p>
              <a:p>
                <a:pPr marL="571500" indent="-571500">
                  <a:buSzPct val="100000"/>
                  <a:buChar char="❑"/>
                  <a:defRPr sz="2100">
                    <a:solidFill>
                      <a:schemeClr val="accent1"/>
                    </a:solidFill>
                  </a:defRPr>
                </a:pPr>
                <a:r>
                  <a:t>It decides which subset </a:t>
                </a:r>
                <a14:m>
                  <m:oMath xmlns:m="http://schemas.openxmlformats.org/officeDocument/2006/math">
                    <m:r>
                      <a:rPr sz="2250" i="1">
                        <a:solidFill>
                          <a:srgbClr val="4472C4"/>
                        </a:solidFill>
                        <a:latin typeface="Cambria Math" panose="02040503050406030204" pitchFamily="18" charset="0"/>
                      </a:rPr>
                      <m:t>𝒩</m:t>
                    </m:r>
                    <m:r>
                      <a:rPr sz="2250" i="1">
                        <a:solidFill>
                          <a:srgbClr val="4472C4"/>
                        </a:solidFill>
                        <a:latin typeface="Cambria Math" panose="02040503050406030204" pitchFamily="18" charset="0"/>
                      </a:rPr>
                      <m:t>⊆</m:t>
                    </m:r>
                    <m:r>
                      <a:rPr sz="2250" i="1">
                        <a:solidFill>
                          <a:srgbClr val="4472C4"/>
                        </a:solidFill>
                        <a:latin typeface="Cambria Math" panose="02040503050406030204" pitchFamily="18" charset="0"/>
                      </a:rPr>
                      <m:t>𝒦</m:t>
                    </m:r>
                  </m:oMath>
                </a14:m>
                <a:r>
                  <a:t> of tasks need to be referred to human for review and final decision</a:t>
                </a:r>
              </a:p>
              <a:p>
                <a:pPr marL="571500" indent="-571500">
                  <a:buSzPct val="100000"/>
                  <a:buChar char="❑"/>
                  <a:defRPr sz="2100">
                    <a:solidFill>
                      <a:schemeClr val="accent1"/>
                    </a:solidFill>
                  </a:defRPr>
                </a:pPr>
                <a:endParaRPr/>
              </a:p>
              <a:p>
                <a:pPr marL="571500" indent="-571500">
                  <a:buSzPct val="100000"/>
                  <a:buChar char="❑"/>
                  <a:defRPr sz="2100">
                    <a:solidFill>
                      <a:schemeClr val="accent1"/>
                    </a:solidFill>
                  </a:defRPr>
                </a:pPr>
                <a:r>
                  <a:t>For all the other tasks (</a:t>
                </a:r>
                <a14:m>
                  <m:oMath xmlns:m="http://schemas.openxmlformats.org/officeDocument/2006/math">
                    <m:r>
                      <a:rPr sz="2250" i="1">
                        <a:solidFill>
                          <a:srgbClr val="4472C4"/>
                        </a:solidFill>
                        <a:latin typeface="Cambria Math" panose="02040503050406030204" pitchFamily="18" charset="0"/>
                      </a:rPr>
                      <m:t>𝒦</m:t>
                    </m:r>
                    <m:r>
                      <a:rPr sz="2250" i="1">
                        <a:solidFill>
                          <a:srgbClr val="4472C4"/>
                        </a:solidFill>
                        <a:latin typeface="Cambria Math" panose="02040503050406030204" pitchFamily="18" charset="0"/>
                      </a:rPr>
                      <m:t>∖</m:t>
                    </m:r>
                    <m:r>
                      <a:rPr sz="2250" i="1">
                        <a:solidFill>
                          <a:srgbClr val="4472C4"/>
                        </a:solidFill>
                        <a:latin typeface="Cambria Math" panose="02040503050406030204" pitchFamily="18" charset="0"/>
                      </a:rPr>
                      <m:t>𝒩</m:t>
                    </m:r>
                  </m:oMath>
                </a14:m>
                <a:r>
                  <a:t>), the automation makes the final classification decision</a:t>
                </a:r>
              </a:p>
              <a:p>
                <a:pPr marL="571500" indent="-571500">
                  <a:buSzPct val="100000"/>
                  <a:buChar char="❑"/>
                  <a:defRPr sz="2100">
                    <a:solidFill>
                      <a:schemeClr val="accent1"/>
                    </a:solidFill>
                  </a:defRPr>
                </a:pPr>
                <a:endParaRPr/>
              </a:p>
              <a:p>
                <a:pPr marL="571500" indent="-571500">
                  <a:buSzPct val="100000"/>
                  <a:buChar char="❑"/>
                  <a:defRPr sz="2100">
                    <a:solidFill>
                      <a:schemeClr val="accent1"/>
                    </a:solidFill>
                  </a:defRPr>
                </a:pPr>
                <a:r>
                  <a:t>Problem statement : Given a batch (set) of binary classification tasks find the</a:t>
                </a:r>
              </a:p>
              <a:p>
                <a:pPr marL="1028700" lvl="1" indent="-571500">
                  <a:buSzPct val="100000"/>
                  <a:buChar char="❑"/>
                  <a:defRPr sz="2100">
                    <a:solidFill>
                      <a:schemeClr val="accent1"/>
                    </a:solidFill>
                  </a:defRPr>
                </a:pPr>
                <a:r>
                  <a:t>“optimal” subset of tasks to be referred to the human.</a:t>
                </a:r>
              </a:p>
            </p:txBody>
          </p:sp>
        </mc:Choice>
        <mc:Fallback xmlns="">
          <p:sp>
            <p:nvSpPr>
              <p:cNvPr id="214" name="TextBox 2"/>
              <p:cNvSpPr txBox="1">
                <a:spLocks noRot="1" noChangeAspect="1" noMove="1" noResize="1" noEditPoints="1" noAdjustHandles="1" noChangeArrowheads="1" noChangeShapeType="1" noTextEdit="1"/>
              </p:cNvSpPr>
              <p:nvPr/>
            </p:nvSpPr>
            <p:spPr>
              <a:xfrm>
                <a:off x="119194" y="1216293"/>
                <a:ext cx="7037575" cy="4450814"/>
              </a:xfrm>
              <a:prstGeom prst="rect">
                <a:avLst/>
              </a:prstGeom>
              <a:blipFill>
                <a:blip r:embed="rId3"/>
                <a:stretch>
                  <a:fillRect l="-1982" t="-1994" r="-144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
        <p:nvSpPr>
          <p:cNvPr id="215"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Decision Referrals in Teams for Classification Tasks</a:t>
            </a:r>
          </a:p>
        </p:txBody>
      </p:sp>
      <p:grpSp>
        <p:nvGrpSpPr>
          <p:cNvPr id="236" name="Group"/>
          <p:cNvGrpSpPr/>
          <p:nvPr/>
        </p:nvGrpSpPr>
        <p:grpSpPr>
          <a:xfrm>
            <a:off x="7178615" y="1681762"/>
            <a:ext cx="4930111" cy="3089129"/>
            <a:chOff x="0" y="0"/>
            <a:chExt cx="4930109" cy="3089127"/>
          </a:xfrm>
        </p:grpSpPr>
        <p:sp>
          <p:nvSpPr>
            <p:cNvPr id="216" name="Automated Classifier"/>
            <p:cNvSpPr/>
            <p:nvPr/>
          </p:nvSpPr>
          <p:spPr>
            <a:xfrm>
              <a:off x="0" y="945287"/>
              <a:ext cx="1216667" cy="1216667"/>
            </a:xfrm>
            <a:prstGeom prst="rect">
              <a:avLst/>
            </a:prstGeom>
            <a:solidFill>
              <a:srgbClr val="FFFFFF"/>
            </a:solidFill>
            <a:ln w="12700" cap="flat">
              <a:solidFill>
                <a:schemeClr val="accent1"/>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lstStyle>
            <a:p>
              <a:r>
                <a:t>Automated Classifier</a:t>
              </a:r>
            </a:p>
          </p:txBody>
        </p:sp>
        <p:sp>
          <p:nvSpPr>
            <p:cNvPr id="217" name="Human Reviewer"/>
            <p:cNvSpPr/>
            <p:nvPr/>
          </p:nvSpPr>
          <p:spPr>
            <a:xfrm>
              <a:off x="3713442" y="945287"/>
              <a:ext cx="1216667" cy="1216667"/>
            </a:xfrm>
            <a:prstGeom prst="rect">
              <a:avLst/>
            </a:prstGeom>
            <a:solidFill>
              <a:srgbClr val="FFFFFF"/>
            </a:solidFill>
            <a:ln w="12700" cap="flat">
              <a:solidFill>
                <a:schemeClr val="accent1"/>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lstStyle>
            <a:p>
              <a:r>
                <a:t>Human Reviewer</a:t>
              </a:r>
            </a:p>
          </p:txBody>
        </p:sp>
        <p:sp>
          <p:nvSpPr>
            <p:cNvPr id="218" name="Supervisor"/>
            <p:cNvSpPr/>
            <p:nvPr/>
          </p:nvSpPr>
          <p:spPr>
            <a:xfrm>
              <a:off x="1850961" y="980262"/>
              <a:ext cx="1216667" cy="1146718"/>
            </a:xfrm>
            <a:prstGeom prst="roundRect">
              <a:avLst>
                <a:gd name="adj" fmla="val 15915"/>
              </a:avLst>
            </a:prstGeom>
            <a:solidFill>
              <a:srgbClr val="FFFFFF"/>
            </a:solidFill>
            <a:ln w="12700" cap="flat">
              <a:solidFill>
                <a:schemeClr val="accent1"/>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lstStyle>
            <a:p>
              <a:r>
                <a:t>Supervisor</a:t>
              </a:r>
            </a:p>
          </p:txBody>
        </p:sp>
        <p:cxnSp>
          <p:nvCxnSpPr>
            <p:cNvPr id="219" name="Connection Line"/>
            <p:cNvCxnSpPr>
              <a:cxnSpLocks/>
              <a:stCxn id="216" idx="3"/>
              <a:endCxn id="218" idx="1"/>
            </p:cNvCxnSpPr>
            <p:nvPr/>
          </p:nvCxnSpPr>
          <p:spPr>
            <a:xfrm>
              <a:off x="1216667" y="1553621"/>
              <a:ext cx="634295" cy="1"/>
            </a:xfrm>
            <a:prstGeom prst="straightConnector1">
              <a:avLst/>
            </a:prstGeom>
            <a:ln w="12700" cap="flat">
              <a:solidFill>
                <a:schemeClr val="accent1"/>
              </a:solidFill>
              <a:prstDash val="solid"/>
              <a:miter lim="800000"/>
              <a:headEnd type="triangle" w="med" len="med"/>
            </a:ln>
            <a:effectLst/>
          </p:spPr>
        </p:cxnSp>
        <p:cxnSp>
          <p:nvCxnSpPr>
            <p:cNvPr id="220" name="Connection Line"/>
            <p:cNvCxnSpPr>
              <a:cxnSpLocks/>
              <a:stCxn id="218" idx="3"/>
              <a:endCxn id="217" idx="1"/>
            </p:cNvCxnSpPr>
            <p:nvPr/>
          </p:nvCxnSpPr>
          <p:spPr>
            <a:xfrm flipV="1">
              <a:off x="3067628" y="1553621"/>
              <a:ext cx="645815" cy="1"/>
            </a:xfrm>
            <a:prstGeom prst="straightConnector1">
              <a:avLst/>
            </a:prstGeom>
            <a:ln w="12700" cap="flat">
              <a:solidFill>
                <a:schemeClr val="accent1"/>
              </a:solidFill>
              <a:prstDash val="solid"/>
              <a:miter lim="800000"/>
              <a:tailEnd type="triangle" w="med" len="med"/>
            </a:ln>
            <a:effectLst/>
          </p:spPr>
        </p:cxnSp>
        <p:sp>
          <p:nvSpPr>
            <p:cNvPr id="221" name="Line"/>
            <p:cNvSpPr/>
            <p:nvPr/>
          </p:nvSpPr>
          <p:spPr>
            <a:xfrm flipH="1">
              <a:off x="3076221" y="1722154"/>
              <a:ext cx="633650" cy="1"/>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222" name="Line"/>
            <p:cNvSpPr/>
            <p:nvPr/>
          </p:nvSpPr>
          <p:spPr>
            <a:xfrm flipV="1">
              <a:off x="1230137" y="1722154"/>
              <a:ext cx="633650" cy="1"/>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223" name="Line"/>
            <p:cNvSpPr/>
            <p:nvPr/>
          </p:nvSpPr>
          <p:spPr>
            <a:xfrm>
              <a:off x="2194739" y="417741"/>
              <a:ext cx="1" cy="561463"/>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224" name="Line"/>
            <p:cNvSpPr/>
            <p:nvPr/>
          </p:nvSpPr>
          <p:spPr>
            <a:xfrm>
              <a:off x="2369449" y="417741"/>
              <a:ext cx="1" cy="561463"/>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225" name="Line"/>
            <p:cNvSpPr/>
            <p:nvPr/>
          </p:nvSpPr>
          <p:spPr>
            <a:xfrm>
              <a:off x="2544158" y="417741"/>
              <a:ext cx="1" cy="561463"/>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226" name="Line"/>
            <p:cNvSpPr/>
            <p:nvPr/>
          </p:nvSpPr>
          <p:spPr>
            <a:xfrm>
              <a:off x="2718868" y="417741"/>
              <a:ext cx="1" cy="561463"/>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227" name="Line"/>
            <p:cNvSpPr/>
            <p:nvPr/>
          </p:nvSpPr>
          <p:spPr>
            <a:xfrm>
              <a:off x="2182572" y="2121074"/>
              <a:ext cx="1" cy="561463"/>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228" name="Line"/>
            <p:cNvSpPr/>
            <p:nvPr/>
          </p:nvSpPr>
          <p:spPr>
            <a:xfrm>
              <a:off x="2357282" y="2121074"/>
              <a:ext cx="1" cy="561463"/>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229" name="Line"/>
            <p:cNvSpPr/>
            <p:nvPr/>
          </p:nvSpPr>
          <p:spPr>
            <a:xfrm>
              <a:off x="2531991" y="2121074"/>
              <a:ext cx="1" cy="561463"/>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230" name="Line"/>
            <p:cNvSpPr/>
            <p:nvPr/>
          </p:nvSpPr>
          <p:spPr>
            <a:xfrm>
              <a:off x="2706701" y="2121074"/>
              <a:ext cx="1" cy="561463"/>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mc:AlternateContent xmlns:mc="http://schemas.openxmlformats.org/markup-compatibility/2006" xmlns:a14="http://schemas.microsoft.com/office/drawing/2010/main">
          <mc:Choice Requires="a14">
            <p:sp>
              <p:nvSpPr>
                <p:cNvPr id="231" name="Batch"/>
                <p:cNvSpPr txBox="1"/>
                <p:nvPr/>
              </p:nvSpPr>
              <p:spPr>
                <a:xfrm>
                  <a:off x="2015399" y="0"/>
                  <a:ext cx="1033755" cy="351202"/>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45719" tIns="45719" rIns="45719" bIns="45719" numCol="1" anchor="t">
                  <a:spAutoFit/>
                </a:bodyPr>
                <a:lstStyle/>
                <a:p>
                  <a:pPr>
                    <a:defRPr>
                      <a:solidFill>
                        <a:schemeClr val="accent1">
                          <a:satOff val="-3547"/>
                          <a:lumOff val="-10352"/>
                        </a:schemeClr>
                      </a:solidFill>
                    </a:defRPr>
                  </a:pPr>
                  <a:r>
                    <a:t>Batch </a:t>
                  </a:r>
                  <a14:m>
                    <m:oMath xmlns:m="http://schemas.openxmlformats.org/officeDocument/2006/math">
                      <m:r>
                        <a:rPr sz="1950" i="1">
                          <a:solidFill>
                            <a:srgbClr val="365B9C"/>
                          </a:solidFill>
                          <a:latin typeface="Cambria Math" panose="02040503050406030204" pitchFamily="18" charset="0"/>
                        </a:rPr>
                        <m:t>𝒦</m:t>
                      </m:r>
                    </m:oMath>
                  </a14:m>
                  <a:endParaRPr>
                    <a:solidFill>
                      <a:srgbClr val="365B9D"/>
                    </a:solidFill>
                  </a:endParaRPr>
                </a:p>
              </p:txBody>
            </p:sp>
          </mc:Choice>
          <mc:Fallback xmlns="">
            <p:sp>
              <p:nvSpPr>
                <p:cNvPr id="231" name="Batch"/>
                <p:cNvSpPr txBox="1">
                  <a:spLocks noRot="1" noChangeAspect="1" noMove="1" noResize="1" noEditPoints="1" noAdjustHandles="1" noChangeArrowheads="1" noChangeShapeType="1" noTextEdit="1"/>
                </p:cNvSpPr>
                <p:nvPr/>
              </p:nvSpPr>
              <p:spPr>
                <a:xfrm>
                  <a:off x="2015399" y="0"/>
                  <a:ext cx="1033755" cy="351202"/>
                </a:xfrm>
                <a:prstGeom prst="rect">
                  <a:avLst/>
                </a:prstGeom>
                <a:blipFill>
                  <a:blip r:embed="rId4"/>
                  <a:stretch>
                    <a:fillRect l="-8434" t="-3571" b="-39286"/>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232" name="Equation"/>
                <p:cNvSpPr txBox="1"/>
                <p:nvPr/>
              </p:nvSpPr>
              <p:spPr>
                <a:xfrm>
                  <a:off x="3213490" y="1158161"/>
                  <a:ext cx="326442" cy="249633"/>
                </a:xfrm>
                <a:prstGeom prst="rect">
                  <a:avLst/>
                </a:prstGeom>
                <a:noFill/>
                <a:ln w="12700" cap="flat">
                  <a:noFill/>
                  <a:miter lim="400000"/>
                </a:ln>
                <a:effectLst/>
              </p:spPr>
              <p:txBody>
                <a:bodyPr wrap="none" lIns="0" tIns="0" rIns="0" bIns="0">
                  <a:spAutoFit/>
                </a:bodyPr>
                <a:lstStyle/>
                <a:p>
                  <a:pPr latinLnBrk="1"/>
                  <a14:m>
                    <m:oMathPara xmlns:m="http://schemas.openxmlformats.org/officeDocument/2006/math">
                      <m:oMathParaPr>
                        <m:jc m:val="centerGroup"/>
                      </m:oMathParaPr>
                      <m:oMath xmlns:m="http://schemas.openxmlformats.org/officeDocument/2006/math">
                        <m:r>
                          <a:rPr sz="2800" i="1">
                            <a:solidFill>
                              <a:srgbClr val="598A38"/>
                            </a:solidFill>
                            <a:latin typeface="Cambria Math" panose="02040503050406030204" pitchFamily="18" charset="0"/>
                          </a:rPr>
                          <m:t>𝒩</m:t>
                        </m:r>
                      </m:oMath>
                    </m:oMathPara>
                  </a14:m>
                  <a:endParaRPr sz="2800" dirty="0">
                    <a:solidFill>
                      <a:srgbClr val="5A8A39"/>
                    </a:solidFill>
                  </a:endParaRPr>
                </a:p>
              </p:txBody>
            </p:sp>
          </mc:Choice>
          <mc:Fallback xmlns="">
            <p:sp>
              <p:nvSpPr>
                <p:cNvPr id="232" name="Equation"/>
                <p:cNvSpPr txBox="1">
                  <a:spLocks noRot="1" noChangeAspect="1" noMove="1" noResize="1" noEditPoints="1" noAdjustHandles="1" noChangeArrowheads="1" noChangeShapeType="1" noTextEdit="1"/>
                </p:cNvSpPr>
                <p:nvPr/>
              </p:nvSpPr>
              <p:spPr>
                <a:xfrm>
                  <a:off x="3213490" y="1158161"/>
                  <a:ext cx="326442" cy="249633"/>
                </a:xfrm>
                <a:prstGeom prst="rect">
                  <a:avLst/>
                </a:prstGeom>
                <a:blipFill>
                  <a:blip r:embed="rId5"/>
                  <a:stretch>
                    <a:fillRect l="-38462" r="-46154" b="-76190"/>
                  </a:stretch>
                </a:blipFill>
                <a:ln w="12700" cap="flat">
                  <a:noFill/>
                  <a:miter lim="400000"/>
                </a:ln>
                <a:effectLst/>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233" name="Text"/>
                <p:cNvSpPr txBox="1"/>
                <p:nvPr/>
              </p:nvSpPr>
              <p:spPr>
                <a:xfrm>
                  <a:off x="1336430" y="1158161"/>
                  <a:ext cx="421064" cy="408927"/>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45719" tIns="45719" rIns="45719" bIns="45719" numCol="1" anchor="t">
                  <a:spAutoFit/>
                </a:bodyPr>
                <a:lstStyle>
                  <a:lvl1pPr>
                    <a:defRPr sz="2200">
                      <a:solidFill>
                        <a:schemeClr val="accent5">
                          <a:satOff val="-19091"/>
                          <a:lumOff val="-11921"/>
                        </a:schemeClr>
                      </a:solidFill>
                    </a:defRPr>
                  </a:lvl1pPr>
                </a:lstStyle>
                <a:p>
                  <a:pPr/>
                  <a14:m>
                    <m:oMathPara xmlns:m="http://schemas.openxmlformats.org/officeDocument/2006/math">
                      <m:oMathParaPr>
                        <m:jc m:val="left"/>
                      </m:oMathParaPr>
                      <m:oMath xmlns:m="http://schemas.openxmlformats.org/officeDocument/2006/math">
                        <m:r>
                          <a:rPr sz="2350" i="1">
                            <a:solidFill>
                              <a:srgbClr val="487CAA"/>
                            </a:solidFill>
                            <a:latin typeface="Cambria Math" panose="02040503050406030204" pitchFamily="18" charset="0"/>
                          </a:rPr>
                          <m:t>𝒦</m:t>
                        </m:r>
                      </m:oMath>
                    </m:oMathPara>
                  </a14:m>
                  <a:endParaRPr>
                    <a:solidFill>
                      <a:srgbClr val="497CAA"/>
                    </a:solidFill>
                  </a:endParaRPr>
                </a:p>
              </p:txBody>
            </p:sp>
          </mc:Choice>
          <mc:Fallback xmlns="">
            <p:sp>
              <p:nvSpPr>
                <p:cNvPr id="233" name="Text"/>
                <p:cNvSpPr txBox="1">
                  <a:spLocks noRot="1" noChangeAspect="1" noMove="1" noResize="1" noEditPoints="1" noAdjustHandles="1" noChangeArrowheads="1" noChangeShapeType="1" noTextEdit="1"/>
                </p:cNvSpPr>
                <p:nvPr/>
              </p:nvSpPr>
              <p:spPr>
                <a:xfrm>
                  <a:off x="1336430" y="1158161"/>
                  <a:ext cx="421064" cy="408927"/>
                </a:xfrm>
                <a:prstGeom prst="rect">
                  <a:avLst/>
                </a:prstGeom>
                <a:blipFill>
                  <a:blip r:embed="rId6"/>
                  <a:stretch>
                    <a:fillRect l="-14706" b="-6061"/>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234" name="Decide"/>
                <p:cNvSpPr txBox="1"/>
                <p:nvPr/>
              </p:nvSpPr>
              <p:spPr>
                <a:xfrm>
                  <a:off x="1937580" y="1546553"/>
                  <a:ext cx="1033756" cy="351203"/>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none" lIns="45719" tIns="45719" rIns="45719" bIns="45719" numCol="1" anchor="t">
                  <a:spAutoFit/>
                </a:bodyPr>
                <a:lstStyle/>
                <a:p>
                  <a:pPr>
                    <a:defRPr>
                      <a:solidFill>
                        <a:schemeClr val="accent5">
                          <a:satOff val="-19091"/>
                          <a:lumOff val="-11921"/>
                        </a:schemeClr>
                      </a:solidFill>
                    </a:defRPr>
                  </a:pPr>
                  <a:r>
                    <a:rPr>
                      <a:solidFill>
                        <a:schemeClr val="accent2"/>
                      </a:solidFill>
                    </a:rPr>
                    <a:t>Decide</a:t>
                  </a:r>
                  <a:r>
                    <a:t> </a:t>
                  </a:r>
                  <a14:m>
                    <m:oMath xmlns:m="http://schemas.openxmlformats.org/officeDocument/2006/math">
                      <m:r>
                        <a:rPr sz="1950" i="1">
                          <a:solidFill>
                            <a:srgbClr val="487CAA"/>
                          </a:solidFill>
                          <a:latin typeface="Cambria Math" panose="02040503050406030204" pitchFamily="18" charset="0"/>
                        </a:rPr>
                        <m:t>𝒩</m:t>
                      </m:r>
                    </m:oMath>
                  </a14:m>
                  <a:endParaRPr>
                    <a:solidFill>
                      <a:srgbClr val="497CAA"/>
                    </a:solidFill>
                  </a:endParaRPr>
                </a:p>
              </p:txBody>
            </p:sp>
          </mc:Choice>
          <mc:Fallback xmlns="">
            <p:sp>
              <p:nvSpPr>
                <p:cNvPr id="234" name="Decide"/>
                <p:cNvSpPr txBox="1">
                  <a:spLocks noRot="1" noChangeAspect="1" noMove="1" noResize="1" noEditPoints="1" noAdjustHandles="1" noChangeArrowheads="1" noChangeShapeType="1" noTextEdit="1"/>
                </p:cNvSpPr>
                <p:nvPr/>
              </p:nvSpPr>
              <p:spPr>
                <a:xfrm>
                  <a:off x="1937580" y="1546553"/>
                  <a:ext cx="1033756" cy="351203"/>
                </a:xfrm>
                <a:prstGeom prst="rect">
                  <a:avLst/>
                </a:prstGeom>
                <a:blipFill>
                  <a:blip r:embed="rId7"/>
                  <a:stretch>
                    <a:fillRect l="-8434" t="-7143" r="-2410" b="-35714"/>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
          <p:nvSpPr>
            <p:cNvPr id="235" name="Classification Decisions"/>
            <p:cNvSpPr txBox="1"/>
            <p:nvPr/>
          </p:nvSpPr>
          <p:spPr>
            <a:xfrm>
              <a:off x="1339066" y="2756039"/>
              <a:ext cx="2240457" cy="3330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a:solidFill>
                    <a:schemeClr val="accent5">
                      <a:satOff val="-19091"/>
                      <a:lumOff val="-11921"/>
                    </a:schemeClr>
                  </a:solidFill>
                </a:defRPr>
              </a:lvl1pPr>
            </a:lstStyle>
            <a:p>
              <a:r>
                <a:t>Classification Decisions</a:t>
              </a:r>
            </a:p>
          </p:txBody>
        </p:sp>
      </p:grpSp>
      <p:sp>
        <p:nvSpPr>
          <p:cNvPr id="23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a:t>
            </a:fld>
            <a:endParaRPr/>
          </a:p>
        </p:txBody>
      </p:sp>
      <mc:AlternateContent xmlns:mc="http://schemas.openxmlformats.org/markup-compatibility/2006" xmlns:a14="http://schemas.microsoft.com/office/drawing/2010/main">
        <mc:Choice Requires="a14">
          <p:sp>
            <p:nvSpPr>
              <p:cNvPr id="238" name="Text"/>
              <p:cNvSpPr txBox="1"/>
              <p:nvPr/>
            </p:nvSpPr>
            <p:spPr>
              <a:xfrm>
                <a:off x="8509163" y="3420940"/>
                <a:ext cx="421064" cy="408927"/>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spAutoFit/>
              </a:bodyPr>
              <a:lstStyle>
                <a:lvl1pPr>
                  <a:defRPr sz="2200">
                    <a:solidFill>
                      <a:schemeClr val="accent5">
                        <a:satOff val="-19091"/>
                        <a:lumOff val="-11921"/>
                      </a:schemeClr>
                    </a:solidFill>
                  </a:defRPr>
                </a:lvl1pPr>
              </a:lstStyle>
              <a:p>
                <a:pPr/>
                <a14:m>
                  <m:oMathPara xmlns:m="http://schemas.openxmlformats.org/officeDocument/2006/math">
                    <m:oMathParaPr>
                      <m:jc m:val="left"/>
                    </m:oMathParaPr>
                    <m:oMath xmlns:m="http://schemas.openxmlformats.org/officeDocument/2006/math">
                      <m:r>
                        <a:rPr sz="2350" i="1">
                          <a:solidFill>
                            <a:srgbClr val="487CAA"/>
                          </a:solidFill>
                          <a:latin typeface="Cambria Math" panose="02040503050406030204" pitchFamily="18" charset="0"/>
                        </a:rPr>
                        <m:t>𝒦</m:t>
                      </m:r>
                    </m:oMath>
                  </m:oMathPara>
                </a14:m>
                <a:endParaRPr>
                  <a:solidFill>
                    <a:srgbClr val="497CAA"/>
                  </a:solidFill>
                </a:endParaRPr>
              </a:p>
            </p:txBody>
          </p:sp>
        </mc:Choice>
        <mc:Fallback xmlns="">
          <p:sp>
            <p:nvSpPr>
              <p:cNvPr id="238" name="Text"/>
              <p:cNvSpPr txBox="1">
                <a:spLocks noRot="1" noChangeAspect="1" noMove="1" noResize="1" noEditPoints="1" noAdjustHandles="1" noChangeArrowheads="1" noChangeShapeType="1" noTextEdit="1"/>
              </p:cNvSpPr>
              <p:nvPr/>
            </p:nvSpPr>
            <p:spPr>
              <a:xfrm>
                <a:off x="8509163" y="3420940"/>
                <a:ext cx="421064" cy="408927"/>
              </a:xfrm>
              <a:prstGeom prst="rect">
                <a:avLst/>
              </a:prstGeom>
              <a:blipFill>
                <a:blip r:embed="rId8"/>
                <a:stretch>
                  <a:fillRect l="-14706" b="-606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239" name="Equation"/>
              <p:cNvSpPr txBox="1"/>
              <p:nvPr/>
            </p:nvSpPr>
            <p:spPr>
              <a:xfrm>
                <a:off x="10392106" y="3462487"/>
                <a:ext cx="326442" cy="249633"/>
              </a:xfrm>
              <a:prstGeom prst="rect">
                <a:avLst/>
              </a:prstGeom>
              <a:ln w="12700">
                <a:miter lim="400000"/>
              </a:ln>
            </p:spPr>
            <p:txBody>
              <a:bodyPr wrap="none" lIns="0" tIns="0" rIns="0" bIns="0">
                <a:spAutoFit/>
              </a:bodyPr>
              <a:lstStyle/>
              <a:p>
                <a:pPr latinLnBrk="1"/>
                <a14:m>
                  <m:oMathPara xmlns:m="http://schemas.openxmlformats.org/officeDocument/2006/math">
                    <m:oMathParaPr>
                      <m:jc m:val="centerGroup"/>
                    </m:oMathParaPr>
                    <m:oMath xmlns:m="http://schemas.openxmlformats.org/officeDocument/2006/math">
                      <m:r>
                        <a:rPr sz="2800" i="1">
                          <a:solidFill>
                            <a:srgbClr val="598A38"/>
                          </a:solidFill>
                          <a:latin typeface="Cambria Math" panose="02040503050406030204" pitchFamily="18" charset="0"/>
                        </a:rPr>
                        <m:t>𝒩</m:t>
                      </m:r>
                    </m:oMath>
                  </m:oMathPara>
                </a14:m>
                <a:endParaRPr sz="2800">
                  <a:solidFill>
                    <a:srgbClr val="5A8A39"/>
                  </a:solidFill>
                </a:endParaRPr>
              </a:p>
            </p:txBody>
          </p:sp>
        </mc:Choice>
        <mc:Fallback xmlns="">
          <p:sp>
            <p:nvSpPr>
              <p:cNvPr id="239" name="Equation"/>
              <p:cNvSpPr txBox="1">
                <a:spLocks noRot="1" noChangeAspect="1" noMove="1" noResize="1" noEditPoints="1" noAdjustHandles="1" noChangeArrowheads="1" noChangeShapeType="1" noTextEdit="1"/>
              </p:cNvSpPr>
              <p:nvPr/>
            </p:nvSpPr>
            <p:spPr>
              <a:xfrm>
                <a:off x="10392106" y="3462487"/>
                <a:ext cx="326442" cy="249633"/>
              </a:xfrm>
              <a:prstGeom prst="rect">
                <a:avLst/>
              </a:prstGeom>
              <a:blipFill>
                <a:blip r:embed="rId5"/>
                <a:stretch>
                  <a:fillRect l="-38462" r="-46154" b="-76190"/>
                </a:stretch>
              </a:blipFill>
              <a:ln w="12700">
                <a:miter lim="400000"/>
              </a:ln>
            </p:spPr>
            <p:txBody>
              <a:bodyPr/>
              <a:lstStyle/>
              <a:p>
                <a:r>
                  <a:rPr lang="en-BE">
                    <a:noFill/>
                  </a:rPr>
                  <a:t> </a:t>
                </a:r>
              </a:p>
            </p:txBody>
          </p:sp>
        </mc:Fallback>
      </mc:AlternateContent>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1"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p:sp>
        <p:nvSpPr>
          <p:cNvPr id="242" name="TextBox 2"/>
          <p:cNvSpPr txBox="1"/>
          <p:nvPr/>
        </p:nvSpPr>
        <p:spPr>
          <a:xfrm>
            <a:off x="119194" y="1203593"/>
            <a:ext cx="6928090" cy="4985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buSzPct val="100000"/>
              <a:buChar char="❑"/>
              <a:defRPr sz="2100">
                <a:solidFill>
                  <a:schemeClr val="accent1"/>
                </a:solidFill>
              </a:defRPr>
            </a:pPr>
            <a:r>
              <a:t>Problem statement : Given a batch (set) of binary classification tasks find the</a:t>
            </a:r>
          </a:p>
          <a:p>
            <a:pPr marL="1028700" lvl="1" indent="-571500">
              <a:buSzPct val="100000"/>
              <a:buChar char="❑"/>
              <a:defRPr sz="2100">
                <a:solidFill>
                  <a:schemeClr val="accent1"/>
                </a:solidFill>
              </a:defRPr>
            </a:pPr>
            <a:r>
              <a:t>“optimal” subset of tasks to be referred to the human.</a:t>
            </a:r>
          </a:p>
          <a:p>
            <a:pPr>
              <a:defRPr sz="2100">
                <a:solidFill>
                  <a:schemeClr val="accent1"/>
                </a:solidFill>
              </a:defRPr>
            </a:pPr>
            <a:endParaRPr/>
          </a:p>
          <a:p>
            <a:pPr marL="571500" indent="-571500">
              <a:buSzPct val="100000"/>
              <a:buChar char="❑"/>
              <a:defRPr sz="2100">
                <a:solidFill>
                  <a:schemeClr val="accent1"/>
                </a:solidFill>
              </a:defRPr>
            </a:pPr>
            <a:r>
              <a:t>Device an indexing scheme to rank the tasks.</a:t>
            </a:r>
          </a:p>
          <a:p>
            <a:pPr marL="571500" indent="-571500">
              <a:buSzPct val="100000"/>
              <a:buChar char="❑"/>
              <a:defRPr sz="2100">
                <a:solidFill>
                  <a:schemeClr val="accent1"/>
                </a:solidFill>
              </a:defRPr>
            </a:pPr>
            <a:endParaRPr/>
          </a:p>
          <a:p>
            <a:pPr marL="571500" indent="-571500">
              <a:buSzPct val="100000"/>
              <a:buChar char="❑"/>
              <a:defRPr sz="2100">
                <a:solidFill>
                  <a:schemeClr val="accent1"/>
                </a:solidFill>
              </a:defRPr>
            </a:pPr>
            <a:r>
              <a:t>Then, show that the indexing scheme is optimal.</a:t>
            </a:r>
          </a:p>
          <a:p>
            <a:pPr marL="571500" indent="-571500">
              <a:buSzPct val="100000"/>
              <a:buChar char="❑"/>
              <a:defRPr sz="2100">
                <a:solidFill>
                  <a:schemeClr val="accent1"/>
                </a:solidFill>
              </a:defRPr>
            </a:pPr>
            <a:endParaRPr/>
          </a:p>
          <a:p>
            <a:pPr marL="571500" indent="-571500">
              <a:buSzPct val="100000"/>
              <a:buChar char="❑"/>
              <a:defRPr sz="2100">
                <a:solidFill>
                  <a:schemeClr val="accent1"/>
                </a:solidFill>
              </a:defRPr>
            </a:pPr>
            <a:r>
              <a:t>First, we pose the problem as an optimization problem.</a:t>
            </a:r>
          </a:p>
          <a:p>
            <a:pPr>
              <a:defRPr sz="2100">
                <a:solidFill>
                  <a:schemeClr val="accent1"/>
                </a:solidFill>
              </a:defRPr>
            </a:pPr>
            <a:endParaRPr/>
          </a:p>
          <a:p>
            <a:pPr marL="571500" indent="-571500">
              <a:buSzPct val="100000"/>
              <a:buChar char="❑"/>
              <a:defRPr sz="2100">
                <a:solidFill>
                  <a:schemeClr val="accent1"/>
                </a:solidFill>
              </a:defRPr>
            </a:pPr>
            <a:r>
              <a:t>Objective of total cost minimization .</a:t>
            </a:r>
          </a:p>
          <a:p>
            <a:pPr marL="1028700" lvl="1" indent="-571500">
              <a:buSzPct val="100000"/>
              <a:buChar char="❑"/>
              <a:defRPr sz="2100">
                <a:solidFill>
                  <a:schemeClr val="accent1"/>
                </a:solidFill>
              </a:defRPr>
            </a:pPr>
            <a:r>
              <a:t>Total cost = Cost of automation classification decisions + penalty for referrals + Cost of human classification decisions.</a:t>
            </a:r>
          </a:p>
        </p:txBody>
      </p:sp>
      <p:sp>
        <p:nvSpPr>
          <p:cNvPr id="243"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What is the plan?</a:t>
            </a:r>
          </a:p>
        </p:txBody>
      </p:sp>
      <p:grpSp>
        <p:nvGrpSpPr>
          <p:cNvPr id="264" name="Group"/>
          <p:cNvGrpSpPr/>
          <p:nvPr/>
        </p:nvGrpSpPr>
        <p:grpSpPr>
          <a:xfrm>
            <a:off x="7178615" y="1681762"/>
            <a:ext cx="4930111" cy="3089129"/>
            <a:chOff x="0" y="0"/>
            <a:chExt cx="4930109" cy="3089127"/>
          </a:xfrm>
        </p:grpSpPr>
        <p:cxnSp>
          <p:nvCxnSpPr>
            <p:cNvPr id="248" name="Connection Line"/>
            <p:cNvCxnSpPr>
              <a:cxnSpLocks/>
              <a:stCxn id="246" idx="3"/>
              <a:endCxn id="245" idx="1"/>
            </p:cNvCxnSpPr>
            <p:nvPr/>
          </p:nvCxnSpPr>
          <p:spPr>
            <a:xfrm flipV="1">
              <a:off x="3067628" y="1553621"/>
              <a:ext cx="645815" cy="1"/>
            </a:xfrm>
            <a:prstGeom prst="straightConnector1">
              <a:avLst/>
            </a:prstGeom>
            <a:ln w="12700" cap="flat">
              <a:solidFill>
                <a:schemeClr val="accent1"/>
              </a:solidFill>
              <a:prstDash val="solid"/>
              <a:miter lim="800000"/>
              <a:tailEnd type="triangle" w="med" len="med"/>
            </a:ln>
            <a:effectLst/>
          </p:spPr>
        </p:cxnSp>
        <p:cxnSp>
          <p:nvCxnSpPr>
            <p:cNvPr id="247" name="Connection Line"/>
            <p:cNvCxnSpPr>
              <a:cxnSpLocks/>
              <a:endCxn id="246" idx="1"/>
            </p:cNvCxnSpPr>
            <p:nvPr/>
          </p:nvCxnSpPr>
          <p:spPr>
            <a:xfrm flipV="1">
              <a:off x="1216667" y="1553622"/>
              <a:ext cx="634295" cy="13466"/>
            </a:xfrm>
            <a:prstGeom prst="straightConnector1">
              <a:avLst/>
            </a:prstGeom>
            <a:ln w="12700" cap="flat">
              <a:solidFill>
                <a:schemeClr val="accent1"/>
              </a:solidFill>
              <a:prstDash val="solid"/>
              <a:miter lim="800000"/>
              <a:headEnd type="triangle" w="med" len="med"/>
            </a:ln>
            <a:effectLst/>
          </p:spPr>
        </p:cxnSp>
        <p:sp>
          <p:nvSpPr>
            <p:cNvPr id="244" name="Automated Classifier"/>
            <p:cNvSpPr/>
            <p:nvPr/>
          </p:nvSpPr>
          <p:spPr>
            <a:xfrm>
              <a:off x="0" y="945287"/>
              <a:ext cx="1216667" cy="1216667"/>
            </a:xfrm>
            <a:prstGeom prst="rect">
              <a:avLst/>
            </a:prstGeom>
            <a:solidFill>
              <a:srgbClr val="FFFFFF"/>
            </a:solidFill>
            <a:ln w="12700" cap="flat">
              <a:solidFill>
                <a:schemeClr val="accent1"/>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lstStyle>
            <a:p>
              <a:r>
                <a:t>Automated Classifier</a:t>
              </a:r>
            </a:p>
          </p:txBody>
        </p:sp>
        <p:sp>
          <p:nvSpPr>
            <p:cNvPr id="245" name="Human Reviewer"/>
            <p:cNvSpPr/>
            <p:nvPr/>
          </p:nvSpPr>
          <p:spPr>
            <a:xfrm>
              <a:off x="3713442" y="945287"/>
              <a:ext cx="1216667" cy="1216667"/>
            </a:xfrm>
            <a:prstGeom prst="rect">
              <a:avLst/>
            </a:prstGeom>
            <a:solidFill>
              <a:srgbClr val="FFFFFF"/>
            </a:solidFill>
            <a:ln w="12700" cap="flat">
              <a:solidFill>
                <a:schemeClr val="accent1"/>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lstStyle>
            <a:p>
              <a:r>
                <a:t>Human Reviewer</a:t>
              </a:r>
            </a:p>
          </p:txBody>
        </p:sp>
        <p:sp>
          <p:nvSpPr>
            <p:cNvPr id="246" name="Supervisor"/>
            <p:cNvSpPr/>
            <p:nvPr/>
          </p:nvSpPr>
          <p:spPr>
            <a:xfrm>
              <a:off x="1850961" y="980262"/>
              <a:ext cx="1216667" cy="1146718"/>
            </a:xfrm>
            <a:prstGeom prst="roundRect">
              <a:avLst>
                <a:gd name="adj" fmla="val 15915"/>
              </a:avLst>
            </a:prstGeom>
            <a:solidFill>
              <a:srgbClr val="FFFFFF"/>
            </a:solidFill>
            <a:ln w="12700" cap="flat">
              <a:solidFill>
                <a:schemeClr val="accent1"/>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lstStyle>
            <a:p>
              <a:r>
                <a:t>Supervisor</a:t>
              </a:r>
            </a:p>
          </p:txBody>
        </p:sp>
        <p:sp>
          <p:nvSpPr>
            <p:cNvPr id="249" name="Line"/>
            <p:cNvSpPr/>
            <p:nvPr/>
          </p:nvSpPr>
          <p:spPr>
            <a:xfrm flipH="1">
              <a:off x="3076221" y="1722154"/>
              <a:ext cx="633650" cy="1"/>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250" name="Line"/>
            <p:cNvSpPr/>
            <p:nvPr/>
          </p:nvSpPr>
          <p:spPr>
            <a:xfrm flipV="1">
              <a:off x="1230137" y="1722154"/>
              <a:ext cx="633650" cy="1"/>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251" name="Line"/>
            <p:cNvSpPr/>
            <p:nvPr/>
          </p:nvSpPr>
          <p:spPr>
            <a:xfrm>
              <a:off x="2194739" y="417741"/>
              <a:ext cx="1" cy="561463"/>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252" name="Line"/>
            <p:cNvSpPr/>
            <p:nvPr/>
          </p:nvSpPr>
          <p:spPr>
            <a:xfrm>
              <a:off x="2369449" y="417741"/>
              <a:ext cx="1" cy="561463"/>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253" name="Line"/>
            <p:cNvSpPr/>
            <p:nvPr/>
          </p:nvSpPr>
          <p:spPr>
            <a:xfrm>
              <a:off x="2544158" y="417741"/>
              <a:ext cx="1" cy="561463"/>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254" name="Line"/>
            <p:cNvSpPr/>
            <p:nvPr/>
          </p:nvSpPr>
          <p:spPr>
            <a:xfrm>
              <a:off x="2718868" y="417741"/>
              <a:ext cx="1" cy="561463"/>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255" name="Line"/>
            <p:cNvSpPr/>
            <p:nvPr/>
          </p:nvSpPr>
          <p:spPr>
            <a:xfrm>
              <a:off x="2182572" y="2121074"/>
              <a:ext cx="1" cy="561463"/>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256" name="Line"/>
            <p:cNvSpPr/>
            <p:nvPr/>
          </p:nvSpPr>
          <p:spPr>
            <a:xfrm>
              <a:off x="2357282" y="2121074"/>
              <a:ext cx="1" cy="561463"/>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257" name="Line"/>
            <p:cNvSpPr/>
            <p:nvPr/>
          </p:nvSpPr>
          <p:spPr>
            <a:xfrm>
              <a:off x="2531991" y="2121074"/>
              <a:ext cx="1" cy="561463"/>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258" name="Line"/>
            <p:cNvSpPr/>
            <p:nvPr/>
          </p:nvSpPr>
          <p:spPr>
            <a:xfrm>
              <a:off x="2706701" y="2121074"/>
              <a:ext cx="1" cy="561463"/>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mc:AlternateContent xmlns:mc="http://schemas.openxmlformats.org/markup-compatibility/2006" xmlns:a14="http://schemas.microsoft.com/office/drawing/2010/main">
          <mc:Choice Requires="a14">
            <p:sp>
              <p:nvSpPr>
                <p:cNvPr id="259" name="Batch"/>
                <p:cNvSpPr txBox="1"/>
                <p:nvPr/>
              </p:nvSpPr>
              <p:spPr>
                <a:xfrm>
                  <a:off x="2015399" y="0"/>
                  <a:ext cx="1033755" cy="351202"/>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45719" tIns="45719" rIns="45719" bIns="45719" numCol="1" anchor="t">
                  <a:spAutoFit/>
                </a:bodyPr>
                <a:lstStyle/>
                <a:p>
                  <a:pPr>
                    <a:defRPr>
                      <a:solidFill>
                        <a:schemeClr val="accent1">
                          <a:satOff val="-3547"/>
                          <a:lumOff val="-10352"/>
                        </a:schemeClr>
                      </a:solidFill>
                    </a:defRPr>
                  </a:pPr>
                  <a:r>
                    <a:t>Batch </a:t>
                  </a:r>
                  <a14:m>
                    <m:oMath xmlns:m="http://schemas.openxmlformats.org/officeDocument/2006/math">
                      <m:r>
                        <a:rPr sz="1950" i="1">
                          <a:solidFill>
                            <a:srgbClr val="365B9C"/>
                          </a:solidFill>
                          <a:latin typeface="Cambria Math" panose="02040503050406030204" pitchFamily="18" charset="0"/>
                        </a:rPr>
                        <m:t>𝒦</m:t>
                      </m:r>
                    </m:oMath>
                  </a14:m>
                  <a:endParaRPr>
                    <a:solidFill>
                      <a:srgbClr val="365B9D"/>
                    </a:solidFill>
                  </a:endParaRPr>
                </a:p>
              </p:txBody>
            </p:sp>
          </mc:Choice>
          <mc:Fallback xmlns="">
            <p:sp>
              <p:nvSpPr>
                <p:cNvPr id="259" name="Batch"/>
                <p:cNvSpPr txBox="1">
                  <a:spLocks noRot="1" noChangeAspect="1" noMove="1" noResize="1" noEditPoints="1" noAdjustHandles="1" noChangeArrowheads="1" noChangeShapeType="1" noTextEdit="1"/>
                </p:cNvSpPr>
                <p:nvPr/>
              </p:nvSpPr>
              <p:spPr>
                <a:xfrm>
                  <a:off x="2015399" y="0"/>
                  <a:ext cx="1033755" cy="351202"/>
                </a:xfrm>
                <a:prstGeom prst="rect">
                  <a:avLst/>
                </a:prstGeom>
                <a:blipFill>
                  <a:blip r:embed="rId3"/>
                  <a:stretch>
                    <a:fillRect l="-8434" t="-3571" b="-39286"/>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260" name="Equation"/>
                <p:cNvSpPr txBox="1"/>
                <p:nvPr/>
              </p:nvSpPr>
              <p:spPr>
                <a:xfrm>
                  <a:off x="3213490" y="1158161"/>
                  <a:ext cx="326442" cy="249633"/>
                </a:xfrm>
                <a:prstGeom prst="rect">
                  <a:avLst/>
                </a:prstGeom>
                <a:noFill/>
                <a:ln w="12700" cap="flat">
                  <a:noFill/>
                  <a:miter lim="400000"/>
                </a:ln>
                <a:effectLst/>
              </p:spPr>
              <p:txBody>
                <a:bodyPr wrap="none" lIns="0" tIns="0" rIns="0" bIns="0">
                  <a:spAutoFit/>
                </a:bodyPr>
                <a:lstStyle/>
                <a:p>
                  <a:pPr latinLnBrk="1"/>
                  <a14:m>
                    <m:oMathPara xmlns:m="http://schemas.openxmlformats.org/officeDocument/2006/math">
                      <m:oMathParaPr>
                        <m:jc m:val="centerGroup"/>
                      </m:oMathParaPr>
                      <m:oMath xmlns:m="http://schemas.openxmlformats.org/officeDocument/2006/math">
                        <m:r>
                          <a:rPr sz="2800" i="1" smtClean="0">
                            <a:solidFill>
                              <a:srgbClr val="598A38"/>
                            </a:solidFill>
                            <a:latin typeface="Cambria Math" panose="02040503050406030204" pitchFamily="18" charset="0"/>
                          </a:rPr>
                          <m:t>𝒩</m:t>
                        </m:r>
                      </m:oMath>
                    </m:oMathPara>
                  </a14:m>
                  <a:endParaRPr sz="2800" dirty="0">
                    <a:solidFill>
                      <a:srgbClr val="5A8A39"/>
                    </a:solidFill>
                  </a:endParaRPr>
                </a:p>
              </p:txBody>
            </p:sp>
          </mc:Choice>
          <mc:Fallback xmlns="">
            <p:sp>
              <p:nvSpPr>
                <p:cNvPr id="260" name="Equation"/>
                <p:cNvSpPr txBox="1">
                  <a:spLocks noRot="1" noChangeAspect="1" noMove="1" noResize="1" noEditPoints="1" noAdjustHandles="1" noChangeArrowheads="1" noChangeShapeType="1" noTextEdit="1"/>
                </p:cNvSpPr>
                <p:nvPr/>
              </p:nvSpPr>
              <p:spPr>
                <a:xfrm>
                  <a:off x="3213490" y="1158161"/>
                  <a:ext cx="326442" cy="249633"/>
                </a:xfrm>
                <a:prstGeom prst="rect">
                  <a:avLst/>
                </a:prstGeom>
                <a:blipFill>
                  <a:blip r:embed="rId4"/>
                  <a:stretch>
                    <a:fillRect l="-38462" r="-46154" b="-76190"/>
                  </a:stretch>
                </a:blipFill>
                <a:ln w="12700" cap="flat">
                  <a:noFill/>
                  <a:miter lim="400000"/>
                </a:ln>
                <a:effectLst/>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261" name="Text"/>
                <p:cNvSpPr txBox="1"/>
                <p:nvPr/>
              </p:nvSpPr>
              <p:spPr>
                <a:xfrm>
                  <a:off x="1336430" y="1158161"/>
                  <a:ext cx="421064" cy="408927"/>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45719" tIns="45719" rIns="45719" bIns="45719" numCol="1" anchor="t">
                  <a:spAutoFit/>
                </a:bodyPr>
                <a:lstStyle>
                  <a:lvl1pPr>
                    <a:defRPr sz="2200">
                      <a:solidFill>
                        <a:schemeClr val="accent5">
                          <a:satOff val="-19091"/>
                          <a:lumOff val="-11921"/>
                        </a:schemeClr>
                      </a:solidFill>
                    </a:defRPr>
                  </a:lvl1pPr>
                </a:lstStyle>
                <a:p>
                  <a:pPr/>
                  <a14:m>
                    <m:oMathPara xmlns:m="http://schemas.openxmlformats.org/officeDocument/2006/math">
                      <m:oMathParaPr>
                        <m:jc m:val="left"/>
                      </m:oMathParaPr>
                      <m:oMath xmlns:m="http://schemas.openxmlformats.org/officeDocument/2006/math">
                        <m:r>
                          <a:rPr sz="2350" i="1">
                            <a:solidFill>
                              <a:srgbClr val="487CAA"/>
                            </a:solidFill>
                            <a:latin typeface="Cambria Math" panose="02040503050406030204" pitchFamily="18" charset="0"/>
                          </a:rPr>
                          <m:t>𝒦</m:t>
                        </m:r>
                      </m:oMath>
                    </m:oMathPara>
                  </a14:m>
                  <a:endParaRPr dirty="0">
                    <a:solidFill>
                      <a:srgbClr val="497CAA"/>
                    </a:solidFill>
                  </a:endParaRPr>
                </a:p>
              </p:txBody>
            </p:sp>
          </mc:Choice>
          <mc:Fallback xmlns="">
            <p:sp>
              <p:nvSpPr>
                <p:cNvPr id="261" name="Text"/>
                <p:cNvSpPr txBox="1">
                  <a:spLocks noRot="1" noChangeAspect="1" noMove="1" noResize="1" noEditPoints="1" noAdjustHandles="1" noChangeArrowheads="1" noChangeShapeType="1" noTextEdit="1"/>
                </p:cNvSpPr>
                <p:nvPr/>
              </p:nvSpPr>
              <p:spPr>
                <a:xfrm>
                  <a:off x="1336430" y="1158161"/>
                  <a:ext cx="421064" cy="408927"/>
                </a:xfrm>
                <a:prstGeom prst="rect">
                  <a:avLst/>
                </a:prstGeom>
                <a:blipFill>
                  <a:blip r:embed="rId5"/>
                  <a:stretch>
                    <a:fillRect l="-14706" b="-6061"/>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262" name="Decide"/>
                <p:cNvSpPr txBox="1"/>
                <p:nvPr/>
              </p:nvSpPr>
              <p:spPr>
                <a:xfrm>
                  <a:off x="1937580" y="1546553"/>
                  <a:ext cx="1033756" cy="351203"/>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none" lIns="45719" tIns="45719" rIns="45719" bIns="45719" numCol="1" anchor="t">
                  <a:spAutoFit/>
                </a:bodyPr>
                <a:lstStyle/>
                <a:p>
                  <a:pPr>
                    <a:defRPr>
                      <a:solidFill>
                        <a:schemeClr val="accent5">
                          <a:satOff val="-19091"/>
                          <a:lumOff val="-11921"/>
                        </a:schemeClr>
                      </a:solidFill>
                    </a:defRPr>
                  </a:pPr>
                  <a:r>
                    <a:rPr>
                      <a:solidFill>
                        <a:schemeClr val="accent2"/>
                      </a:solidFill>
                    </a:rPr>
                    <a:t>Decide</a:t>
                  </a:r>
                  <a:r>
                    <a:t> </a:t>
                  </a:r>
                  <a14:m>
                    <m:oMath xmlns:m="http://schemas.openxmlformats.org/officeDocument/2006/math">
                      <m:r>
                        <a:rPr sz="1950" i="1">
                          <a:solidFill>
                            <a:srgbClr val="487CAA"/>
                          </a:solidFill>
                          <a:latin typeface="Cambria Math" panose="02040503050406030204" pitchFamily="18" charset="0"/>
                        </a:rPr>
                        <m:t>𝒩</m:t>
                      </m:r>
                    </m:oMath>
                  </a14:m>
                  <a:endParaRPr>
                    <a:solidFill>
                      <a:srgbClr val="497CAA"/>
                    </a:solidFill>
                  </a:endParaRPr>
                </a:p>
              </p:txBody>
            </p:sp>
          </mc:Choice>
          <mc:Fallback xmlns="">
            <p:sp>
              <p:nvSpPr>
                <p:cNvPr id="262" name="Decide"/>
                <p:cNvSpPr txBox="1">
                  <a:spLocks noRot="1" noChangeAspect="1" noMove="1" noResize="1" noEditPoints="1" noAdjustHandles="1" noChangeArrowheads="1" noChangeShapeType="1" noTextEdit="1"/>
                </p:cNvSpPr>
                <p:nvPr/>
              </p:nvSpPr>
              <p:spPr>
                <a:xfrm>
                  <a:off x="1937580" y="1546553"/>
                  <a:ext cx="1033756" cy="351203"/>
                </a:xfrm>
                <a:prstGeom prst="rect">
                  <a:avLst/>
                </a:prstGeom>
                <a:blipFill>
                  <a:blip r:embed="rId6"/>
                  <a:stretch>
                    <a:fillRect l="-8434" t="-7143" r="-2410" b="-35714"/>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
          <p:nvSpPr>
            <p:cNvPr id="263" name="Classification Decisions"/>
            <p:cNvSpPr txBox="1"/>
            <p:nvPr/>
          </p:nvSpPr>
          <p:spPr>
            <a:xfrm>
              <a:off x="1339066" y="2756039"/>
              <a:ext cx="2240457" cy="3330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a:solidFill>
                    <a:schemeClr val="accent5">
                      <a:satOff val="-19091"/>
                      <a:lumOff val="-11921"/>
                    </a:schemeClr>
                  </a:solidFill>
                </a:defRPr>
              </a:lvl1pPr>
            </a:lstStyle>
            <a:p>
              <a:r>
                <a:t>Classification Decisions</a:t>
              </a:r>
            </a:p>
          </p:txBody>
        </p:sp>
      </p:grpSp>
      <p:sp>
        <p:nvSpPr>
          <p:cNvPr id="26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18</a:t>
            </a:fld>
            <a:endParaRPr/>
          </a:p>
        </p:txBody>
      </p:sp>
      <mc:AlternateContent xmlns:mc="http://schemas.openxmlformats.org/markup-compatibility/2006" xmlns:a14="http://schemas.microsoft.com/office/drawing/2010/main">
        <mc:Choice Requires="a14">
          <p:sp>
            <p:nvSpPr>
              <p:cNvPr id="266" name="Text"/>
              <p:cNvSpPr txBox="1"/>
              <p:nvPr/>
            </p:nvSpPr>
            <p:spPr>
              <a:xfrm>
                <a:off x="8509163" y="3420940"/>
                <a:ext cx="421064" cy="408927"/>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spAutoFit/>
              </a:bodyPr>
              <a:lstStyle>
                <a:lvl1pPr>
                  <a:defRPr sz="2200">
                    <a:solidFill>
                      <a:schemeClr val="accent5">
                        <a:satOff val="-19091"/>
                        <a:lumOff val="-11921"/>
                      </a:schemeClr>
                    </a:solidFill>
                  </a:defRPr>
                </a:lvl1pPr>
              </a:lstStyle>
              <a:p>
                <a:pPr/>
                <a14:m>
                  <m:oMathPara xmlns:m="http://schemas.openxmlformats.org/officeDocument/2006/math">
                    <m:oMathParaPr>
                      <m:jc m:val="left"/>
                    </m:oMathParaPr>
                    <m:oMath xmlns:m="http://schemas.openxmlformats.org/officeDocument/2006/math">
                      <m:r>
                        <a:rPr sz="2350" i="1">
                          <a:solidFill>
                            <a:srgbClr val="487CAA"/>
                          </a:solidFill>
                          <a:latin typeface="Cambria Math" panose="02040503050406030204" pitchFamily="18" charset="0"/>
                        </a:rPr>
                        <m:t>𝒦</m:t>
                      </m:r>
                    </m:oMath>
                  </m:oMathPara>
                </a14:m>
                <a:endParaRPr>
                  <a:solidFill>
                    <a:srgbClr val="497CAA"/>
                  </a:solidFill>
                </a:endParaRPr>
              </a:p>
            </p:txBody>
          </p:sp>
        </mc:Choice>
        <mc:Fallback xmlns="">
          <p:sp>
            <p:nvSpPr>
              <p:cNvPr id="266" name="Text"/>
              <p:cNvSpPr txBox="1">
                <a:spLocks noRot="1" noChangeAspect="1" noMove="1" noResize="1" noEditPoints="1" noAdjustHandles="1" noChangeArrowheads="1" noChangeShapeType="1" noTextEdit="1"/>
              </p:cNvSpPr>
              <p:nvPr/>
            </p:nvSpPr>
            <p:spPr>
              <a:xfrm>
                <a:off x="8509163" y="3420940"/>
                <a:ext cx="421064" cy="408927"/>
              </a:xfrm>
              <a:prstGeom prst="rect">
                <a:avLst/>
              </a:prstGeom>
              <a:blipFill>
                <a:blip r:embed="rId7"/>
                <a:stretch>
                  <a:fillRect l="-14706" b="-606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267" name="Equation"/>
              <p:cNvSpPr txBox="1"/>
              <p:nvPr/>
            </p:nvSpPr>
            <p:spPr>
              <a:xfrm>
                <a:off x="10392106" y="3462487"/>
                <a:ext cx="326442" cy="249633"/>
              </a:xfrm>
              <a:prstGeom prst="rect">
                <a:avLst/>
              </a:prstGeom>
              <a:ln w="12700">
                <a:miter lim="400000"/>
              </a:ln>
            </p:spPr>
            <p:txBody>
              <a:bodyPr wrap="none" lIns="0" tIns="0" rIns="0" bIns="0">
                <a:spAutoFit/>
              </a:bodyPr>
              <a:lstStyle/>
              <a:p>
                <a:pPr latinLnBrk="1"/>
                <a14:m>
                  <m:oMathPara xmlns:m="http://schemas.openxmlformats.org/officeDocument/2006/math">
                    <m:oMathParaPr>
                      <m:jc m:val="centerGroup"/>
                    </m:oMathParaPr>
                    <m:oMath xmlns:m="http://schemas.openxmlformats.org/officeDocument/2006/math">
                      <m:r>
                        <a:rPr sz="2800" i="1">
                          <a:solidFill>
                            <a:srgbClr val="598A38"/>
                          </a:solidFill>
                          <a:latin typeface="Cambria Math" panose="02040503050406030204" pitchFamily="18" charset="0"/>
                        </a:rPr>
                        <m:t>𝒩</m:t>
                      </m:r>
                    </m:oMath>
                  </m:oMathPara>
                </a14:m>
                <a:endParaRPr sz="2800">
                  <a:solidFill>
                    <a:srgbClr val="5A8A39"/>
                  </a:solidFill>
                </a:endParaRPr>
              </a:p>
            </p:txBody>
          </p:sp>
        </mc:Choice>
        <mc:Fallback xmlns="">
          <p:sp>
            <p:nvSpPr>
              <p:cNvPr id="267" name="Equation"/>
              <p:cNvSpPr txBox="1">
                <a:spLocks noRot="1" noChangeAspect="1" noMove="1" noResize="1" noEditPoints="1" noAdjustHandles="1" noChangeArrowheads="1" noChangeShapeType="1" noTextEdit="1"/>
              </p:cNvSpPr>
              <p:nvPr/>
            </p:nvSpPr>
            <p:spPr>
              <a:xfrm>
                <a:off x="10392106" y="3462487"/>
                <a:ext cx="326442" cy="249633"/>
              </a:xfrm>
              <a:prstGeom prst="rect">
                <a:avLst/>
              </a:prstGeom>
              <a:blipFill>
                <a:blip r:embed="rId4"/>
                <a:stretch>
                  <a:fillRect l="-38462" r="-46154" b="-76190"/>
                </a:stretch>
              </a:blipFill>
              <a:ln w="12700">
                <a:miter lim="400000"/>
              </a:ln>
            </p:spPr>
            <p:txBody>
              <a:bodyPr/>
              <a:lstStyle/>
              <a:p>
                <a:r>
                  <a:rPr lang="en-BE">
                    <a:noFill/>
                  </a:rPr>
                  <a:t> </a:t>
                </a:r>
              </a:p>
            </p:txBody>
          </p:sp>
        </mc:Fallback>
      </mc:AlternateContent>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69"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mc:AlternateContent xmlns:mc="http://schemas.openxmlformats.org/markup-compatibility/2006" xmlns:a14="http://schemas.microsoft.com/office/drawing/2010/main">
        <mc:Choice Requires="a14">
          <p:sp>
            <p:nvSpPr>
              <p:cNvPr id="270" name="TextBox 2"/>
              <p:cNvSpPr txBox="1"/>
              <p:nvPr/>
            </p:nvSpPr>
            <p:spPr>
              <a:xfrm>
                <a:off x="948376" y="1328691"/>
                <a:ext cx="9632748" cy="4014366"/>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spAutoFit/>
              </a:bodyPr>
              <a:lstStyle/>
              <a:p>
                <a:pPr marL="571500" indent="-571500">
                  <a:buSzPct val="100000"/>
                  <a:buChar char="❑"/>
                  <a:defRPr sz="2400">
                    <a:solidFill>
                      <a:schemeClr val="accent1"/>
                    </a:solidFill>
                  </a:defRPr>
                </a:pPr>
                <a:r>
                  <a:t>For each task </a:t>
                </a:r>
                <a14:m>
                  <m:oMath xmlns:m="http://schemas.openxmlformats.org/officeDocument/2006/math">
                    <m:r>
                      <a:rPr sz="2600" i="1">
                        <a:solidFill>
                          <a:srgbClr val="525252"/>
                        </a:solidFill>
                        <a:latin typeface="Cambria Math" panose="02040503050406030204" pitchFamily="18" charset="0"/>
                      </a:rPr>
                      <m:t>𝑛</m:t>
                    </m:r>
                    <m:r>
                      <a:rPr sz="2600" i="1">
                        <a:solidFill>
                          <a:srgbClr val="525252"/>
                        </a:solidFill>
                        <a:latin typeface="Cambria Math" panose="02040503050406030204" pitchFamily="18" charset="0"/>
                      </a:rPr>
                      <m:t>∈</m:t>
                    </m:r>
                    <m:r>
                      <a:rPr sz="2600" i="1">
                        <a:solidFill>
                          <a:srgbClr val="525252"/>
                        </a:solidFill>
                        <a:latin typeface="Cambria Math" panose="02040503050406030204" pitchFamily="18" charset="0"/>
                      </a:rPr>
                      <m:t>𝒩</m:t>
                    </m:r>
                  </m:oMath>
                </a14:m>
                <a:r>
                  <a:t>, the human decides between </a:t>
                </a:r>
                <a14:m>
                  <m:oMath xmlns:m="http://schemas.openxmlformats.org/officeDocument/2006/math">
                    <m:sSub>
                      <m:sSubPr>
                        <m:ctrlPr>
                          <a:rPr sz="2600" i="1">
                            <a:solidFill>
                              <a:srgbClr val="525252"/>
                            </a:solidFill>
                            <a:latin typeface="Cambria Math" panose="02040503050406030204" pitchFamily="18" charset="0"/>
                          </a:rPr>
                        </m:ctrlPr>
                      </m:sSubPr>
                      <m:e>
                        <m:r>
                          <a:rPr sz="2600" i="1">
                            <a:solidFill>
                              <a:srgbClr val="525252"/>
                            </a:solidFill>
                            <a:latin typeface="Cambria Math" panose="02040503050406030204" pitchFamily="18" charset="0"/>
                          </a:rPr>
                          <m:t>ℋ</m:t>
                        </m:r>
                      </m:e>
                      <m:sub>
                        <m:r>
                          <a:rPr sz="2600" i="1">
                            <a:solidFill>
                              <a:srgbClr val="525252"/>
                            </a:solidFill>
                            <a:latin typeface="Cambria Math" panose="02040503050406030204" pitchFamily="18" charset="0"/>
                          </a:rPr>
                          <m:t>0</m:t>
                        </m:r>
                      </m:sub>
                    </m:sSub>
                  </m:oMath>
                </a14:m>
                <a:r>
                  <a:rPr sz="797"/>
                  <a:t> </a:t>
                </a:r>
                <a:r>
                  <a:t>and </a:t>
                </a:r>
                <a14:m>
                  <m:oMath xmlns:m="http://schemas.openxmlformats.org/officeDocument/2006/math">
                    <m:sSub>
                      <m:sSubPr>
                        <m:ctrlPr>
                          <a:rPr sz="2600" i="1">
                            <a:solidFill>
                              <a:srgbClr val="525252"/>
                            </a:solidFill>
                            <a:latin typeface="Cambria Math" panose="02040503050406030204" pitchFamily="18" charset="0"/>
                          </a:rPr>
                        </m:ctrlPr>
                      </m:sSubPr>
                      <m:e>
                        <m:r>
                          <a:rPr sz="2600" i="1">
                            <a:solidFill>
                              <a:srgbClr val="525252"/>
                            </a:solidFill>
                            <a:latin typeface="Cambria Math" panose="02040503050406030204" pitchFamily="18" charset="0"/>
                          </a:rPr>
                          <m:t>ℋ</m:t>
                        </m:r>
                      </m:e>
                      <m:sub>
                        <m:r>
                          <a:rPr sz="2600" i="1">
                            <a:solidFill>
                              <a:srgbClr val="525252"/>
                            </a:solidFill>
                            <a:latin typeface="Cambria Math" panose="02040503050406030204" pitchFamily="18" charset="0"/>
                          </a:rPr>
                          <m:t>1</m:t>
                        </m:r>
                      </m:sub>
                    </m:sSub>
                  </m:oMath>
                </a14:m>
                <a:r>
                  <a:t> based only on the observation </a:t>
                </a:r>
                <a14:m>
                  <m:oMath xmlns:m="http://schemas.openxmlformats.org/officeDocument/2006/math">
                    <m:sSubSup>
                      <m:sSubSupPr>
                        <m:ctrlPr>
                          <a:rPr sz="2600" i="1">
                            <a:solidFill>
                              <a:srgbClr val="525252"/>
                            </a:solidFill>
                            <a:latin typeface="Cambria Math" panose="02040503050406030204" pitchFamily="18" charset="0"/>
                          </a:rPr>
                        </m:ctrlPr>
                      </m:sSubSupPr>
                      <m:e>
                        <m:r>
                          <a:rPr sz="2600" i="1">
                            <a:solidFill>
                              <a:srgbClr val="525252"/>
                            </a:solidFill>
                            <a:latin typeface="Cambria Math" panose="02040503050406030204" pitchFamily="18" charset="0"/>
                          </a:rPr>
                          <m:t>𝑌</m:t>
                        </m:r>
                      </m:e>
                      <m:sub>
                        <m:r>
                          <a:rPr sz="2600" i="1">
                            <a:solidFill>
                              <a:srgbClr val="525252"/>
                            </a:solidFill>
                            <a:latin typeface="Cambria Math" panose="02040503050406030204" pitchFamily="18" charset="0"/>
                          </a:rPr>
                          <m:t>𝑛</m:t>
                        </m:r>
                      </m:sub>
                      <m:sup>
                        <m:r>
                          <a:rPr sz="2600" i="1">
                            <a:solidFill>
                              <a:srgbClr val="525252"/>
                            </a:solidFill>
                            <a:latin typeface="Cambria Math" panose="02040503050406030204" pitchFamily="18" charset="0"/>
                          </a:rPr>
                          <m:t>h</m:t>
                        </m:r>
                      </m:sup>
                    </m:sSubSup>
                  </m:oMath>
                </a14:m>
                <a:endParaRPr sz="797"/>
              </a:p>
              <a:p>
                <a:pPr marL="571500" indent="-571500">
                  <a:buSzPct val="100000"/>
                  <a:buChar char="❑"/>
                  <a:defRPr sz="2400">
                    <a:solidFill>
                      <a:schemeClr val="accent1"/>
                    </a:solidFill>
                  </a:defRPr>
                </a:pPr>
                <a:endParaRPr sz="797"/>
              </a:p>
              <a:p>
                <a:pPr marL="571500" indent="-571500">
                  <a:buSzPct val="100000"/>
                  <a:buChar char="❑"/>
                  <a:defRPr sz="2400">
                    <a:solidFill>
                      <a:schemeClr val="accent1"/>
                    </a:solidFill>
                  </a:defRPr>
                </a:pPr>
                <a:r>
                  <a:t>Human does not have access to the automation’s observation </a:t>
                </a:r>
                <a14:m>
                  <m:oMath xmlns:m="http://schemas.openxmlformats.org/officeDocument/2006/math">
                    <m:sSubSup>
                      <m:sSubSupPr>
                        <m:ctrlPr>
                          <a:rPr sz="2600" i="1">
                            <a:solidFill>
                              <a:srgbClr val="525252"/>
                            </a:solidFill>
                            <a:latin typeface="Cambria Math" panose="02040503050406030204" pitchFamily="18" charset="0"/>
                          </a:rPr>
                        </m:ctrlPr>
                      </m:sSubSupPr>
                      <m:e>
                        <m:r>
                          <a:rPr sz="2600" i="1">
                            <a:solidFill>
                              <a:srgbClr val="525252"/>
                            </a:solidFill>
                            <a:latin typeface="Cambria Math" panose="02040503050406030204" pitchFamily="18" charset="0"/>
                          </a:rPr>
                          <m:t>𝑌</m:t>
                        </m:r>
                      </m:e>
                      <m:sub>
                        <m:r>
                          <a:rPr sz="2600" i="1">
                            <a:solidFill>
                              <a:srgbClr val="525252"/>
                            </a:solidFill>
                            <a:latin typeface="Cambria Math" panose="02040503050406030204" pitchFamily="18" charset="0"/>
                          </a:rPr>
                          <m:t>𝑛</m:t>
                        </m:r>
                      </m:sub>
                      <m:sup>
                        <m:r>
                          <a:rPr sz="2600" i="1">
                            <a:solidFill>
                              <a:srgbClr val="525252"/>
                            </a:solidFill>
                            <a:latin typeface="Cambria Math" panose="02040503050406030204" pitchFamily="18" charset="0"/>
                          </a:rPr>
                          <m:t>𝑎</m:t>
                        </m:r>
                      </m:sup>
                    </m:sSubSup>
                  </m:oMath>
                </a14:m>
                <a:endParaRPr/>
              </a:p>
              <a:p>
                <a:pPr marL="571500" indent="-571500">
                  <a:buSzPct val="100000"/>
                  <a:buChar char="❑"/>
                  <a:defRPr sz="2400">
                    <a:solidFill>
                      <a:schemeClr val="accent1"/>
                    </a:solidFill>
                  </a:defRPr>
                </a:pPr>
                <a:endParaRPr/>
              </a:p>
              <a:p>
                <a:pPr marL="571500" indent="-571500">
                  <a:buSzPct val="100000"/>
                  <a:buChar char="❑"/>
                  <a:defRPr sz="2400">
                    <a:solidFill>
                      <a:schemeClr val="accent1"/>
                    </a:solidFill>
                  </a:defRPr>
                </a:pPr>
                <a:r>
                  <a:t>The human also does not account that the automation referred the task after looking at the entire batch</a:t>
                </a:r>
              </a:p>
              <a:p>
                <a:pPr marL="571500" indent="-571500">
                  <a:buSzPct val="100000"/>
                  <a:buChar char="❑"/>
                  <a:defRPr sz="2400">
                    <a:solidFill>
                      <a:schemeClr val="accent1"/>
                    </a:solidFill>
                  </a:defRPr>
                </a:pPr>
                <a:endParaRPr/>
              </a:p>
              <a:p>
                <a:pPr marL="571500" indent="-571500">
                  <a:buSzPct val="100000"/>
                  <a:buChar char="❑"/>
                  <a:defRPr sz="2400">
                    <a:solidFill>
                      <a:schemeClr val="accent1"/>
                    </a:solidFill>
                  </a:defRPr>
                </a:pPr>
                <a:r>
                  <a:t>At the minimum task load the human is better than the automation. </a:t>
                </a:r>
              </a:p>
              <a:p>
                <a:pPr marL="571500" indent="-571500">
                  <a:buSzPct val="100000"/>
                  <a:buChar char="❑"/>
                  <a:defRPr sz="2400">
                    <a:solidFill>
                      <a:schemeClr val="accent1"/>
                    </a:solidFill>
                  </a:defRPr>
                </a:pPr>
                <a:r>
                  <a:t>At the highest task load the human is worse.</a:t>
                </a:r>
              </a:p>
            </p:txBody>
          </p:sp>
        </mc:Choice>
        <mc:Fallback xmlns="">
          <p:sp>
            <p:nvSpPr>
              <p:cNvPr id="270" name="TextBox 2"/>
              <p:cNvSpPr txBox="1">
                <a:spLocks noRot="1" noChangeAspect="1" noMove="1" noResize="1" noEditPoints="1" noAdjustHandles="1" noChangeArrowheads="1" noChangeShapeType="1" noTextEdit="1"/>
              </p:cNvSpPr>
              <p:nvPr/>
            </p:nvSpPr>
            <p:spPr>
              <a:xfrm>
                <a:off x="948376" y="1328691"/>
                <a:ext cx="9632748" cy="4014366"/>
              </a:xfrm>
              <a:prstGeom prst="rect">
                <a:avLst/>
              </a:prstGeom>
              <a:blipFill>
                <a:blip r:embed="rId3"/>
                <a:stretch>
                  <a:fillRect l="-1711" t="-2208" r="-1447"/>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
        <p:nvSpPr>
          <p:cNvPr id="271"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Human Decision Models - Assumptions</a:t>
            </a:r>
          </a:p>
        </p:txBody>
      </p:sp>
      <p:sp>
        <p:nvSpPr>
          <p:cNvPr id="27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19</a:t>
            </a:fld>
            <a:endParaRP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0" name="TextBox 1"/>
          <p:cNvSpPr txBox="1"/>
          <p:nvPr/>
        </p:nvSpPr>
        <p:spPr>
          <a:xfrm>
            <a:off x="2708724" y="230720"/>
            <a:ext cx="7052670" cy="601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000" b="1"/>
            </a:lvl1pPr>
          </a:lstStyle>
          <a:p>
            <a:r>
              <a:t>Agenda</a:t>
            </a:r>
          </a:p>
        </p:txBody>
      </p:sp>
      <p:sp>
        <p:nvSpPr>
          <p:cNvPr id="111" name="TextBox 2"/>
          <p:cNvSpPr txBox="1"/>
          <p:nvPr/>
        </p:nvSpPr>
        <p:spPr>
          <a:xfrm>
            <a:off x="1139590" y="1140771"/>
            <a:ext cx="9912820" cy="43309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buSzPct val="100000"/>
              <a:buChar char="❑"/>
              <a:defRPr sz="2800">
                <a:solidFill>
                  <a:schemeClr val="accent1"/>
                </a:solidFill>
              </a:defRPr>
            </a:pPr>
            <a:endParaRPr/>
          </a:p>
          <a:p>
            <a:pPr marL="1028700" lvl="1" indent="-571500">
              <a:buSzPct val="100000"/>
              <a:buChar char="❑"/>
              <a:defRPr sz="2800">
                <a:solidFill>
                  <a:schemeClr val="accent1"/>
                </a:solidFill>
              </a:defRPr>
            </a:pPr>
            <a:r>
              <a:t>Human Automation Teams </a:t>
            </a:r>
          </a:p>
          <a:p>
            <a:pPr marL="1485900" lvl="2" indent="-571500">
              <a:buSzPct val="100000"/>
              <a:buChar char="❑"/>
              <a:defRPr sz="2800">
                <a:solidFill>
                  <a:schemeClr val="accent1"/>
                </a:solidFill>
              </a:defRPr>
            </a:pPr>
            <a:r>
              <a:t>Human Factors?</a:t>
            </a:r>
          </a:p>
          <a:p>
            <a:pPr marL="1485900" lvl="2" indent="-571500">
              <a:buSzPct val="100000"/>
              <a:buChar char="❑"/>
              <a:defRPr sz="2800">
                <a:solidFill>
                  <a:schemeClr val="accent1"/>
                </a:solidFill>
              </a:defRPr>
            </a:pPr>
            <a:r>
              <a:t>Decision Referrals in Teams - Problem Formulation</a:t>
            </a:r>
          </a:p>
          <a:p>
            <a:pPr marL="1485900" lvl="2" indent="-571500">
              <a:buSzPct val="100000"/>
              <a:buChar char="❑"/>
              <a:defRPr sz="2800">
                <a:solidFill>
                  <a:schemeClr val="accent1"/>
                </a:solidFill>
              </a:defRPr>
            </a:pPr>
            <a:r>
              <a:t>Optimal Referral Strategy - Analysis and Simulation</a:t>
            </a:r>
          </a:p>
          <a:p>
            <a:pPr marL="1485900" lvl="2" indent="-571500">
              <a:buSzPct val="100000"/>
              <a:buChar char="❑"/>
              <a:defRPr sz="2800">
                <a:solidFill>
                  <a:schemeClr val="accent1"/>
                </a:solidFill>
              </a:defRPr>
            </a:pPr>
            <a:r>
              <a:t>Experimental Study</a:t>
            </a:r>
          </a:p>
          <a:p>
            <a:pPr>
              <a:defRPr sz="2800">
                <a:solidFill>
                  <a:schemeClr val="accent1"/>
                </a:solidFill>
              </a:defRPr>
            </a:pPr>
            <a:endParaRPr/>
          </a:p>
          <a:p>
            <a:pPr marL="1028700" lvl="1" indent="-571500">
              <a:buSzPct val="100000"/>
              <a:buChar char="❑"/>
              <a:defRPr sz="2800">
                <a:solidFill>
                  <a:schemeClr val="accent1"/>
                </a:solidFill>
              </a:defRPr>
            </a:pPr>
            <a:r>
              <a:t>Application in Counter Drone Surveillance [</a:t>
            </a:r>
            <a:r>
              <a:rPr i="1"/>
              <a:t>briefly</a:t>
            </a:r>
            <a:r>
              <a:t>]</a:t>
            </a:r>
          </a:p>
          <a:p>
            <a:pPr marL="1485900" lvl="2" indent="-571500">
              <a:buSzPct val="100000"/>
              <a:buChar char="❑"/>
              <a:defRPr sz="2800">
                <a:solidFill>
                  <a:schemeClr val="accent1"/>
                </a:solidFill>
              </a:defRPr>
            </a:pPr>
            <a:r>
              <a:t>Framework</a:t>
            </a:r>
          </a:p>
          <a:p>
            <a:pPr marL="1485900" lvl="2" indent="-571500">
              <a:buSzPct val="100000"/>
              <a:buChar char="❑"/>
              <a:defRPr sz="2800">
                <a:solidFill>
                  <a:schemeClr val="accent1"/>
                </a:solidFill>
              </a:defRPr>
            </a:pPr>
            <a:r>
              <a:t>Experimental Study</a:t>
            </a:r>
          </a:p>
        </p:txBody>
      </p:sp>
      <p:sp>
        <p:nvSpPr>
          <p:cNvPr id="112" name="Slide Number"/>
          <p:cNvSpPr txBox="1">
            <a:spLocks noGrp="1"/>
          </p:cNvSpPr>
          <p:nvPr>
            <p:ph type="sldNum" sz="quarter" idx="2"/>
          </p:nvPr>
        </p:nvSpPr>
        <p:spPr>
          <a:xfrm>
            <a:off x="11172418" y="6414760"/>
            <a:ext cx="181382"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pic>
        <p:nvPicPr>
          <p:cNvPr id="113" name="Image" descr="Image"/>
          <p:cNvPicPr>
            <a:picLocks noChangeAspect="1"/>
          </p:cNvPicPr>
          <p:nvPr/>
        </p:nvPicPr>
        <p:blipFill>
          <a:blip r:embed="rId3"/>
          <a:stretch>
            <a:fillRect/>
          </a:stretch>
        </p:blipFill>
        <p:spPr>
          <a:xfrm>
            <a:off x="9194800" y="5676900"/>
            <a:ext cx="2878406" cy="1040479"/>
          </a:xfrm>
          <a:prstGeom prst="rect">
            <a:avLst/>
          </a:prstGeom>
          <a:ln w="12700">
            <a:miter lim="400000"/>
          </a:ln>
        </p:spPr>
      </p:pic>
      <p:pic>
        <p:nvPicPr>
          <p:cNvPr id="114" name="nrc.png" descr="nrc.png"/>
          <p:cNvPicPr>
            <a:picLocks noChangeAspect="1"/>
          </p:cNvPicPr>
          <p:nvPr/>
        </p:nvPicPr>
        <p:blipFill>
          <a:blip r:embed="rId4"/>
          <a:srcRect t="36083" b="36083"/>
          <a:stretch>
            <a:fillRect/>
          </a:stretch>
        </p:blipFill>
        <p:spPr>
          <a:xfrm>
            <a:off x="578986" y="5860986"/>
            <a:ext cx="4024853" cy="67215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74"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p:sp>
        <p:nvSpPr>
          <p:cNvPr id="275" name="TextBox 56"/>
          <p:cNvSpPr txBox="1"/>
          <p:nvPr/>
        </p:nvSpPr>
        <p:spPr>
          <a:xfrm>
            <a:off x="541478" y="562006"/>
            <a:ext cx="10864109"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System Model</a:t>
            </a:r>
          </a:p>
        </p:txBody>
      </p:sp>
      <p:grpSp>
        <p:nvGrpSpPr>
          <p:cNvPr id="301" name="Group"/>
          <p:cNvGrpSpPr/>
          <p:nvPr/>
        </p:nvGrpSpPr>
        <p:grpSpPr>
          <a:xfrm>
            <a:off x="1344310" y="1578478"/>
            <a:ext cx="9818781" cy="3089128"/>
            <a:chOff x="0" y="0"/>
            <a:chExt cx="9818779" cy="3089127"/>
          </a:xfrm>
        </p:grpSpPr>
        <p:sp>
          <p:nvSpPr>
            <p:cNvPr id="276" name="Rectangle"/>
            <p:cNvSpPr/>
            <p:nvPr/>
          </p:nvSpPr>
          <p:spPr>
            <a:xfrm>
              <a:off x="0" y="945287"/>
              <a:ext cx="3257205" cy="1216668"/>
            </a:xfrm>
            <a:prstGeom prst="rect">
              <a:avLst/>
            </a:prstGeom>
            <a:noFill/>
            <a:ln w="12700" cap="flat">
              <a:solidFill>
                <a:schemeClr val="accent1"/>
              </a:solidFill>
              <a:prstDash val="solid"/>
              <a:miter lim="800000"/>
            </a:ln>
            <a:effectLst/>
          </p:spPr>
          <p:txBody>
            <a:bodyPr wrap="square" lIns="45719" tIns="45719" rIns="45719" bIns="45719" numCol="1" anchor="ctr">
              <a:noAutofit/>
            </a:bodyPr>
            <a:lstStyle/>
            <a:p>
              <a:pPr algn="ctr"/>
              <a:endParaRPr/>
            </a:p>
          </p:txBody>
        </p:sp>
        <p:sp>
          <p:nvSpPr>
            <p:cNvPr id="277" name="Rectangle"/>
            <p:cNvSpPr/>
            <p:nvPr/>
          </p:nvSpPr>
          <p:spPr>
            <a:xfrm>
              <a:off x="5753979" y="945287"/>
              <a:ext cx="4052606" cy="1181693"/>
            </a:xfrm>
            <a:prstGeom prst="rect">
              <a:avLst/>
            </a:prstGeom>
            <a:noFill/>
            <a:ln w="12700" cap="flat">
              <a:solidFill>
                <a:schemeClr val="accent1"/>
              </a:solidFill>
              <a:prstDash val="solid"/>
              <a:miter lim="800000"/>
            </a:ln>
            <a:effectLst/>
          </p:spPr>
          <p:txBody>
            <a:bodyPr wrap="square" lIns="45719" tIns="45719" rIns="45719" bIns="45719" numCol="1" anchor="ctr">
              <a:noAutofit/>
            </a:bodyPr>
            <a:lstStyle/>
            <a:p>
              <a:pPr algn="ctr"/>
              <a:endParaRPr/>
            </a:p>
          </p:txBody>
        </p:sp>
        <p:sp>
          <p:nvSpPr>
            <p:cNvPr id="278" name="Supervisor"/>
            <p:cNvSpPr/>
            <p:nvPr/>
          </p:nvSpPr>
          <p:spPr>
            <a:xfrm>
              <a:off x="3891499" y="980262"/>
              <a:ext cx="1216668" cy="1146718"/>
            </a:xfrm>
            <a:prstGeom prst="roundRect">
              <a:avLst>
                <a:gd name="adj" fmla="val 15915"/>
              </a:avLst>
            </a:prstGeom>
            <a:noFill/>
            <a:ln w="12700" cap="flat">
              <a:solidFill>
                <a:schemeClr val="accent1"/>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lstStyle>
            <a:p>
              <a:r>
                <a:t>Supervisor</a:t>
              </a:r>
            </a:p>
          </p:txBody>
        </p:sp>
        <p:cxnSp>
          <p:nvCxnSpPr>
            <p:cNvPr id="279" name="Connection Line"/>
            <p:cNvCxnSpPr>
              <a:cxnSpLocks/>
              <a:stCxn id="276" idx="3"/>
              <a:endCxn id="278" idx="1"/>
            </p:cNvCxnSpPr>
            <p:nvPr/>
          </p:nvCxnSpPr>
          <p:spPr>
            <a:xfrm>
              <a:off x="3257205" y="1553620"/>
              <a:ext cx="634294" cy="0"/>
            </a:xfrm>
            <a:prstGeom prst="straightConnector1">
              <a:avLst/>
            </a:prstGeom>
            <a:ln w="12700" cap="flat">
              <a:solidFill>
                <a:schemeClr val="accent1"/>
              </a:solidFill>
              <a:prstDash val="solid"/>
              <a:miter lim="800000"/>
              <a:headEnd type="triangle" w="med" len="med"/>
            </a:ln>
            <a:effectLst/>
          </p:spPr>
        </p:cxnSp>
        <p:cxnSp>
          <p:nvCxnSpPr>
            <p:cNvPr id="280" name="Connection Line"/>
            <p:cNvCxnSpPr>
              <a:cxnSpLocks/>
              <a:stCxn id="278" idx="3"/>
              <a:endCxn id="277" idx="1"/>
            </p:cNvCxnSpPr>
            <p:nvPr/>
          </p:nvCxnSpPr>
          <p:spPr>
            <a:xfrm flipV="1">
              <a:off x="5108167" y="1536134"/>
              <a:ext cx="645812" cy="17487"/>
            </a:xfrm>
            <a:prstGeom prst="straightConnector1">
              <a:avLst/>
            </a:prstGeom>
            <a:ln w="12700" cap="flat">
              <a:solidFill>
                <a:schemeClr val="accent1"/>
              </a:solidFill>
              <a:prstDash val="solid"/>
              <a:miter lim="800000"/>
              <a:tailEnd type="triangle" w="med" len="med"/>
            </a:ln>
            <a:effectLst/>
          </p:spPr>
        </p:cxnSp>
        <p:sp>
          <p:nvSpPr>
            <p:cNvPr id="281" name="Line"/>
            <p:cNvSpPr/>
            <p:nvPr/>
          </p:nvSpPr>
          <p:spPr>
            <a:xfrm flipH="1">
              <a:off x="5116758" y="1722154"/>
              <a:ext cx="633651" cy="1"/>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282" name="Line"/>
            <p:cNvSpPr/>
            <p:nvPr/>
          </p:nvSpPr>
          <p:spPr>
            <a:xfrm flipV="1">
              <a:off x="3270675" y="1722154"/>
              <a:ext cx="633650" cy="1"/>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283" name="Line"/>
            <p:cNvSpPr/>
            <p:nvPr/>
          </p:nvSpPr>
          <p:spPr>
            <a:xfrm>
              <a:off x="4235277" y="417741"/>
              <a:ext cx="1" cy="561462"/>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284" name="Line"/>
            <p:cNvSpPr/>
            <p:nvPr/>
          </p:nvSpPr>
          <p:spPr>
            <a:xfrm>
              <a:off x="4409986" y="417741"/>
              <a:ext cx="1" cy="561462"/>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285" name="Line"/>
            <p:cNvSpPr/>
            <p:nvPr/>
          </p:nvSpPr>
          <p:spPr>
            <a:xfrm>
              <a:off x="4584696" y="417741"/>
              <a:ext cx="1" cy="561462"/>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286" name="Line"/>
            <p:cNvSpPr/>
            <p:nvPr/>
          </p:nvSpPr>
          <p:spPr>
            <a:xfrm>
              <a:off x="4759405" y="417741"/>
              <a:ext cx="1" cy="561462"/>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287" name="Line"/>
            <p:cNvSpPr/>
            <p:nvPr/>
          </p:nvSpPr>
          <p:spPr>
            <a:xfrm>
              <a:off x="4223111" y="2121074"/>
              <a:ext cx="1" cy="561463"/>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288" name="Line"/>
            <p:cNvSpPr/>
            <p:nvPr/>
          </p:nvSpPr>
          <p:spPr>
            <a:xfrm>
              <a:off x="4397820" y="2121074"/>
              <a:ext cx="1" cy="561463"/>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289" name="Line"/>
            <p:cNvSpPr/>
            <p:nvPr/>
          </p:nvSpPr>
          <p:spPr>
            <a:xfrm>
              <a:off x="4572530" y="2121074"/>
              <a:ext cx="1" cy="561463"/>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290" name="Line"/>
            <p:cNvSpPr/>
            <p:nvPr/>
          </p:nvSpPr>
          <p:spPr>
            <a:xfrm>
              <a:off x="4747239" y="2121074"/>
              <a:ext cx="1" cy="561463"/>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291" name="Batch of Tasks"/>
            <p:cNvSpPr txBox="1"/>
            <p:nvPr/>
          </p:nvSpPr>
          <p:spPr>
            <a:xfrm>
              <a:off x="3723697" y="0"/>
              <a:ext cx="1603072" cy="3512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2000">
                  <a:solidFill>
                    <a:schemeClr val="accent1">
                      <a:satOff val="-3547"/>
                      <a:lumOff val="-10352"/>
                    </a:schemeClr>
                  </a:solidFill>
                </a:defRPr>
              </a:lvl1pPr>
            </a:lstStyle>
            <a:p>
              <a:r>
                <a:t>Batch of Tasks</a:t>
              </a:r>
            </a:p>
          </p:txBody>
        </p:sp>
        <p:sp>
          <p:nvSpPr>
            <p:cNvPr id="292" name="Referral Strategy"/>
            <p:cNvSpPr txBox="1"/>
            <p:nvPr/>
          </p:nvSpPr>
          <p:spPr>
            <a:xfrm>
              <a:off x="3982956" y="1546553"/>
              <a:ext cx="1033755" cy="5614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700">
                  <a:solidFill>
                    <a:schemeClr val="accent2"/>
                  </a:solidFill>
                </a:defRPr>
              </a:lvl1pPr>
            </a:lstStyle>
            <a:p>
              <a:pPr>
                <a:defRPr>
                  <a:solidFill>
                    <a:schemeClr val="accent5">
                      <a:satOff val="-19091"/>
                      <a:lumOff val="-11921"/>
                    </a:schemeClr>
                  </a:solidFill>
                </a:defRPr>
              </a:pPr>
              <a:r>
                <a:rPr>
                  <a:solidFill>
                    <a:schemeClr val="accent2"/>
                  </a:solidFill>
                </a:rPr>
                <a:t>Referral Strategy</a:t>
              </a:r>
            </a:p>
          </p:txBody>
        </p:sp>
        <p:sp>
          <p:nvSpPr>
            <p:cNvPr id="293" name="Classification Decisions"/>
            <p:cNvSpPr txBox="1"/>
            <p:nvPr/>
          </p:nvSpPr>
          <p:spPr>
            <a:xfrm>
              <a:off x="3308653" y="2756039"/>
              <a:ext cx="2527755" cy="3330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2000">
                  <a:solidFill>
                    <a:schemeClr val="accent5">
                      <a:satOff val="-19091"/>
                      <a:lumOff val="-11921"/>
                    </a:schemeClr>
                  </a:solidFill>
                </a:defRPr>
              </a:lvl1pPr>
            </a:lstStyle>
            <a:p>
              <a:r>
                <a:t>Classification Decisions</a:t>
              </a:r>
            </a:p>
          </p:txBody>
        </p:sp>
        <p:sp>
          <p:nvSpPr>
            <p:cNvPr id="294" name="Observation model"/>
            <p:cNvSpPr txBox="1"/>
            <p:nvPr/>
          </p:nvSpPr>
          <p:spPr>
            <a:xfrm>
              <a:off x="1618993" y="1391173"/>
              <a:ext cx="1433763" cy="6619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2000">
                  <a:solidFill>
                    <a:schemeClr val="accent1">
                      <a:satOff val="-3547"/>
                      <a:lumOff val="-10352"/>
                    </a:schemeClr>
                  </a:solidFill>
                </a:defRPr>
              </a:lvl1pPr>
            </a:lstStyle>
            <a:p>
              <a:r>
                <a:t>Observation model</a:t>
              </a:r>
            </a:p>
          </p:txBody>
        </p:sp>
        <p:sp>
          <p:nvSpPr>
            <p:cNvPr id="295" name="Observation model"/>
            <p:cNvSpPr txBox="1"/>
            <p:nvPr/>
          </p:nvSpPr>
          <p:spPr>
            <a:xfrm>
              <a:off x="5909328" y="1383260"/>
              <a:ext cx="1433763" cy="626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2000">
                  <a:solidFill>
                    <a:schemeClr val="accent1">
                      <a:satOff val="-3547"/>
                      <a:lumOff val="-10352"/>
                    </a:schemeClr>
                  </a:solidFill>
                </a:defRPr>
              </a:lvl1pPr>
            </a:lstStyle>
            <a:p>
              <a:r>
                <a:rPr dirty="0"/>
                <a:t>Observation model</a:t>
              </a:r>
            </a:p>
          </p:txBody>
        </p:sp>
        <p:sp>
          <p:nvSpPr>
            <p:cNvPr id="296" name="Decision model"/>
            <p:cNvSpPr txBox="1"/>
            <p:nvPr/>
          </p:nvSpPr>
          <p:spPr>
            <a:xfrm>
              <a:off x="7362307" y="1391173"/>
              <a:ext cx="1033755" cy="6619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2000">
                  <a:solidFill>
                    <a:schemeClr val="accent1">
                      <a:satOff val="-3547"/>
                      <a:lumOff val="-10352"/>
                    </a:schemeClr>
                  </a:solidFill>
                </a:defRPr>
              </a:lvl1pPr>
            </a:lstStyle>
            <a:p>
              <a:r>
                <a:rPr dirty="0"/>
                <a:t>Decision model</a:t>
              </a:r>
            </a:p>
          </p:txBody>
        </p:sp>
        <p:sp>
          <p:nvSpPr>
            <p:cNvPr id="297" name="Decision model"/>
            <p:cNvSpPr txBox="1"/>
            <p:nvPr/>
          </p:nvSpPr>
          <p:spPr>
            <a:xfrm>
              <a:off x="367319" y="1378473"/>
              <a:ext cx="1033755" cy="6619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2000">
                  <a:solidFill>
                    <a:schemeClr val="accent1">
                      <a:satOff val="-3547"/>
                      <a:lumOff val="-10352"/>
                    </a:schemeClr>
                  </a:solidFill>
                </a:defRPr>
              </a:lvl1pPr>
            </a:lstStyle>
            <a:p>
              <a:r>
                <a:t>Decision model</a:t>
              </a:r>
            </a:p>
          </p:txBody>
        </p:sp>
        <p:sp>
          <p:nvSpPr>
            <p:cNvPr id="298" name="Automation"/>
            <p:cNvSpPr txBox="1"/>
            <p:nvPr/>
          </p:nvSpPr>
          <p:spPr>
            <a:xfrm>
              <a:off x="961562" y="985102"/>
              <a:ext cx="1334081" cy="3401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2000"/>
              </a:lvl1pPr>
            </a:lstStyle>
            <a:p>
              <a:r>
                <a:t>Automation</a:t>
              </a:r>
            </a:p>
          </p:txBody>
        </p:sp>
        <p:sp>
          <p:nvSpPr>
            <p:cNvPr id="299" name="Human"/>
            <p:cNvSpPr txBox="1"/>
            <p:nvPr/>
          </p:nvSpPr>
          <p:spPr>
            <a:xfrm>
              <a:off x="7353351" y="985102"/>
              <a:ext cx="853862" cy="3401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2000"/>
              </a:lvl1pPr>
            </a:lstStyle>
            <a:p>
              <a:r>
                <a:t>Human</a:t>
              </a:r>
            </a:p>
          </p:txBody>
        </p:sp>
        <p:sp>
          <p:nvSpPr>
            <p:cNvPr id="300" name="Task load…"/>
            <p:cNvSpPr txBox="1"/>
            <p:nvPr/>
          </p:nvSpPr>
          <p:spPr>
            <a:xfrm>
              <a:off x="8385016" y="1391173"/>
              <a:ext cx="1433763" cy="6619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a:defRPr sz="2000">
                  <a:solidFill>
                    <a:schemeClr val="accent1">
                      <a:satOff val="-3547"/>
                      <a:lumOff val="-10352"/>
                    </a:schemeClr>
                  </a:solidFill>
                </a:defRPr>
              </a:pPr>
              <a:r>
                <a:t>Task load</a:t>
              </a:r>
            </a:p>
            <a:p>
              <a:pPr algn="ctr">
                <a:defRPr sz="2000">
                  <a:solidFill>
                    <a:schemeClr val="accent1">
                      <a:satOff val="-3547"/>
                      <a:lumOff val="-10352"/>
                    </a:schemeClr>
                  </a:solidFill>
                </a:defRPr>
              </a:pPr>
              <a:r>
                <a:t>Dependence</a:t>
              </a:r>
            </a:p>
          </p:txBody>
        </p:sp>
      </p:grpSp>
      <p:sp>
        <p:nvSpPr>
          <p:cNvPr id="30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20</a:t>
            </a:fld>
            <a:endParaRP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4"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p:sp>
        <p:nvSpPr>
          <p:cNvPr id="305" name="TextBox 56"/>
          <p:cNvSpPr txBox="1"/>
          <p:nvPr/>
        </p:nvSpPr>
        <p:spPr>
          <a:xfrm>
            <a:off x="541478" y="562006"/>
            <a:ext cx="10864109"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System Model</a:t>
            </a:r>
          </a:p>
        </p:txBody>
      </p:sp>
      <p:sp>
        <p:nvSpPr>
          <p:cNvPr id="306" name="Rectangle"/>
          <p:cNvSpPr/>
          <p:nvPr/>
        </p:nvSpPr>
        <p:spPr>
          <a:xfrm>
            <a:off x="1344310" y="2523765"/>
            <a:ext cx="3257206" cy="1216668"/>
          </a:xfrm>
          <a:prstGeom prst="rect">
            <a:avLst/>
          </a:prstGeom>
          <a:ln w="12700">
            <a:solidFill>
              <a:schemeClr val="accent1"/>
            </a:solidFill>
            <a:miter/>
          </a:ln>
        </p:spPr>
        <p:txBody>
          <a:bodyPr lIns="45719" rIns="45719" anchor="ctr"/>
          <a:lstStyle/>
          <a:p>
            <a:pPr algn="ctr"/>
            <a:endParaRPr/>
          </a:p>
        </p:txBody>
      </p:sp>
      <p:sp>
        <p:nvSpPr>
          <p:cNvPr id="307" name="Rectangle"/>
          <p:cNvSpPr/>
          <p:nvPr/>
        </p:nvSpPr>
        <p:spPr>
          <a:xfrm>
            <a:off x="7098290" y="2523765"/>
            <a:ext cx="4052606" cy="1181693"/>
          </a:xfrm>
          <a:prstGeom prst="rect">
            <a:avLst/>
          </a:prstGeom>
          <a:ln w="12700">
            <a:solidFill>
              <a:schemeClr val="accent1"/>
            </a:solidFill>
            <a:miter/>
          </a:ln>
        </p:spPr>
        <p:txBody>
          <a:bodyPr lIns="45719" rIns="45719" anchor="ctr"/>
          <a:lstStyle/>
          <a:p>
            <a:pPr algn="ctr"/>
            <a:endParaRPr/>
          </a:p>
        </p:txBody>
      </p:sp>
      <p:sp>
        <p:nvSpPr>
          <p:cNvPr id="308" name="Supervisor"/>
          <p:cNvSpPr/>
          <p:nvPr/>
        </p:nvSpPr>
        <p:spPr>
          <a:xfrm>
            <a:off x="5235810" y="2558740"/>
            <a:ext cx="1216667" cy="1146718"/>
          </a:xfrm>
          <a:prstGeom prst="roundRect">
            <a:avLst>
              <a:gd name="adj" fmla="val 15915"/>
            </a:avLst>
          </a:prstGeom>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lstStyle>
          <a:p>
            <a:r>
              <a:t>Supervisor</a:t>
            </a:r>
          </a:p>
        </p:txBody>
      </p:sp>
      <p:sp>
        <p:nvSpPr>
          <p:cNvPr id="311" name="Line"/>
          <p:cNvSpPr/>
          <p:nvPr/>
        </p:nvSpPr>
        <p:spPr>
          <a:xfrm flipH="1">
            <a:off x="6461069" y="3300632"/>
            <a:ext cx="633650" cy="1"/>
          </a:xfrm>
          <a:prstGeom prst="line">
            <a:avLst/>
          </a:prstGeom>
          <a:ln w="12700">
            <a:solidFill>
              <a:schemeClr val="accent1"/>
            </a:solidFill>
            <a:miter/>
            <a:tailEnd type="triangle"/>
          </a:ln>
        </p:spPr>
        <p:txBody>
          <a:bodyPr lIns="45719" rIns="45719"/>
          <a:lstStyle/>
          <a:p>
            <a:endParaRPr/>
          </a:p>
        </p:txBody>
      </p:sp>
      <p:sp>
        <p:nvSpPr>
          <p:cNvPr id="312" name="Line"/>
          <p:cNvSpPr/>
          <p:nvPr/>
        </p:nvSpPr>
        <p:spPr>
          <a:xfrm flipV="1">
            <a:off x="4614986" y="3300632"/>
            <a:ext cx="633650" cy="1"/>
          </a:xfrm>
          <a:prstGeom prst="line">
            <a:avLst/>
          </a:prstGeom>
          <a:ln w="12700">
            <a:solidFill>
              <a:schemeClr val="accent1"/>
            </a:solidFill>
            <a:miter/>
            <a:tailEnd type="triangle"/>
          </a:ln>
        </p:spPr>
        <p:txBody>
          <a:bodyPr lIns="45719" rIns="45719"/>
          <a:lstStyle/>
          <a:p>
            <a:endParaRPr/>
          </a:p>
        </p:txBody>
      </p:sp>
      <p:sp>
        <p:nvSpPr>
          <p:cNvPr id="313" name="Line"/>
          <p:cNvSpPr/>
          <p:nvPr/>
        </p:nvSpPr>
        <p:spPr>
          <a:xfrm>
            <a:off x="5579587" y="1996219"/>
            <a:ext cx="1" cy="561462"/>
          </a:xfrm>
          <a:prstGeom prst="line">
            <a:avLst/>
          </a:prstGeom>
          <a:ln w="12700">
            <a:solidFill>
              <a:schemeClr val="accent1"/>
            </a:solidFill>
            <a:miter/>
            <a:tailEnd type="triangle"/>
          </a:ln>
        </p:spPr>
        <p:txBody>
          <a:bodyPr lIns="45719" rIns="45719"/>
          <a:lstStyle/>
          <a:p>
            <a:endParaRPr/>
          </a:p>
        </p:txBody>
      </p:sp>
      <p:sp>
        <p:nvSpPr>
          <p:cNvPr id="314" name="Line"/>
          <p:cNvSpPr/>
          <p:nvPr/>
        </p:nvSpPr>
        <p:spPr>
          <a:xfrm>
            <a:off x="5754297" y="1996219"/>
            <a:ext cx="1" cy="561462"/>
          </a:xfrm>
          <a:prstGeom prst="line">
            <a:avLst/>
          </a:prstGeom>
          <a:ln w="12700">
            <a:solidFill>
              <a:schemeClr val="accent1"/>
            </a:solidFill>
            <a:miter/>
            <a:tailEnd type="triangle"/>
          </a:ln>
        </p:spPr>
        <p:txBody>
          <a:bodyPr lIns="45719" rIns="45719"/>
          <a:lstStyle/>
          <a:p>
            <a:endParaRPr/>
          </a:p>
        </p:txBody>
      </p:sp>
      <p:sp>
        <p:nvSpPr>
          <p:cNvPr id="315" name="Line"/>
          <p:cNvSpPr/>
          <p:nvPr/>
        </p:nvSpPr>
        <p:spPr>
          <a:xfrm>
            <a:off x="5929006" y="1996219"/>
            <a:ext cx="1" cy="561462"/>
          </a:xfrm>
          <a:prstGeom prst="line">
            <a:avLst/>
          </a:prstGeom>
          <a:ln w="12700">
            <a:solidFill>
              <a:schemeClr val="accent1"/>
            </a:solidFill>
            <a:miter/>
            <a:tailEnd type="triangle"/>
          </a:ln>
        </p:spPr>
        <p:txBody>
          <a:bodyPr lIns="45719" rIns="45719"/>
          <a:lstStyle/>
          <a:p>
            <a:endParaRPr/>
          </a:p>
        </p:txBody>
      </p:sp>
      <p:sp>
        <p:nvSpPr>
          <p:cNvPr id="316" name="Line"/>
          <p:cNvSpPr/>
          <p:nvPr/>
        </p:nvSpPr>
        <p:spPr>
          <a:xfrm>
            <a:off x="6103716" y="1996219"/>
            <a:ext cx="1" cy="561462"/>
          </a:xfrm>
          <a:prstGeom prst="line">
            <a:avLst/>
          </a:prstGeom>
          <a:ln w="12700">
            <a:solidFill>
              <a:schemeClr val="accent1"/>
            </a:solidFill>
            <a:miter/>
            <a:tailEnd type="triangle"/>
          </a:ln>
        </p:spPr>
        <p:txBody>
          <a:bodyPr lIns="45719" rIns="45719"/>
          <a:lstStyle/>
          <a:p>
            <a:endParaRPr/>
          </a:p>
        </p:txBody>
      </p:sp>
      <p:sp>
        <p:nvSpPr>
          <p:cNvPr id="317" name="Line"/>
          <p:cNvSpPr/>
          <p:nvPr/>
        </p:nvSpPr>
        <p:spPr>
          <a:xfrm>
            <a:off x="5567421" y="3699552"/>
            <a:ext cx="1" cy="561463"/>
          </a:xfrm>
          <a:prstGeom prst="line">
            <a:avLst/>
          </a:prstGeom>
          <a:ln w="12700">
            <a:solidFill>
              <a:schemeClr val="accent1"/>
            </a:solidFill>
            <a:miter/>
            <a:tailEnd type="triangle"/>
          </a:ln>
        </p:spPr>
        <p:txBody>
          <a:bodyPr lIns="45719" rIns="45719"/>
          <a:lstStyle/>
          <a:p>
            <a:endParaRPr/>
          </a:p>
        </p:txBody>
      </p:sp>
      <p:sp>
        <p:nvSpPr>
          <p:cNvPr id="318" name="Line"/>
          <p:cNvSpPr/>
          <p:nvPr/>
        </p:nvSpPr>
        <p:spPr>
          <a:xfrm>
            <a:off x="5742131" y="3699552"/>
            <a:ext cx="1" cy="561463"/>
          </a:xfrm>
          <a:prstGeom prst="line">
            <a:avLst/>
          </a:prstGeom>
          <a:ln w="12700">
            <a:solidFill>
              <a:schemeClr val="accent1"/>
            </a:solidFill>
            <a:miter/>
            <a:tailEnd type="triangle"/>
          </a:ln>
        </p:spPr>
        <p:txBody>
          <a:bodyPr lIns="45719" rIns="45719"/>
          <a:lstStyle/>
          <a:p>
            <a:endParaRPr/>
          </a:p>
        </p:txBody>
      </p:sp>
      <p:sp>
        <p:nvSpPr>
          <p:cNvPr id="319" name="Line"/>
          <p:cNvSpPr/>
          <p:nvPr/>
        </p:nvSpPr>
        <p:spPr>
          <a:xfrm>
            <a:off x="5916840" y="3699552"/>
            <a:ext cx="1" cy="561463"/>
          </a:xfrm>
          <a:prstGeom prst="line">
            <a:avLst/>
          </a:prstGeom>
          <a:ln w="12700">
            <a:solidFill>
              <a:schemeClr val="accent1"/>
            </a:solidFill>
            <a:miter/>
            <a:tailEnd type="triangle"/>
          </a:ln>
        </p:spPr>
        <p:txBody>
          <a:bodyPr lIns="45719" rIns="45719"/>
          <a:lstStyle/>
          <a:p>
            <a:endParaRPr/>
          </a:p>
        </p:txBody>
      </p:sp>
      <p:sp>
        <p:nvSpPr>
          <p:cNvPr id="320" name="Line"/>
          <p:cNvSpPr/>
          <p:nvPr/>
        </p:nvSpPr>
        <p:spPr>
          <a:xfrm>
            <a:off x="6091550" y="3699552"/>
            <a:ext cx="1" cy="561463"/>
          </a:xfrm>
          <a:prstGeom prst="line">
            <a:avLst/>
          </a:prstGeom>
          <a:ln w="12700">
            <a:solidFill>
              <a:schemeClr val="accent1"/>
            </a:solidFill>
            <a:miter/>
            <a:tailEnd type="triangle"/>
          </a:ln>
        </p:spPr>
        <p:txBody>
          <a:bodyPr lIns="45719" rIns="45719"/>
          <a:lstStyle/>
          <a:p>
            <a:endParaRPr/>
          </a:p>
        </p:txBody>
      </p:sp>
      <p:sp>
        <p:nvSpPr>
          <p:cNvPr id="321" name="Batch of Tasks"/>
          <p:cNvSpPr txBox="1"/>
          <p:nvPr/>
        </p:nvSpPr>
        <p:spPr>
          <a:xfrm>
            <a:off x="5064605" y="1578477"/>
            <a:ext cx="1609877" cy="3512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defRPr sz="2000">
                <a:solidFill>
                  <a:schemeClr val="accent1">
                    <a:satOff val="-3547"/>
                    <a:lumOff val="-10352"/>
                  </a:schemeClr>
                </a:solidFill>
              </a:defRPr>
            </a:lvl1pPr>
          </a:lstStyle>
          <a:p>
            <a:r>
              <a:t>Batch of Tasks</a:t>
            </a:r>
          </a:p>
        </p:txBody>
      </p:sp>
      <p:sp>
        <p:nvSpPr>
          <p:cNvPr id="322" name="Referral Strategy"/>
          <p:cNvSpPr txBox="1"/>
          <p:nvPr/>
        </p:nvSpPr>
        <p:spPr>
          <a:xfrm>
            <a:off x="5327266" y="3125031"/>
            <a:ext cx="1033756" cy="561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gn="ctr">
              <a:defRPr sz="1700">
                <a:solidFill>
                  <a:schemeClr val="accent2"/>
                </a:solidFill>
              </a:defRPr>
            </a:lvl1pPr>
          </a:lstStyle>
          <a:p>
            <a:pPr>
              <a:defRPr>
                <a:solidFill>
                  <a:schemeClr val="accent5">
                    <a:satOff val="-19091"/>
                    <a:lumOff val="-11921"/>
                  </a:schemeClr>
                </a:solidFill>
              </a:defRPr>
            </a:pPr>
            <a:r>
              <a:rPr>
                <a:solidFill>
                  <a:schemeClr val="accent2"/>
                </a:solidFill>
              </a:rPr>
              <a:t>Referral Strategy</a:t>
            </a:r>
          </a:p>
        </p:txBody>
      </p:sp>
      <p:sp>
        <p:nvSpPr>
          <p:cNvPr id="323" name="Classification Decisions"/>
          <p:cNvSpPr txBox="1"/>
          <p:nvPr/>
        </p:nvSpPr>
        <p:spPr>
          <a:xfrm>
            <a:off x="4652963" y="4334517"/>
            <a:ext cx="2527755"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defRPr sz="2000">
                <a:solidFill>
                  <a:schemeClr val="accent5">
                    <a:satOff val="-19091"/>
                    <a:lumOff val="-11921"/>
                  </a:schemeClr>
                </a:solidFill>
              </a:defRPr>
            </a:lvl1pPr>
          </a:lstStyle>
          <a:p>
            <a:r>
              <a:t>Classification Decisions</a:t>
            </a:r>
          </a:p>
        </p:txBody>
      </p:sp>
      <p:sp>
        <p:nvSpPr>
          <p:cNvPr id="324" name="Observation model"/>
          <p:cNvSpPr txBox="1"/>
          <p:nvPr/>
        </p:nvSpPr>
        <p:spPr>
          <a:xfrm>
            <a:off x="2963304" y="2969651"/>
            <a:ext cx="1433763" cy="661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defRPr sz="2000">
                <a:solidFill>
                  <a:schemeClr val="accent1">
                    <a:satOff val="-3547"/>
                    <a:lumOff val="-10352"/>
                  </a:schemeClr>
                </a:solidFill>
              </a:defRPr>
            </a:lvl1pPr>
          </a:lstStyle>
          <a:p>
            <a:r>
              <a:t>Observation model</a:t>
            </a:r>
          </a:p>
        </p:txBody>
      </p:sp>
      <p:sp>
        <p:nvSpPr>
          <p:cNvPr id="325" name="Decision model"/>
          <p:cNvSpPr txBox="1"/>
          <p:nvPr/>
        </p:nvSpPr>
        <p:spPr>
          <a:xfrm>
            <a:off x="1711630" y="2956951"/>
            <a:ext cx="1033755" cy="661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defRPr sz="2000">
                <a:solidFill>
                  <a:schemeClr val="accent1">
                    <a:satOff val="-3547"/>
                    <a:lumOff val="-10352"/>
                  </a:schemeClr>
                </a:solidFill>
              </a:defRPr>
            </a:lvl1pPr>
          </a:lstStyle>
          <a:p>
            <a:r>
              <a:t>Decision model</a:t>
            </a:r>
          </a:p>
        </p:txBody>
      </p:sp>
      <p:sp>
        <p:nvSpPr>
          <p:cNvPr id="326" name="Automation"/>
          <p:cNvSpPr txBox="1"/>
          <p:nvPr/>
        </p:nvSpPr>
        <p:spPr>
          <a:xfrm>
            <a:off x="2305873" y="2563580"/>
            <a:ext cx="1334081" cy="340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a:lvl1pPr>
          </a:lstStyle>
          <a:p>
            <a:r>
              <a:t>Automation</a:t>
            </a:r>
          </a:p>
        </p:txBody>
      </p:sp>
      <p:sp>
        <p:nvSpPr>
          <p:cNvPr id="327" name="Quote Bubble"/>
          <p:cNvSpPr/>
          <p:nvPr/>
        </p:nvSpPr>
        <p:spPr>
          <a:xfrm>
            <a:off x="7681045" y="3668371"/>
            <a:ext cx="1851423" cy="1143398"/>
          </a:xfrm>
          <a:custGeom>
            <a:avLst/>
            <a:gdLst/>
            <a:ahLst/>
            <a:cxnLst>
              <a:cxn ang="0">
                <a:pos x="wd2" y="hd2"/>
              </a:cxn>
              <a:cxn ang="5400000">
                <a:pos x="wd2" y="hd2"/>
              </a:cxn>
              <a:cxn ang="10800000">
                <a:pos x="wd2" y="hd2"/>
              </a:cxn>
              <a:cxn ang="16200000">
                <a:pos x="wd2" y="hd2"/>
              </a:cxn>
            </a:cxnLst>
            <a:rect l="0" t="0" r="r" b="b"/>
            <a:pathLst>
              <a:path w="21600" h="21600" extrusionOk="0">
                <a:moveTo>
                  <a:pt x="10798" y="21600"/>
                </a:moveTo>
                <a:cubicBezTo>
                  <a:pt x="4833" y="21600"/>
                  <a:pt x="0" y="17535"/>
                  <a:pt x="0" y="12521"/>
                </a:cubicBezTo>
                <a:cubicBezTo>
                  <a:pt x="0" y="9966"/>
                  <a:pt x="1263" y="7670"/>
                  <a:pt x="3283" y="6020"/>
                </a:cubicBezTo>
                <a:lnTo>
                  <a:pt x="134" y="0"/>
                </a:lnTo>
                <a:lnTo>
                  <a:pt x="6505" y="4191"/>
                </a:lnTo>
                <a:cubicBezTo>
                  <a:pt x="7822" y="3711"/>
                  <a:pt x="9271" y="3441"/>
                  <a:pt x="10798" y="3441"/>
                </a:cubicBezTo>
                <a:cubicBezTo>
                  <a:pt x="16762" y="3441"/>
                  <a:pt x="21600" y="7506"/>
                  <a:pt x="21600" y="12521"/>
                </a:cubicBezTo>
                <a:cubicBezTo>
                  <a:pt x="21600" y="17535"/>
                  <a:pt x="16762" y="21600"/>
                  <a:pt x="10798" y="21600"/>
                </a:cubicBezTo>
                <a:close/>
              </a:path>
            </a:pathLst>
          </a:custGeom>
          <a:ln w="25400">
            <a:solidFill>
              <a:srgbClr val="FF2014"/>
            </a:solidFill>
            <a:miter/>
          </a:ln>
        </p:spPr>
        <p:txBody>
          <a:bodyPr lIns="45719" rIns="45719" anchor="ctr"/>
          <a:lstStyle/>
          <a:p>
            <a:pPr>
              <a:defRPr>
                <a:solidFill>
                  <a:srgbClr val="FFFFFF"/>
                </a:solidFill>
              </a:defRPr>
            </a:pPr>
            <a:endParaRPr/>
          </a:p>
        </p:txBody>
      </p:sp>
      <p:sp>
        <p:nvSpPr>
          <p:cNvPr id="328" name="Quote Bubble"/>
          <p:cNvSpPr/>
          <p:nvPr/>
        </p:nvSpPr>
        <p:spPr>
          <a:xfrm flipH="1">
            <a:off x="7677372" y="3667561"/>
            <a:ext cx="1851422" cy="1143398"/>
          </a:xfrm>
          <a:custGeom>
            <a:avLst/>
            <a:gdLst/>
            <a:ahLst/>
            <a:cxnLst>
              <a:cxn ang="0">
                <a:pos x="wd2" y="hd2"/>
              </a:cxn>
              <a:cxn ang="5400000">
                <a:pos x="wd2" y="hd2"/>
              </a:cxn>
              <a:cxn ang="10800000">
                <a:pos x="wd2" y="hd2"/>
              </a:cxn>
              <a:cxn ang="16200000">
                <a:pos x="wd2" y="hd2"/>
              </a:cxn>
            </a:cxnLst>
            <a:rect l="0" t="0" r="r" b="b"/>
            <a:pathLst>
              <a:path w="21600" h="21600" extrusionOk="0">
                <a:moveTo>
                  <a:pt x="10798" y="21600"/>
                </a:moveTo>
                <a:cubicBezTo>
                  <a:pt x="4833" y="21600"/>
                  <a:pt x="0" y="17535"/>
                  <a:pt x="0" y="12521"/>
                </a:cubicBezTo>
                <a:cubicBezTo>
                  <a:pt x="0" y="9966"/>
                  <a:pt x="1263" y="7670"/>
                  <a:pt x="3283" y="6020"/>
                </a:cubicBezTo>
                <a:lnTo>
                  <a:pt x="134" y="0"/>
                </a:lnTo>
                <a:lnTo>
                  <a:pt x="6505" y="4191"/>
                </a:lnTo>
                <a:cubicBezTo>
                  <a:pt x="7822" y="3711"/>
                  <a:pt x="9271" y="3441"/>
                  <a:pt x="10798" y="3441"/>
                </a:cubicBezTo>
                <a:cubicBezTo>
                  <a:pt x="16762" y="3441"/>
                  <a:pt x="21600" y="7506"/>
                  <a:pt x="21600" y="12521"/>
                </a:cubicBezTo>
                <a:cubicBezTo>
                  <a:pt x="21600" y="17535"/>
                  <a:pt x="16762" y="21600"/>
                  <a:pt x="10798" y="21600"/>
                </a:cubicBezTo>
                <a:close/>
              </a:path>
            </a:pathLst>
          </a:custGeom>
          <a:ln w="25400">
            <a:solidFill>
              <a:srgbClr val="FF2014"/>
            </a:solidFill>
            <a:miter/>
          </a:ln>
        </p:spPr>
        <p:txBody>
          <a:bodyPr lIns="45719" rIns="45719" anchor="ctr"/>
          <a:lstStyle/>
          <a:p>
            <a:pPr>
              <a:defRPr>
                <a:solidFill>
                  <a:srgbClr val="FFFFFF"/>
                </a:solidFill>
              </a:defRPr>
            </a:pPr>
            <a:endParaRPr/>
          </a:p>
        </p:txBody>
      </p:sp>
      <p:sp>
        <p:nvSpPr>
          <p:cNvPr id="329" name="Difficult or…"/>
          <p:cNvSpPr txBox="1"/>
          <p:nvPr/>
        </p:nvSpPr>
        <p:spPr>
          <a:xfrm>
            <a:off x="8001331" y="3977737"/>
            <a:ext cx="1222361" cy="625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b="1">
                <a:solidFill>
                  <a:srgbClr val="DE202D"/>
                </a:solidFill>
              </a:defRPr>
            </a:pPr>
            <a:r>
              <a:t>Difficult or</a:t>
            </a:r>
          </a:p>
          <a:p>
            <a:pPr algn="ctr">
              <a:defRPr b="1">
                <a:solidFill>
                  <a:srgbClr val="DE202D"/>
                </a:solidFill>
              </a:defRPr>
            </a:pPr>
            <a:r>
              <a:t>Unavailable</a:t>
            </a:r>
          </a:p>
        </p:txBody>
      </p:sp>
      <p:sp>
        <p:nvSpPr>
          <p:cNvPr id="330" name="Observation model"/>
          <p:cNvSpPr txBox="1"/>
          <p:nvPr/>
        </p:nvSpPr>
        <p:spPr>
          <a:xfrm>
            <a:off x="7253639" y="2961738"/>
            <a:ext cx="1433763" cy="6269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defRPr sz="2000">
                <a:solidFill>
                  <a:schemeClr val="accent1">
                    <a:satOff val="-3547"/>
                    <a:lumOff val="-10352"/>
                  </a:schemeClr>
                </a:solidFill>
              </a:defRPr>
            </a:lvl1pPr>
          </a:lstStyle>
          <a:p>
            <a:r>
              <a:t>Observation model</a:t>
            </a:r>
          </a:p>
        </p:txBody>
      </p:sp>
      <p:sp>
        <p:nvSpPr>
          <p:cNvPr id="331" name="Decision model"/>
          <p:cNvSpPr txBox="1"/>
          <p:nvPr/>
        </p:nvSpPr>
        <p:spPr>
          <a:xfrm>
            <a:off x="8706618" y="2969651"/>
            <a:ext cx="1033755" cy="661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defRPr sz="2000">
                <a:solidFill>
                  <a:schemeClr val="accent1">
                    <a:satOff val="-3547"/>
                    <a:lumOff val="-10352"/>
                  </a:schemeClr>
                </a:solidFill>
              </a:defRPr>
            </a:lvl1pPr>
          </a:lstStyle>
          <a:p>
            <a:r>
              <a:t>Decision model</a:t>
            </a:r>
          </a:p>
        </p:txBody>
      </p:sp>
      <p:sp>
        <p:nvSpPr>
          <p:cNvPr id="332" name="Human"/>
          <p:cNvSpPr txBox="1"/>
          <p:nvPr/>
        </p:nvSpPr>
        <p:spPr>
          <a:xfrm>
            <a:off x="8697662" y="2563580"/>
            <a:ext cx="853862" cy="340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a:lvl1pPr>
          </a:lstStyle>
          <a:p>
            <a:r>
              <a:t>Human</a:t>
            </a:r>
          </a:p>
        </p:txBody>
      </p:sp>
      <p:sp>
        <p:nvSpPr>
          <p:cNvPr id="333" name="Task load…"/>
          <p:cNvSpPr txBox="1"/>
          <p:nvPr/>
        </p:nvSpPr>
        <p:spPr>
          <a:xfrm>
            <a:off x="9729327" y="2969651"/>
            <a:ext cx="1433763" cy="661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pPr algn="ctr">
              <a:defRPr sz="2000">
                <a:solidFill>
                  <a:schemeClr val="accent1">
                    <a:satOff val="-3547"/>
                    <a:lumOff val="-10352"/>
                  </a:schemeClr>
                </a:solidFill>
              </a:defRPr>
            </a:pPr>
            <a:r>
              <a:t>Task load</a:t>
            </a:r>
          </a:p>
          <a:p>
            <a:pPr algn="ctr">
              <a:defRPr sz="2000">
                <a:solidFill>
                  <a:schemeClr val="accent1">
                    <a:satOff val="-3547"/>
                    <a:lumOff val="-10352"/>
                  </a:schemeClr>
                </a:solidFill>
              </a:defRPr>
            </a:pPr>
            <a:r>
              <a:t>Dependence</a:t>
            </a:r>
          </a:p>
        </p:txBody>
      </p:sp>
      <p:sp>
        <p:nvSpPr>
          <p:cNvPr id="33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21</a:t>
            </a:fld>
            <a:endParaRPr/>
          </a:p>
        </p:txBody>
      </p:sp>
      <p:cxnSp>
        <p:nvCxnSpPr>
          <p:cNvPr id="2" name="Connection Line">
            <a:extLst>
              <a:ext uri="{FF2B5EF4-FFF2-40B4-BE49-F238E27FC236}">
                <a16:creationId xmlns:a16="http://schemas.microsoft.com/office/drawing/2014/main" id="{785B416F-91E2-81B1-191C-85334DF1D823}"/>
              </a:ext>
            </a:extLst>
          </p:cNvPr>
          <p:cNvCxnSpPr>
            <a:cxnSpLocks/>
          </p:cNvCxnSpPr>
          <p:nvPr/>
        </p:nvCxnSpPr>
        <p:spPr>
          <a:xfrm>
            <a:off x="4601516" y="3132099"/>
            <a:ext cx="634294" cy="0"/>
          </a:xfrm>
          <a:prstGeom prst="straightConnector1">
            <a:avLst/>
          </a:prstGeom>
          <a:ln w="12700" cap="flat">
            <a:solidFill>
              <a:schemeClr val="accent1"/>
            </a:solidFill>
            <a:prstDash val="solid"/>
            <a:miter lim="800000"/>
            <a:headEnd type="triangle" w="med" len="med"/>
          </a:ln>
          <a:effectLst/>
        </p:spPr>
      </p:cxnSp>
      <p:cxnSp>
        <p:nvCxnSpPr>
          <p:cNvPr id="3" name="Connection Line">
            <a:extLst>
              <a:ext uri="{FF2B5EF4-FFF2-40B4-BE49-F238E27FC236}">
                <a16:creationId xmlns:a16="http://schemas.microsoft.com/office/drawing/2014/main" id="{0A1F8D86-48A3-3578-C93D-4D74E6C9A28E}"/>
              </a:ext>
            </a:extLst>
          </p:cNvPr>
          <p:cNvCxnSpPr>
            <a:cxnSpLocks/>
          </p:cNvCxnSpPr>
          <p:nvPr/>
        </p:nvCxnSpPr>
        <p:spPr>
          <a:xfrm flipV="1">
            <a:off x="6452478" y="3114612"/>
            <a:ext cx="645812" cy="17487"/>
          </a:xfrm>
          <a:prstGeom prst="straightConnector1">
            <a:avLst/>
          </a:prstGeom>
          <a:ln w="12700" cap="flat">
            <a:solidFill>
              <a:schemeClr val="accent1"/>
            </a:solidFill>
            <a:prstDash val="solid"/>
            <a:miter lim="800000"/>
            <a:tailEnd type="triangle" w="med" len="med"/>
          </a:ln>
          <a:effectLst/>
        </p:spPr>
      </p:cxn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6"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p:sp>
        <p:nvSpPr>
          <p:cNvPr id="337" name="TextBox 56"/>
          <p:cNvSpPr txBox="1"/>
          <p:nvPr/>
        </p:nvSpPr>
        <p:spPr>
          <a:xfrm>
            <a:off x="541478" y="562006"/>
            <a:ext cx="10864109"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System Model</a:t>
            </a:r>
          </a:p>
        </p:txBody>
      </p:sp>
      <p:sp>
        <p:nvSpPr>
          <p:cNvPr id="338" name="Rectangle"/>
          <p:cNvSpPr/>
          <p:nvPr/>
        </p:nvSpPr>
        <p:spPr>
          <a:xfrm>
            <a:off x="1344310" y="2523765"/>
            <a:ext cx="3257206" cy="1216668"/>
          </a:xfrm>
          <a:prstGeom prst="rect">
            <a:avLst/>
          </a:prstGeom>
          <a:ln w="12700">
            <a:solidFill>
              <a:schemeClr val="accent1"/>
            </a:solidFill>
            <a:miter/>
          </a:ln>
        </p:spPr>
        <p:txBody>
          <a:bodyPr lIns="45719" rIns="45719" anchor="ctr"/>
          <a:lstStyle/>
          <a:p>
            <a:pPr algn="ctr"/>
            <a:endParaRPr/>
          </a:p>
        </p:txBody>
      </p:sp>
      <p:sp>
        <p:nvSpPr>
          <p:cNvPr id="339" name="Rectangle"/>
          <p:cNvSpPr/>
          <p:nvPr/>
        </p:nvSpPr>
        <p:spPr>
          <a:xfrm>
            <a:off x="7098290" y="2523765"/>
            <a:ext cx="3148631" cy="1181693"/>
          </a:xfrm>
          <a:prstGeom prst="rect">
            <a:avLst/>
          </a:prstGeom>
          <a:ln w="12700">
            <a:solidFill>
              <a:schemeClr val="accent1"/>
            </a:solidFill>
            <a:miter/>
          </a:ln>
        </p:spPr>
        <p:txBody>
          <a:bodyPr lIns="45719" rIns="45719" anchor="ctr"/>
          <a:lstStyle/>
          <a:p>
            <a:pPr algn="ctr"/>
            <a:endParaRPr/>
          </a:p>
        </p:txBody>
      </p:sp>
      <p:sp>
        <p:nvSpPr>
          <p:cNvPr id="340" name="Supervisor"/>
          <p:cNvSpPr/>
          <p:nvPr/>
        </p:nvSpPr>
        <p:spPr>
          <a:xfrm>
            <a:off x="5235810" y="2558740"/>
            <a:ext cx="1216667" cy="1146718"/>
          </a:xfrm>
          <a:prstGeom prst="roundRect">
            <a:avLst>
              <a:gd name="adj" fmla="val 15915"/>
            </a:avLst>
          </a:prstGeom>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lstStyle>
          <a:p>
            <a:r>
              <a:t>Supervisor</a:t>
            </a:r>
          </a:p>
        </p:txBody>
      </p:sp>
      <p:sp>
        <p:nvSpPr>
          <p:cNvPr id="343" name="Line"/>
          <p:cNvSpPr/>
          <p:nvPr/>
        </p:nvSpPr>
        <p:spPr>
          <a:xfrm flipH="1">
            <a:off x="6461069" y="3300632"/>
            <a:ext cx="633650" cy="1"/>
          </a:xfrm>
          <a:prstGeom prst="line">
            <a:avLst/>
          </a:prstGeom>
          <a:ln w="12700">
            <a:solidFill>
              <a:schemeClr val="accent1"/>
            </a:solidFill>
            <a:miter/>
            <a:tailEnd type="triangle"/>
          </a:ln>
        </p:spPr>
        <p:txBody>
          <a:bodyPr lIns="45719" rIns="45719"/>
          <a:lstStyle/>
          <a:p>
            <a:endParaRPr/>
          </a:p>
        </p:txBody>
      </p:sp>
      <p:sp>
        <p:nvSpPr>
          <p:cNvPr id="344" name="Line"/>
          <p:cNvSpPr/>
          <p:nvPr/>
        </p:nvSpPr>
        <p:spPr>
          <a:xfrm flipV="1">
            <a:off x="4614986" y="3300632"/>
            <a:ext cx="633650" cy="1"/>
          </a:xfrm>
          <a:prstGeom prst="line">
            <a:avLst/>
          </a:prstGeom>
          <a:ln w="12700">
            <a:solidFill>
              <a:schemeClr val="accent1"/>
            </a:solidFill>
            <a:miter/>
            <a:tailEnd type="triangle"/>
          </a:ln>
        </p:spPr>
        <p:txBody>
          <a:bodyPr lIns="45719" rIns="45719"/>
          <a:lstStyle/>
          <a:p>
            <a:endParaRPr/>
          </a:p>
        </p:txBody>
      </p:sp>
      <p:sp>
        <p:nvSpPr>
          <p:cNvPr id="345" name="Line"/>
          <p:cNvSpPr/>
          <p:nvPr/>
        </p:nvSpPr>
        <p:spPr>
          <a:xfrm>
            <a:off x="5579587" y="1996219"/>
            <a:ext cx="1" cy="561462"/>
          </a:xfrm>
          <a:prstGeom prst="line">
            <a:avLst/>
          </a:prstGeom>
          <a:ln w="12700">
            <a:solidFill>
              <a:schemeClr val="accent1"/>
            </a:solidFill>
            <a:miter/>
            <a:tailEnd type="triangle"/>
          </a:ln>
        </p:spPr>
        <p:txBody>
          <a:bodyPr lIns="45719" rIns="45719"/>
          <a:lstStyle/>
          <a:p>
            <a:endParaRPr/>
          </a:p>
        </p:txBody>
      </p:sp>
      <p:sp>
        <p:nvSpPr>
          <p:cNvPr id="346" name="Line"/>
          <p:cNvSpPr/>
          <p:nvPr/>
        </p:nvSpPr>
        <p:spPr>
          <a:xfrm>
            <a:off x="5754297" y="1996219"/>
            <a:ext cx="1" cy="561462"/>
          </a:xfrm>
          <a:prstGeom prst="line">
            <a:avLst/>
          </a:prstGeom>
          <a:ln w="12700">
            <a:solidFill>
              <a:schemeClr val="accent1"/>
            </a:solidFill>
            <a:miter/>
            <a:tailEnd type="triangle"/>
          </a:ln>
        </p:spPr>
        <p:txBody>
          <a:bodyPr lIns="45719" rIns="45719"/>
          <a:lstStyle/>
          <a:p>
            <a:endParaRPr/>
          </a:p>
        </p:txBody>
      </p:sp>
      <p:sp>
        <p:nvSpPr>
          <p:cNvPr id="347" name="Line"/>
          <p:cNvSpPr/>
          <p:nvPr/>
        </p:nvSpPr>
        <p:spPr>
          <a:xfrm>
            <a:off x="5929006" y="1996219"/>
            <a:ext cx="1" cy="561462"/>
          </a:xfrm>
          <a:prstGeom prst="line">
            <a:avLst/>
          </a:prstGeom>
          <a:ln w="12700">
            <a:solidFill>
              <a:schemeClr val="accent1"/>
            </a:solidFill>
            <a:miter/>
            <a:tailEnd type="triangle"/>
          </a:ln>
        </p:spPr>
        <p:txBody>
          <a:bodyPr lIns="45719" rIns="45719"/>
          <a:lstStyle/>
          <a:p>
            <a:endParaRPr/>
          </a:p>
        </p:txBody>
      </p:sp>
      <p:sp>
        <p:nvSpPr>
          <p:cNvPr id="348" name="Line"/>
          <p:cNvSpPr/>
          <p:nvPr/>
        </p:nvSpPr>
        <p:spPr>
          <a:xfrm>
            <a:off x="6103716" y="1996219"/>
            <a:ext cx="1" cy="561462"/>
          </a:xfrm>
          <a:prstGeom prst="line">
            <a:avLst/>
          </a:prstGeom>
          <a:ln w="12700">
            <a:solidFill>
              <a:schemeClr val="accent1"/>
            </a:solidFill>
            <a:miter/>
            <a:tailEnd type="triangle"/>
          </a:ln>
        </p:spPr>
        <p:txBody>
          <a:bodyPr lIns="45719" rIns="45719"/>
          <a:lstStyle/>
          <a:p>
            <a:endParaRPr/>
          </a:p>
        </p:txBody>
      </p:sp>
      <p:sp>
        <p:nvSpPr>
          <p:cNvPr id="349" name="Line"/>
          <p:cNvSpPr/>
          <p:nvPr/>
        </p:nvSpPr>
        <p:spPr>
          <a:xfrm>
            <a:off x="5567421" y="3699552"/>
            <a:ext cx="1" cy="561463"/>
          </a:xfrm>
          <a:prstGeom prst="line">
            <a:avLst/>
          </a:prstGeom>
          <a:ln w="12700">
            <a:solidFill>
              <a:schemeClr val="accent1"/>
            </a:solidFill>
            <a:miter/>
            <a:tailEnd type="triangle"/>
          </a:ln>
        </p:spPr>
        <p:txBody>
          <a:bodyPr lIns="45719" rIns="45719"/>
          <a:lstStyle/>
          <a:p>
            <a:endParaRPr/>
          </a:p>
        </p:txBody>
      </p:sp>
      <p:sp>
        <p:nvSpPr>
          <p:cNvPr id="350" name="Line"/>
          <p:cNvSpPr/>
          <p:nvPr/>
        </p:nvSpPr>
        <p:spPr>
          <a:xfrm>
            <a:off x="5742131" y="3699552"/>
            <a:ext cx="1" cy="561463"/>
          </a:xfrm>
          <a:prstGeom prst="line">
            <a:avLst/>
          </a:prstGeom>
          <a:ln w="12700">
            <a:solidFill>
              <a:schemeClr val="accent1"/>
            </a:solidFill>
            <a:miter/>
            <a:tailEnd type="triangle"/>
          </a:ln>
        </p:spPr>
        <p:txBody>
          <a:bodyPr lIns="45719" rIns="45719"/>
          <a:lstStyle/>
          <a:p>
            <a:endParaRPr/>
          </a:p>
        </p:txBody>
      </p:sp>
      <p:sp>
        <p:nvSpPr>
          <p:cNvPr id="351" name="Line"/>
          <p:cNvSpPr/>
          <p:nvPr/>
        </p:nvSpPr>
        <p:spPr>
          <a:xfrm>
            <a:off x="5916840" y="3699552"/>
            <a:ext cx="1" cy="561463"/>
          </a:xfrm>
          <a:prstGeom prst="line">
            <a:avLst/>
          </a:prstGeom>
          <a:ln w="12700">
            <a:solidFill>
              <a:schemeClr val="accent1"/>
            </a:solidFill>
            <a:miter/>
            <a:tailEnd type="triangle"/>
          </a:ln>
        </p:spPr>
        <p:txBody>
          <a:bodyPr lIns="45719" rIns="45719"/>
          <a:lstStyle/>
          <a:p>
            <a:endParaRPr/>
          </a:p>
        </p:txBody>
      </p:sp>
      <p:sp>
        <p:nvSpPr>
          <p:cNvPr id="352" name="Line"/>
          <p:cNvSpPr/>
          <p:nvPr/>
        </p:nvSpPr>
        <p:spPr>
          <a:xfrm>
            <a:off x="6091550" y="3699552"/>
            <a:ext cx="1" cy="561463"/>
          </a:xfrm>
          <a:prstGeom prst="line">
            <a:avLst/>
          </a:prstGeom>
          <a:ln w="12700">
            <a:solidFill>
              <a:schemeClr val="accent1"/>
            </a:solidFill>
            <a:miter/>
            <a:tailEnd type="triangle"/>
          </a:ln>
        </p:spPr>
        <p:txBody>
          <a:bodyPr lIns="45719" rIns="45719"/>
          <a:lstStyle/>
          <a:p>
            <a:endParaRPr/>
          </a:p>
        </p:txBody>
      </p:sp>
      <p:sp>
        <p:nvSpPr>
          <p:cNvPr id="353" name="Referral Strategy"/>
          <p:cNvSpPr txBox="1"/>
          <p:nvPr/>
        </p:nvSpPr>
        <p:spPr>
          <a:xfrm>
            <a:off x="5327266" y="3125031"/>
            <a:ext cx="1033756" cy="561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gn="ctr">
              <a:defRPr sz="1700">
                <a:solidFill>
                  <a:schemeClr val="accent2"/>
                </a:solidFill>
              </a:defRPr>
            </a:lvl1pPr>
          </a:lstStyle>
          <a:p>
            <a:pPr>
              <a:defRPr>
                <a:solidFill>
                  <a:schemeClr val="accent5">
                    <a:satOff val="-19091"/>
                    <a:lumOff val="-11921"/>
                  </a:schemeClr>
                </a:solidFill>
              </a:defRPr>
            </a:pPr>
            <a:r>
              <a:rPr>
                <a:solidFill>
                  <a:schemeClr val="accent2"/>
                </a:solidFill>
              </a:rPr>
              <a:t>Referral Strategy</a:t>
            </a:r>
          </a:p>
        </p:txBody>
      </p:sp>
      <p:sp>
        <p:nvSpPr>
          <p:cNvPr id="354" name="Classification Decisions"/>
          <p:cNvSpPr txBox="1"/>
          <p:nvPr/>
        </p:nvSpPr>
        <p:spPr>
          <a:xfrm>
            <a:off x="4652963" y="4334517"/>
            <a:ext cx="2527755"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defRPr sz="2000">
                <a:solidFill>
                  <a:schemeClr val="accent5">
                    <a:satOff val="-19091"/>
                    <a:lumOff val="-11921"/>
                  </a:schemeClr>
                </a:solidFill>
              </a:defRPr>
            </a:lvl1pPr>
          </a:lstStyle>
          <a:p>
            <a:r>
              <a:t>Classification Decisions</a:t>
            </a:r>
          </a:p>
        </p:txBody>
      </p:sp>
      <p:sp>
        <p:nvSpPr>
          <p:cNvPr id="355" name="Observation model"/>
          <p:cNvSpPr txBox="1"/>
          <p:nvPr/>
        </p:nvSpPr>
        <p:spPr>
          <a:xfrm>
            <a:off x="2963304" y="2969651"/>
            <a:ext cx="1433763" cy="661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defRPr sz="2000">
                <a:solidFill>
                  <a:schemeClr val="accent1">
                    <a:satOff val="-3547"/>
                    <a:lumOff val="-10352"/>
                  </a:schemeClr>
                </a:solidFill>
              </a:defRPr>
            </a:lvl1pPr>
          </a:lstStyle>
          <a:p>
            <a:r>
              <a:t>Observation model</a:t>
            </a:r>
          </a:p>
        </p:txBody>
      </p:sp>
      <p:sp>
        <p:nvSpPr>
          <p:cNvPr id="356" name="Task load dependent classifier performance model"/>
          <p:cNvSpPr txBox="1"/>
          <p:nvPr/>
        </p:nvSpPr>
        <p:spPr>
          <a:xfrm>
            <a:off x="7091939" y="2745678"/>
            <a:ext cx="3161331" cy="626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gn="ctr">
              <a:defRPr sz="2000" b="1">
                <a:solidFill>
                  <a:schemeClr val="accent5"/>
                </a:solidFill>
              </a:defRPr>
            </a:lvl1pPr>
          </a:lstStyle>
          <a:p>
            <a:r>
              <a:rPr dirty="0"/>
              <a:t>Task load dependent classifier performance model</a:t>
            </a:r>
          </a:p>
        </p:txBody>
      </p:sp>
      <p:sp>
        <p:nvSpPr>
          <p:cNvPr id="357" name="Decision model"/>
          <p:cNvSpPr txBox="1"/>
          <p:nvPr/>
        </p:nvSpPr>
        <p:spPr>
          <a:xfrm>
            <a:off x="1711630" y="2956951"/>
            <a:ext cx="1033755" cy="661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defRPr sz="2000">
                <a:solidFill>
                  <a:schemeClr val="accent1">
                    <a:satOff val="-3547"/>
                    <a:lumOff val="-10352"/>
                  </a:schemeClr>
                </a:solidFill>
              </a:defRPr>
            </a:lvl1pPr>
          </a:lstStyle>
          <a:p>
            <a:r>
              <a:t>Decision model</a:t>
            </a:r>
          </a:p>
        </p:txBody>
      </p:sp>
      <p:sp>
        <p:nvSpPr>
          <p:cNvPr id="358" name="Automation"/>
          <p:cNvSpPr txBox="1"/>
          <p:nvPr/>
        </p:nvSpPr>
        <p:spPr>
          <a:xfrm>
            <a:off x="2305873" y="2563580"/>
            <a:ext cx="1334081" cy="340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a:lvl1pPr>
          </a:lstStyle>
          <a:p>
            <a:r>
              <a:t>Automation</a:t>
            </a:r>
          </a:p>
        </p:txBody>
      </p:sp>
      <p:sp>
        <p:nvSpPr>
          <p:cNvPr id="359" name="Human"/>
          <p:cNvSpPr txBox="1"/>
          <p:nvPr/>
        </p:nvSpPr>
        <p:spPr>
          <a:xfrm>
            <a:off x="8245672" y="2443413"/>
            <a:ext cx="853863" cy="340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a:lvl1pPr>
          </a:lstStyle>
          <a:p>
            <a:r>
              <a:rPr dirty="0"/>
              <a:t>Human</a:t>
            </a:r>
          </a:p>
        </p:txBody>
      </p:sp>
      <p:sp>
        <p:nvSpPr>
          <p:cNvPr id="360" name="Quote Bubble"/>
          <p:cNvSpPr/>
          <p:nvPr/>
        </p:nvSpPr>
        <p:spPr>
          <a:xfrm flipH="1">
            <a:off x="7512328" y="3686494"/>
            <a:ext cx="2063679" cy="1372799"/>
          </a:xfrm>
          <a:custGeom>
            <a:avLst/>
            <a:gdLst/>
            <a:ahLst/>
            <a:cxnLst>
              <a:cxn ang="0">
                <a:pos x="wd2" y="hd2"/>
              </a:cxn>
              <a:cxn ang="5400000">
                <a:pos x="wd2" y="hd2"/>
              </a:cxn>
              <a:cxn ang="10800000">
                <a:pos x="wd2" y="hd2"/>
              </a:cxn>
              <a:cxn ang="16200000">
                <a:pos x="wd2" y="hd2"/>
              </a:cxn>
            </a:cxnLst>
            <a:rect l="0" t="0" r="r" b="b"/>
            <a:pathLst>
              <a:path w="21600" h="21600" extrusionOk="0">
                <a:moveTo>
                  <a:pt x="10798" y="21600"/>
                </a:moveTo>
                <a:cubicBezTo>
                  <a:pt x="4833" y="21600"/>
                  <a:pt x="0" y="17821"/>
                  <a:pt x="0" y="13159"/>
                </a:cubicBezTo>
                <a:cubicBezTo>
                  <a:pt x="0" y="9057"/>
                  <a:pt x="3746" y="5647"/>
                  <a:pt x="8709" y="4886"/>
                </a:cubicBezTo>
                <a:lnTo>
                  <a:pt x="9548" y="0"/>
                </a:lnTo>
                <a:lnTo>
                  <a:pt x="11437" y="4767"/>
                </a:lnTo>
                <a:cubicBezTo>
                  <a:pt x="17097" y="5031"/>
                  <a:pt x="21600" y="8669"/>
                  <a:pt x="21600" y="13159"/>
                </a:cubicBezTo>
                <a:cubicBezTo>
                  <a:pt x="21600" y="17821"/>
                  <a:pt x="16762" y="21600"/>
                  <a:pt x="10798" y="21600"/>
                </a:cubicBezTo>
                <a:close/>
              </a:path>
            </a:pathLst>
          </a:custGeom>
          <a:ln w="25400">
            <a:solidFill>
              <a:schemeClr val="accent6"/>
            </a:solidFill>
            <a:miter/>
          </a:ln>
        </p:spPr>
        <p:txBody>
          <a:bodyPr lIns="45719" rIns="45719" anchor="ctr"/>
          <a:lstStyle/>
          <a:p>
            <a:pPr>
              <a:defRPr>
                <a:solidFill>
                  <a:schemeClr val="accent6"/>
                </a:solidFill>
              </a:defRPr>
            </a:pPr>
            <a:endParaRPr/>
          </a:p>
        </p:txBody>
      </p:sp>
      <p:sp>
        <p:nvSpPr>
          <p:cNvPr id="361" name="Just use what can be…"/>
          <p:cNvSpPr txBox="1"/>
          <p:nvPr/>
        </p:nvSpPr>
        <p:spPr>
          <a:xfrm>
            <a:off x="7633821" y="4239451"/>
            <a:ext cx="1942196"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1600" b="1">
                <a:solidFill>
                  <a:schemeClr val="accent6"/>
                </a:solidFill>
              </a:defRPr>
            </a:pPr>
            <a:r>
              <a:rPr dirty="0"/>
              <a:t>Just use what can be  </a:t>
            </a:r>
          </a:p>
          <a:p>
            <a:pPr algn="ctr">
              <a:defRPr sz="1600" b="1">
                <a:solidFill>
                  <a:schemeClr val="accent6"/>
                </a:solidFill>
              </a:defRPr>
            </a:pPr>
            <a:r>
              <a:rPr dirty="0"/>
              <a:t>measured</a:t>
            </a:r>
          </a:p>
        </p:txBody>
      </p:sp>
      <p:sp>
        <p:nvSpPr>
          <p:cNvPr id="362" name="Batch of Tasks"/>
          <p:cNvSpPr txBox="1"/>
          <p:nvPr/>
        </p:nvSpPr>
        <p:spPr>
          <a:xfrm>
            <a:off x="5064605" y="1578477"/>
            <a:ext cx="1609877" cy="3512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defRPr sz="2000">
                <a:solidFill>
                  <a:schemeClr val="accent1">
                    <a:satOff val="-3547"/>
                    <a:lumOff val="-10352"/>
                  </a:schemeClr>
                </a:solidFill>
              </a:defRPr>
            </a:lvl1pPr>
          </a:lstStyle>
          <a:p>
            <a:r>
              <a:t>Batch of Tasks</a:t>
            </a:r>
          </a:p>
        </p:txBody>
      </p:sp>
      <p:sp>
        <p:nvSpPr>
          <p:cNvPr id="36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22</a:t>
            </a:fld>
            <a:endParaRPr/>
          </a:p>
        </p:txBody>
      </p:sp>
      <p:cxnSp>
        <p:nvCxnSpPr>
          <p:cNvPr id="2" name="Connection Line">
            <a:extLst>
              <a:ext uri="{FF2B5EF4-FFF2-40B4-BE49-F238E27FC236}">
                <a16:creationId xmlns:a16="http://schemas.microsoft.com/office/drawing/2014/main" id="{8E0A7CF9-1E82-C468-FD6C-8A3DFAD862CC}"/>
              </a:ext>
            </a:extLst>
          </p:cNvPr>
          <p:cNvCxnSpPr>
            <a:cxnSpLocks/>
          </p:cNvCxnSpPr>
          <p:nvPr/>
        </p:nvCxnSpPr>
        <p:spPr>
          <a:xfrm>
            <a:off x="4601516" y="3132099"/>
            <a:ext cx="634294" cy="0"/>
          </a:xfrm>
          <a:prstGeom prst="straightConnector1">
            <a:avLst/>
          </a:prstGeom>
          <a:ln w="12700" cap="flat">
            <a:solidFill>
              <a:schemeClr val="accent1"/>
            </a:solidFill>
            <a:prstDash val="solid"/>
            <a:miter lim="800000"/>
            <a:headEnd type="triangle" w="med" len="med"/>
          </a:ln>
          <a:effectLst/>
        </p:spPr>
      </p:cxnSp>
      <p:cxnSp>
        <p:nvCxnSpPr>
          <p:cNvPr id="3" name="Connection Line">
            <a:extLst>
              <a:ext uri="{FF2B5EF4-FFF2-40B4-BE49-F238E27FC236}">
                <a16:creationId xmlns:a16="http://schemas.microsoft.com/office/drawing/2014/main" id="{D9E19DA9-12AF-ADC4-CA38-61E7000F8119}"/>
              </a:ext>
            </a:extLst>
          </p:cNvPr>
          <p:cNvCxnSpPr>
            <a:cxnSpLocks/>
          </p:cNvCxnSpPr>
          <p:nvPr/>
        </p:nvCxnSpPr>
        <p:spPr>
          <a:xfrm flipV="1">
            <a:off x="6452478" y="3114612"/>
            <a:ext cx="645812" cy="17487"/>
          </a:xfrm>
          <a:prstGeom prst="straightConnector1">
            <a:avLst/>
          </a:prstGeom>
          <a:ln w="12700" cap="flat">
            <a:solidFill>
              <a:schemeClr val="accent1"/>
            </a:solidFill>
            <a:prstDash val="solid"/>
            <a:miter lim="800000"/>
            <a:tailEnd type="triangle" w="med" len="med"/>
          </a:ln>
          <a:effectLst/>
        </p:spPr>
      </p:cxn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5"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p:sp>
        <p:nvSpPr>
          <p:cNvPr id="366" name="TextBox 56"/>
          <p:cNvSpPr txBox="1"/>
          <p:nvPr/>
        </p:nvSpPr>
        <p:spPr>
          <a:xfrm>
            <a:off x="541478" y="562006"/>
            <a:ext cx="10864109"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System Model</a:t>
            </a:r>
          </a:p>
        </p:txBody>
      </p:sp>
      <p:sp>
        <p:nvSpPr>
          <p:cNvPr id="367" name="Rectangle"/>
          <p:cNvSpPr/>
          <p:nvPr/>
        </p:nvSpPr>
        <p:spPr>
          <a:xfrm>
            <a:off x="1344310" y="2523765"/>
            <a:ext cx="3257206" cy="1216668"/>
          </a:xfrm>
          <a:prstGeom prst="rect">
            <a:avLst/>
          </a:prstGeom>
          <a:ln w="12700">
            <a:solidFill>
              <a:schemeClr val="accent1"/>
            </a:solidFill>
            <a:miter/>
          </a:ln>
        </p:spPr>
        <p:txBody>
          <a:bodyPr lIns="45719" rIns="45719" anchor="ctr"/>
          <a:lstStyle/>
          <a:p>
            <a:pPr algn="ctr"/>
            <a:endParaRPr/>
          </a:p>
        </p:txBody>
      </p:sp>
      <p:sp>
        <p:nvSpPr>
          <p:cNvPr id="368" name="Rectangle"/>
          <p:cNvSpPr/>
          <p:nvPr/>
        </p:nvSpPr>
        <p:spPr>
          <a:xfrm>
            <a:off x="7098290" y="2523765"/>
            <a:ext cx="3148631" cy="1181693"/>
          </a:xfrm>
          <a:prstGeom prst="rect">
            <a:avLst/>
          </a:prstGeom>
          <a:ln w="12700">
            <a:solidFill>
              <a:schemeClr val="accent1"/>
            </a:solidFill>
            <a:miter/>
          </a:ln>
        </p:spPr>
        <p:txBody>
          <a:bodyPr lIns="45719" rIns="45719" anchor="ctr"/>
          <a:lstStyle/>
          <a:p>
            <a:pPr algn="ctr"/>
            <a:endParaRPr/>
          </a:p>
        </p:txBody>
      </p:sp>
      <p:sp>
        <p:nvSpPr>
          <p:cNvPr id="369" name="Supervisor"/>
          <p:cNvSpPr/>
          <p:nvPr/>
        </p:nvSpPr>
        <p:spPr>
          <a:xfrm>
            <a:off x="5235810" y="2558740"/>
            <a:ext cx="1216667" cy="1146718"/>
          </a:xfrm>
          <a:prstGeom prst="roundRect">
            <a:avLst>
              <a:gd name="adj" fmla="val 15915"/>
            </a:avLst>
          </a:prstGeom>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lstStyle>
          <a:p>
            <a:r>
              <a:t>Supervisor</a:t>
            </a:r>
          </a:p>
        </p:txBody>
      </p:sp>
      <p:sp>
        <p:nvSpPr>
          <p:cNvPr id="372" name="Line"/>
          <p:cNvSpPr/>
          <p:nvPr/>
        </p:nvSpPr>
        <p:spPr>
          <a:xfrm flipH="1">
            <a:off x="6461069" y="3300632"/>
            <a:ext cx="633650" cy="1"/>
          </a:xfrm>
          <a:prstGeom prst="line">
            <a:avLst/>
          </a:prstGeom>
          <a:ln w="12700">
            <a:solidFill>
              <a:schemeClr val="accent1"/>
            </a:solidFill>
            <a:miter/>
            <a:tailEnd type="triangle"/>
          </a:ln>
        </p:spPr>
        <p:txBody>
          <a:bodyPr lIns="45719" rIns="45719"/>
          <a:lstStyle/>
          <a:p>
            <a:endParaRPr/>
          </a:p>
        </p:txBody>
      </p:sp>
      <p:sp>
        <p:nvSpPr>
          <p:cNvPr id="373" name="Line"/>
          <p:cNvSpPr/>
          <p:nvPr/>
        </p:nvSpPr>
        <p:spPr>
          <a:xfrm flipV="1">
            <a:off x="4614986" y="3300632"/>
            <a:ext cx="633650" cy="1"/>
          </a:xfrm>
          <a:prstGeom prst="line">
            <a:avLst/>
          </a:prstGeom>
          <a:ln w="12700">
            <a:solidFill>
              <a:schemeClr val="accent1"/>
            </a:solidFill>
            <a:miter/>
            <a:tailEnd type="triangle"/>
          </a:ln>
        </p:spPr>
        <p:txBody>
          <a:bodyPr lIns="45719" rIns="45719"/>
          <a:lstStyle/>
          <a:p>
            <a:endParaRPr/>
          </a:p>
        </p:txBody>
      </p:sp>
      <p:sp>
        <p:nvSpPr>
          <p:cNvPr id="374" name="Line"/>
          <p:cNvSpPr/>
          <p:nvPr/>
        </p:nvSpPr>
        <p:spPr>
          <a:xfrm>
            <a:off x="5579587" y="1996219"/>
            <a:ext cx="1" cy="561462"/>
          </a:xfrm>
          <a:prstGeom prst="line">
            <a:avLst/>
          </a:prstGeom>
          <a:ln w="12700">
            <a:solidFill>
              <a:schemeClr val="accent1"/>
            </a:solidFill>
            <a:miter/>
            <a:tailEnd type="triangle"/>
          </a:ln>
        </p:spPr>
        <p:txBody>
          <a:bodyPr lIns="45719" rIns="45719"/>
          <a:lstStyle/>
          <a:p>
            <a:endParaRPr/>
          </a:p>
        </p:txBody>
      </p:sp>
      <p:sp>
        <p:nvSpPr>
          <p:cNvPr id="375" name="Line"/>
          <p:cNvSpPr/>
          <p:nvPr/>
        </p:nvSpPr>
        <p:spPr>
          <a:xfrm>
            <a:off x="5754297" y="1996219"/>
            <a:ext cx="1" cy="561462"/>
          </a:xfrm>
          <a:prstGeom prst="line">
            <a:avLst/>
          </a:prstGeom>
          <a:ln w="12700">
            <a:solidFill>
              <a:schemeClr val="accent1"/>
            </a:solidFill>
            <a:miter/>
            <a:tailEnd type="triangle"/>
          </a:ln>
        </p:spPr>
        <p:txBody>
          <a:bodyPr lIns="45719" rIns="45719"/>
          <a:lstStyle/>
          <a:p>
            <a:endParaRPr/>
          </a:p>
        </p:txBody>
      </p:sp>
      <p:sp>
        <p:nvSpPr>
          <p:cNvPr id="376" name="Line"/>
          <p:cNvSpPr/>
          <p:nvPr/>
        </p:nvSpPr>
        <p:spPr>
          <a:xfrm>
            <a:off x="5929006" y="1996219"/>
            <a:ext cx="1" cy="561462"/>
          </a:xfrm>
          <a:prstGeom prst="line">
            <a:avLst/>
          </a:prstGeom>
          <a:ln w="12700">
            <a:solidFill>
              <a:schemeClr val="accent1"/>
            </a:solidFill>
            <a:miter/>
            <a:tailEnd type="triangle"/>
          </a:ln>
        </p:spPr>
        <p:txBody>
          <a:bodyPr lIns="45719" rIns="45719"/>
          <a:lstStyle/>
          <a:p>
            <a:endParaRPr/>
          </a:p>
        </p:txBody>
      </p:sp>
      <p:sp>
        <p:nvSpPr>
          <p:cNvPr id="377" name="Line"/>
          <p:cNvSpPr/>
          <p:nvPr/>
        </p:nvSpPr>
        <p:spPr>
          <a:xfrm>
            <a:off x="6103716" y="1996219"/>
            <a:ext cx="1" cy="561462"/>
          </a:xfrm>
          <a:prstGeom prst="line">
            <a:avLst/>
          </a:prstGeom>
          <a:ln w="12700">
            <a:solidFill>
              <a:schemeClr val="accent1"/>
            </a:solidFill>
            <a:miter/>
            <a:tailEnd type="triangle"/>
          </a:ln>
        </p:spPr>
        <p:txBody>
          <a:bodyPr lIns="45719" rIns="45719"/>
          <a:lstStyle/>
          <a:p>
            <a:endParaRPr/>
          </a:p>
        </p:txBody>
      </p:sp>
      <p:sp>
        <p:nvSpPr>
          <p:cNvPr id="378" name="Line"/>
          <p:cNvSpPr/>
          <p:nvPr/>
        </p:nvSpPr>
        <p:spPr>
          <a:xfrm>
            <a:off x="5567421" y="3699552"/>
            <a:ext cx="1" cy="561463"/>
          </a:xfrm>
          <a:prstGeom prst="line">
            <a:avLst/>
          </a:prstGeom>
          <a:ln w="12700">
            <a:solidFill>
              <a:schemeClr val="accent1"/>
            </a:solidFill>
            <a:miter/>
            <a:tailEnd type="triangle"/>
          </a:ln>
        </p:spPr>
        <p:txBody>
          <a:bodyPr lIns="45719" rIns="45719"/>
          <a:lstStyle/>
          <a:p>
            <a:endParaRPr/>
          </a:p>
        </p:txBody>
      </p:sp>
      <p:sp>
        <p:nvSpPr>
          <p:cNvPr id="379" name="Line"/>
          <p:cNvSpPr/>
          <p:nvPr/>
        </p:nvSpPr>
        <p:spPr>
          <a:xfrm>
            <a:off x="5742131" y="3699552"/>
            <a:ext cx="1" cy="561463"/>
          </a:xfrm>
          <a:prstGeom prst="line">
            <a:avLst/>
          </a:prstGeom>
          <a:ln w="12700">
            <a:solidFill>
              <a:schemeClr val="accent1"/>
            </a:solidFill>
            <a:miter/>
            <a:tailEnd type="triangle"/>
          </a:ln>
        </p:spPr>
        <p:txBody>
          <a:bodyPr lIns="45719" rIns="45719"/>
          <a:lstStyle/>
          <a:p>
            <a:endParaRPr/>
          </a:p>
        </p:txBody>
      </p:sp>
      <p:sp>
        <p:nvSpPr>
          <p:cNvPr id="380" name="Line"/>
          <p:cNvSpPr/>
          <p:nvPr/>
        </p:nvSpPr>
        <p:spPr>
          <a:xfrm>
            <a:off x="5916840" y="3699552"/>
            <a:ext cx="1" cy="561463"/>
          </a:xfrm>
          <a:prstGeom prst="line">
            <a:avLst/>
          </a:prstGeom>
          <a:ln w="12700">
            <a:solidFill>
              <a:schemeClr val="accent1"/>
            </a:solidFill>
            <a:miter/>
            <a:tailEnd type="triangle"/>
          </a:ln>
        </p:spPr>
        <p:txBody>
          <a:bodyPr lIns="45719" rIns="45719"/>
          <a:lstStyle/>
          <a:p>
            <a:endParaRPr/>
          </a:p>
        </p:txBody>
      </p:sp>
      <p:sp>
        <p:nvSpPr>
          <p:cNvPr id="381" name="Line"/>
          <p:cNvSpPr/>
          <p:nvPr/>
        </p:nvSpPr>
        <p:spPr>
          <a:xfrm>
            <a:off x="6091550" y="3699552"/>
            <a:ext cx="1" cy="561463"/>
          </a:xfrm>
          <a:prstGeom prst="line">
            <a:avLst/>
          </a:prstGeom>
          <a:ln w="12700">
            <a:solidFill>
              <a:schemeClr val="accent1"/>
            </a:solidFill>
            <a:miter/>
            <a:tailEnd type="triangle"/>
          </a:ln>
        </p:spPr>
        <p:txBody>
          <a:bodyPr lIns="45719" rIns="45719"/>
          <a:lstStyle/>
          <a:p>
            <a:endParaRPr/>
          </a:p>
        </p:txBody>
      </p:sp>
      <p:sp>
        <p:nvSpPr>
          <p:cNvPr id="382" name="Referral Strategy"/>
          <p:cNvSpPr txBox="1"/>
          <p:nvPr/>
        </p:nvSpPr>
        <p:spPr>
          <a:xfrm>
            <a:off x="5327266" y="3125031"/>
            <a:ext cx="1033756" cy="561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gn="ctr">
              <a:defRPr sz="1700">
                <a:solidFill>
                  <a:schemeClr val="accent2"/>
                </a:solidFill>
              </a:defRPr>
            </a:lvl1pPr>
          </a:lstStyle>
          <a:p>
            <a:pPr>
              <a:defRPr>
                <a:solidFill>
                  <a:schemeClr val="accent5">
                    <a:satOff val="-19091"/>
                    <a:lumOff val="-11921"/>
                  </a:schemeClr>
                </a:solidFill>
              </a:defRPr>
            </a:pPr>
            <a:r>
              <a:rPr>
                <a:solidFill>
                  <a:schemeClr val="accent2"/>
                </a:solidFill>
              </a:rPr>
              <a:t>Referral Strategy</a:t>
            </a:r>
          </a:p>
        </p:txBody>
      </p:sp>
      <p:sp>
        <p:nvSpPr>
          <p:cNvPr id="383" name="Classification Decisions"/>
          <p:cNvSpPr txBox="1"/>
          <p:nvPr/>
        </p:nvSpPr>
        <p:spPr>
          <a:xfrm>
            <a:off x="4652963" y="4334517"/>
            <a:ext cx="2527755"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defRPr sz="2000">
                <a:solidFill>
                  <a:schemeClr val="accent5">
                    <a:satOff val="-19091"/>
                    <a:lumOff val="-11921"/>
                  </a:schemeClr>
                </a:solidFill>
              </a:defRPr>
            </a:lvl1pPr>
          </a:lstStyle>
          <a:p>
            <a:r>
              <a:t>Classification Decisions</a:t>
            </a:r>
          </a:p>
        </p:txBody>
      </p:sp>
      <p:sp>
        <p:nvSpPr>
          <p:cNvPr id="384" name="Observation model"/>
          <p:cNvSpPr txBox="1"/>
          <p:nvPr/>
        </p:nvSpPr>
        <p:spPr>
          <a:xfrm>
            <a:off x="2963304" y="2969651"/>
            <a:ext cx="1433763" cy="661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defRPr sz="2000">
                <a:solidFill>
                  <a:schemeClr val="accent1">
                    <a:satOff val="-3547"/>
                    <a:lumOff val="-10352"/>
                  </a:schemeClr>
                </a:solidFill>
              </a:defRPr>
            </a:lvl1pPr>
          </a:lstStyle>
          <a:p>
            <a:r>
              <a:t>Observation model</a:t>
            </a:r>
          </a:p>
        </p:txBody>
      </p:sp>
      <p:sp>
        <p:nvSpPr>
          <p:cNvPr id="385" name="Task load dependent classifier performance model"/>
          <p:cNvSpPr txBox="1"/>
          <p:nvPr/>
        </p:nvSpPr>
        <p:spPr>
          <a:xfrm>
            <a:off x="7101861" y="2733671"/>
            <a:ext cx="3161331" cy="626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gn="ctr">
              <a:defRPr sz="2000" b="1">
                <a:solidFill>
                  <a:schemeClr val="accent5"/>
                </a:solidFill>
              </a:defRPr>
            </a:lvl1pPr>
          </a:lstStyle>
          <a:p>
            <a:r>
              <a:rPr dirty="0"/>
              <a:t>Task load dependent classifier performance model</a:t>
            </a:r>
          </a:p>
        </p:txBody>
      </p:sp>
      <p:sp>
        <p:nvSpPr>
          <p:cNvPr id="386" name="Decision model"/>
          <p:cNvSpPr txBox="1"/>
          <p:nvPr/>
        </p:nvSpPr>
        <p:spPr>
          <a:xfrm>
            <a:off x="1711630" y="2956951"/>
            <a:ext cx="1033755" cy="661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defRPr sz="2000">
                <a:solidFill>
                  <a:schemeClr val="accent1">
                    <a:satOff val="-3547"/>
                    <a:lumOff val="-10352"/>
                  </a:schemeClr>
                </a:solidFill>
              </a:defRPr>
            </a:lvl1pPr>
          </a:lstStyle>
          <a:p>
            <a:r>
              <a:t>Decision model</a:t>
            </a:r>
          </a:p>
        </p:txBody>
      </p:sp>
      <p:sp>
        <p:nvSpPr>
          <p:cNvPr id="387" name="Automation"/>
          <p:cNvSpPr txBox="1"/>
          <p:nvPr/>
        </p:nvSpPr>
        <p:spPr>
          <a:xfrm>
            <a:off x="2305873" y="2563580"/>
            <a:ext cx="1334081" cy="340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a:lvl1pPr>
          </a:lstStyle>
          <a:p>
            <a:r>
              <a:t>Automation</a:t>
            </a:r>
          </a:p>
        </p:txBody>
      </p:sp>
      <p:sp>
        <p:nvSpPr>
          <p:cNvPr id="388" name="Human"/>
          <p:cNvSpPr txBox="1"/>
          <p:nvPr/>
        </p:nvSpPr>
        <p:spPr>
          <a:xfrm>
            <a:off x="8190078" y="2442267"/>
            <a:ext cx="853863" cy="340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a:lvl1pPr>
          </a:lstStyle>
          <a:p>
            <a:r>
              <a:rPr dirty="0"/>
              <a:t>Human</a:t>
            </a:r>
          </a:p>
        </p:txBody>
      </p:sp>
      <p:sp>
        <p:nvSpPr>
          <p:cNvPr id="389" name="Quote Bubble"/>
          <p:cNvSpPr/>
          <p:nvPr/>
        </p:nvSpPr>
        <p:spPr>
          <a:xfrm flipH="1">
            <a:off x="7677372" y="3662006"/>
            <a:ext cx="1851422" cy="1229917"/>
          </a:xfrm>
          <a:custGeom>
            <a:avLst/>
            <a:gdLst/>
            <a:ahLst/>
            <a:cxnLst>
              <a:cxn ang="0">
                <a:pos x="wd2" y="hd2"/>
              </a:cxn>
              <a:cxn ang="5400000">
                <a:pos x="wd2" y="hd2"/>
              </a:cxn>
              <a:cxn ang="10800000">
                <a:pos x="wd2" y="hd2"/>
              </a:cxn>
              <a:cxn ang="16200000">
                <a:pos x="wd2" y="hd2"/>
              </a:cxn>
            </a:cxnLst>
            <a:rect l="0" t="0" r="r" b="b"/>
            <a:pathLst>
              <a:path w="21600" h="21600" extrusionOk="0">
                <a:moveTo>
                  <a:pt x="10798" y="21600"/>
                </a:moveTo>
                <a:cubicBezTo>
                  <a:pt x="4833" y="21600"/>
                  <a:pt x="0" y="17821"/>
                  <a:pt x="0" y="13159"/>
                </a:cubicBezTo>
                <a:cubicBezTo>
                  <a:pt x="0" y="9057"/>
                  <a:pt x="3746" y="5647"/>
                  <a:pt x="8709" y="4886"/>
                </a:cubicBezTo>
                <a:lnTo>
                  <a:pt x="9548" y="0"/>
                </a:lnTo>
                <a:lnTo>
                  <a:pt x="11437" y="4767"/>
                </a:lnTo>
                <a:cubicBezTo>
                  <a:pt x="17097" y="5031"/>
                  <a:pt x="21600" y="8669"/>
                  <a:pt x="21600" y="13159"/>
                </a:cubicBezTo>
                <a:cubicBezTo>
                  <a:pt x="21600" y="17821"/>
                  <a:pt x="16762" y="21600"/>
                  <a:pt x="10798" y="21600"/>
                </a:cubicBezTo>
                <a:close/>
              </a:path>
            </a:pathLst>
          </a:custGeom>
          <a:ln w="25400">
            <a:solidFill>
              <a:schemeClr val="accent6"/>
            </a:solidFill>
            <a:miter/>
          </a:ln>
        </p:spPr>
        <p:txBody>
          <a:bodyPr lIns="45719" rIns="45719" anchor="ctr"/>
          <a:lstStyle/>
          <a:p>
            <a:pPr>
              <a:defRPr>
                <a:solidFill>
                  <a:schemeClr val="accent6"/>
                </a:solidFill>
              </a:defRPr>
            </a:pPr>
            <a:endParaRPr/>
          </a:p>
        </p:txBody>
      </p:sp>
      <p:sp>
        <p:nvSpPr>
          <p:cNvPr id="390" name="Batch of Tasks"/>
          <p:cNvSpPr txBox="1"/>
          <p:nvPr/>
        </p:nvSpPr>
        <p:spPr>
          <a:xfrm>
            <a:off x="5064605" y="1578477"/>
            <a:ext cx="1609877" cy="3512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defRPr sz="2000">
                <a:solidFill>
                  <a:schemeClr val="accent1">
                    <a:satOff val="-3547"/>
                    <a:lumOff val="-10352"/>
                  </a:schemeClr>
                </a:solidFill>
              </a:defRPr>
            </a:lvl1pPr>
          </a:lstStyle>
          <a:p>
            <a:r>
              <a:t>Batch of Tasks</a:t>
            </a:r>
          </a:p>
        </p:txBody>
      </p:sp>
      <p:sp>
        <p:nvSpPr>
          <p:cNvPr id="39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23</a:t>
            </a:fld>
            <a:endParaRPr/>
          </a:p>
        </p:txBody>
      </p:sp>
      <mc:AlternateContent xmlns:mc="http://schemas.openxmlformats.org/markup-compatibility/2006" xmlns:a14="http://schemas.microsoft.com/office/drawing/2010/main">
        <mc:Choice Requires="a14">
          <p:sp>
            <p:nvSpPr>
              <p:cNvPr id="392" name="{TPRs, FPRs}…"/>
              <p:cNvSpPr txBox="1"/>
              <p:nvPr/>
            </p:nvSpPr>
            <p:spPr>
              <a:xfrm>
                <a:off x="7879139" y="4123578"/>
                <a:ext cx="1447888" cy="576340"/>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45719" rIns="45719">
                <a:spAutoFit/>
              </a:bodyPr>
              <a:lstStyle/>
              <a:p>
                <a:pPr algn="ctr">
                  <a:defRPr sz="1600" b="1">
                    <a:solidFill>
                      <a:schemeClr val="accent6"/>
                    </a:solidFill>
                  </a:defRPr>
                </a:pPr>
                <a:r>
                  <a:t>{TPRs, FPRs}</a:t>
                </a:r>
              </a:p>
              <a:p>
                <a:pPr algn="ctr">
                  <a:defRPr sz="1600" b="1">
                    <a:solidFill>
                      <a:schemeClr val="accent6"/>
                    </a:solidFill>
                  </a:defRPr>
                </a:pPr>
                <a:r>
                  <a:t>task load set </a:t>
                </a:r>
                <a14:m>
                  <m:oMath xmlns:m="http://schemas.openxmlformats.org/officeDocument/2006/math">
                    <m:r>
                      <a:rPr sz="1700" i="1">
                        <a:solidFill>
                          <a:srgbClr val="70AD47"/>
                        </a:solidFill>
                        <a:latin typeface="Cambria Math" panose="02040503050406030204" pitchFamily="18" charset="0"/>
                      </a:rPr>
                      <m:t>𝒲</m:t>
                    </m:r>
                  </m:oMath>
                </a14:m>
                <a:endParaRPr>
                  <a:solidFill>
                    <a:srgbClr val="70AD47"/>
                  </a:solidFill>
                </a:endParaRPr>
              </a:p>
            </p:txBody>
          </p:sp>
        </mc:Choice>
        <mc:Fallback xmlns="">
          <p:sp>
            <p:nvSpPr>
              <p:cNvPr id="392" name="{TPRs, FPRs}…"/>
              <p:cNvSpPr txBox="1">
                <a:spLocks noRot="1" noChangeAspect="1" noMove="1" noResize="1" noEditPoints="1" noAdjustHandles="1" noChangeArrowheads="1" noChangeShapeType="1" noTextEdit="1"/>
              </p:cNvSpPr>
              <p:nvPr/>
            </p:nvSpPr>
            <p:spPr>
              <a:xfrm>
                <a:off x="7879139" y="4123578"/>
                <a:ext cx="1447888" cy="576340"/>
              </a:xfrm>
              <a:prstGeom prst="rect">
                <a:avLst/>
              </a:prstGeom>
              <a:blipFill>
                <a:blip r:embed="rId3"/>
                <a:stretch>
                  <a:fillRect l="-5217" t="-2128" r="-870" b="-12766"/>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cxnSp>
        <p:nvCxnSpPr>
          <p:cNvPr id="2" name="Connection Line">
            <a:extLst>
              <a:ext uri="{FF2B5EF4-FFF2-40B4-BE49-F238E27FC236}">
                <a16:creationId xmlns:a16="http://schemas.microsoft.com/office/drawing/2014/main" id="{D8F4DE28-9AC0-FD6E-3E7A-C70730614B7C}"/>
              </a:ext>
            </a:extLst>
          </p:cNvPr>
          <p:cNvCxnSpPr>
            <a:cxnSpLocks/>
          </p:cNvCxnSpPr>
          <p:nvPr/>
        </p:nvCxnSpPr>
        <p:spPr>
          <a:xfrm>
            <a:off x="4601516" y="3132099"/>
            <a:ext cx="634294" cy="0"/>
          </a:xfrm>
          <a:prstGeom prst="straightConnector1">
            <a:avLst/>
          </a:prstGeom>
          <a:ln w="12700" cap="flat">
            <a:solidFill>
              <a:schemeClr val="accent1"/>
            </a:solidFill>
            <a:prstDash val="solid"/>
            <a:miter lim="800000"/>
            <a:headEnd type="triangle" w="med" len="med"/>
          </a:ln>
          <a:effectLst/>
        </p:spPr>
      </p:cxnSp>
      <p:cxnSp>
        <p:nvCxnSpPr>
          <p:cNvPr id="3" name="Connection Line">
            <a:extLst>
              <a:ext uri="{FF2B5EF4-FFF2-40B4-BE49-F238E27FC236}">
                <a16:creationId xmlns:a16="http://schemas.microsoft.com/office/drawing/2014/main" id="{95AE243D-7DA5-8253-F2C4-84C6C1F97EB9}"/>
              </a:ext>
            </a:extLst>
          </p:cNvPr>
          <p:cNvCxnSpPr>
            <a:cxnSpLocks/>
          </p:cNvCxnSpPr>
          <p:nvPr/>
        </p:nvCxnSpPr>
        <p:spPr>
          <a:xfrm flipV="1">
            <a:off x="6452478" y="3114612"/>
            <a:ext cx="645812" cy="17487"/>
          </a:xfrm>
          <a:prstGeom prst="straightConnector1">
            <a:avLst/>
          </a:prstGeom>
          <a:ln w="12700" cap="flat">
            <a:solidFill>
              <a:schemeClr val="accent1"/>
            </a:solidFill>
            <a:prstDash val="solid"/>
            <a:miter lim="800000"/>
            <a:tailEnd type="triangle" w="med" len="med"/>
          </a:ln>
          <a:effectLst/>
        </p:spPr>
      </p:cxn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4"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p:sp>
        <p:nvSpPr>
          <p:cNvPr id="395" name="TextBox 56"/>
          <p:cNvSpPr txBox="1"/>
          <p:nvPr/>
        </p:nvSpPr>
        <p:spPr>
          <a:xfrm>
            <a:off x="541478" y="562006"/>
            <a:ext cx="10864109"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System Model and Notation</a:t>
            </a:r>
          </a:p>
        </p:txBody>
      </p:sp>
      <p:sp>
        <p:nvSpPr>
          <p:cNvPr id="396" name="Rectangle"/>
          <p:cNvSpPr/>
          <p:nvPr/>
        </p:nvSpPr>
        <p:spPr>
          <a:xfrm>
            <a:off x="359265" y="2866665"/>
            <a:ext cx="3861251" cy="1216667"/>
          </a:xfrm>
          <a:prstGeom prst="rect">
            <a:avLst/>
          </a:prstGeom>
          <a:ln w="12700">
            <a:solidFill>
              <a:schemeClr val="accent1"/>
            </a:solidFill>
            <a:miter/>
          </a:ln>
        </p:spPr>
        <p:txBody>
          <a:bodyPr lIns="45719" rIns="45719" anchor="ctr"/>
          <a:lstStyle/>
          <a:p>
            <a:pPr algn="ctr"/>
            <a:endParaRPr/>
          </a:p>
        </p:txBody>
      </p:sp>
      <p:sp>
        <p:nvSpPr>
          <p:cNvPr id="397" name="Rectangle"/>
          <p:cNvSpPr/>
          <p:nvPr/>
        </p:nvSpPr>
        <p:spPr>
          <a:xfrm>
            <a:off x="6717290" y="2866665"/>
            <a:ext cx="5363250" cy="1579135"/>
          </a:xfrm>
          <a:prstGeom prst="rect">
            <a:avLst/>
          </a:prstGeom>
          <a:ln w="12700">
            <a:solidFill>
              <a:schemeClr val="accent1"/>
            </a:solidFill>
            <a:miter/>
          </a:ln>
        </p:spPr>
        <p:txBody>
          <a:bodyPr lIns="45719" rIns="45719" anchor="ctr"/>
          <a:lstStyle/>
          <a:p>
            <a:pPr algn="ctr"/>
            <a:endParaRPr/>
          </a:p>
        </p:txBody>
      </p:sp>
      <p:sp>
        <p:nvSpPr>
          <p:cNvPr id="398" name="Supervisor"/>
          <p:cNvSpPr/>
          <p:nvPr/>
        </p:nvSpPr>
        <p:spPr>
          <a:xfrm>
            <a:off x="4854810" y="2901640"/>
            <a:ext cx="1216667" cy="1146718"/>
          </a:xfrm>
          <a:prstGeom prst="roundRect">
            <a:avLst>
              <a:gd name="adj" fmla="val 15915"/>
            </a:avLst>
          </a:prstGeom>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lstStyle>
          <a:p>
            <a:r>
              <a:t>Supervisor</a:t>
            </a:r>
          </a:p>
        </p:txBody>
      </p:sp>
      <p:sp>
        <p:nvSpPr>
          <p:cNvPr id="399" name="Line"/>
          <p:cNvSpPr/>
          <p:nvPr/>
        </p:nvSpPr>
        <p:spPr>
          <a:xfrm flipH="1">
            <a:off x="6080069" y="3643532"/>
            <a:ext cx="633650" cy="1"/>
          </a:xfrm>
          <a:prstGeom prst="line">
            <a:avLst/>
          </a:prstGeom>
          <a:ln w="12700">
            <a:solidFill>
              <a:schemeClr val="accent1"/>
            </a:solidFill>
            <a:miter/>
            <a:tailEnd type="triangle"/>
          </a:ln>
        </p:spPr>
        <p:txBody>
          <a:bodyPr lIns="45719" rIns="45719"/>
          <a:lstStyle/>
          <a:p>
            <a:endParaRPr/>
          </a:p>
        </p:txBody>
      </p:sp>
      <p:sp>
        <p:nvSpPr>
          <p:cNvPr id="400" name="Line"/>
          <p:cNvSpPr/>
          <p:nvPr/>
        </p:nvSpPr>
        <p:spPr>
          <a:xfrm flipV="1">
            <a:off x="4233986" y="3643532"/>
            <a:ext cx="633650" cy="1"/>
          </a:xfrm>
          <a:prstGeom prst="line">
            <a:avLst/>
          </a:prstGeom>
          <a:ln w="12700">
            <a:solidFill>
              <a:schemeClr val="accent1"/>
            </a:solidFill>
            <a:miter/>
            <a:tailEnd type="triangle"/>
          </a:ln>
        </p:spPr>
        <p:txBody>
          <a:bodyPr lIns="45719" rIns="45719"/>
          <a:lstStyle/>
          <a:p>
            <a:endParaRPr/>
          </a:p>
        </p:txBody>
      </p:sp>
      <p:sp>
        <p:nvSpPr>
          <p:cNvPr id="401" name="Line"/>
          <p:cNvSpPr/>
          <p:nvPr/>
        </p:nvSpPr>
        <p:spPr>
          <a:xfrm>
            <a:off x="5198587" y="2339119"/>
            <a:ext cx="1" cy="561462"/>
          </a:xfrm>
          <a:prstGeom prst="line">
            <a:avLst/>
          </a:prstGeom>
          <a:ln w="12700">
            <a:solidFill>
              <a:schemeClr val="accent1"/>
            </a:solidFill>
            <a:miter/>
            <a:tailEnd type="triangle"/>
          </a:ln>
        </p:spPr>
        <p:txBody>
          <a:bodyPr lIns="45719" rIns="45719"/>
          <a:lstStyle/>
          <a:p>
            <a:endParaRPr/>
          </a:p>
        </p:txBody>
      </p:sp>
      <p:sp>
        <p:nvSpPr>
          <p:cNvPr id="402" name="Line"/>
          <p:cNvSpPr/>
          <p:nvPr/>
        </p:nvSpPr>
        <p:spPr>
          <a:xfrm>
            <a:off x="5373297" y="2339119"/>
            <a:ext cx="1" cy="561462"/>
          </a:xfrm>
          <a:prstGeom prst="line">
            <a:avLst/>
          </a:prstGeom>
          <a:ln w="12700">
            <a:solidFill>
              <a:schemeClr val="accent1"/>
            </a:solidFill>
            <a:miter/>
            <a:tailEnd type="triangle"/>
          </a:ln>
        </p:spPr>
        <p:txBody>
          <a:bodyPr lIns="45719" rIns="45719"/>
          <a:lstStyle/>
          <a:p>
            <a:endParaRPr/>
          </a:p>
        </p:txBody>
      </p:sp>
      <p:sp>
        <p:nvSpPr>
          <p:cNvPr id="403" name="Line"/>
          <p:cNvSpPr/>
          <p:nvPr/>
        </p:nvSpPr>
        <p:spPr>
          <a:xfrm>
            <a:off x="5548006" y="2339119"/>
            <a:ext cx="1" cy="561462"/>
          </a:xfrm>
          <a:prstGeom prst="line">
            <a:avLst/>
          </a:prstGeom>
          <a:ln w="12700">
            <a:solidFill>
              <a:schemeClr val="accent1"/>
            </a:solidFill>
            <a:miter/>
            <a:tailEnd type="triangle"/>
          </a:ln>
        </p:spPr>
        <p:txBody>
          <a:bodyPr lIns="45719" rIns="45719"/>
          <a:lstStyle/>
          <a:p>
            <a:endParaRPr/>
          </a:p>
        </p:txBody>
      </p:sp>
      <p:sp>
        <p:nvSpPr>
          <p:cNvPr id="404" name="Line"/>
          <p:cNvSpPr/>
          <p:nvPr/>
        </p:nvSpPr>
        <p:spPr>
          <a:xfrm>
            <a:off x="5722716" y="2339119"/>
            <a:ext cx="1" cy="561462"/>
          </a:xfrm>
          <a:prstGeom prst="line">
            <a:avLst/>
          </a:prstGeom>
          <a:ln w="12700">
            <a:solidFill>
              <a:schemeClr val="accent1"/>
            </a:solidFill>
            <a:miter/>
            <a:tailEnd type="triangle"/>
          </a:ln>
        </p:spPr>
        <p:txBody>
          <a:bodyPr lIns="45719" rIns="45719"/>
          <a:lstStyle/>
          <a:p>
            <a:endParaRPr/>
          </a:p>
        </p:txBody>
      </p:sp>
      <p:sp>
        <p:nvSpPr>
          <p:cNvPr id="405" name="Line"/>
          <p:cNvSpPr/>
          <p:nvPr/>
        </p:nvSpPr>
        <p:spPr>
          <a:xfrm>
            <a:off x="5186421" y="4042452"/>
            <a:ext cx="1" cy="561463"/>
          </a:xfrm>
          <a:prstGeom prst="line">
            <a:avLst/>
          </a:prstGeom>
          <a:ln w="12700">
            <a:solidFill>
              <a:schemeClr val="accent1"/>
            </a:solidFill>
            <a:miter/>
            <a:tailEnd type="triangle"/>
          </a:ln>
        </p:spPr>
        <p:txBody>
          <a:bodyPr lIns="45719" rIns="45719"/>
          <a:lstStyle/>
          <a:p>
            <a:endParaRPr/>
          </a:p>
        </p:txBody>
      </p:sp>
      <p:sp>
        <p:nvSpPr>
          <p:cNvPr id="406" name="Line"/>
          <p:cNvSpPr/>
          <p:nvPr/>
        </p:nvSpPr>
        <p:spPr>
          <a:xfrm>
            <a:off x="5361131" y="4042452"/>
            <a:ext cx="1" cy="561463"/>
          </a:xfrm>
          <a:prstGeom prst="line">
            <a:avLst/>
          </a:prstGeom>
          <a:ln w="12700">
            <a:solidFill>
              <a:schemeClr val="accent1"/>
            </a:solidFill>
            <a:miter/>
            <a:tailEnd type="triangle"/>
          </a:ln>
        </p:spPr>
        <p:txBody>
          <a:bodyPr lIns="45719" rIns="45719"/>
          <a:lstStyle/>
          <a:p>
            <a:endParaRPr/>
          </a:p>
        </p:txBody>
      </p:sp>
      <p:sp>
        <p:nvSpPr>
          <p:cNvPr id="407" name="Line"/>
          <p:cNvSpPr/>
          <p:nvPr/>
        </p:nvSpPr>
        <p:spPr>
          <a:xfrm>
            <a:off x="5535840" y="4042452"/>
            <a:ext cx="1" cy="561463"/>
          </a:xfrm>
          <a:prstGeom prst="line">
            <a:avLst/>
          </a:prstGeom>
          <a:ln w="12700">
            <a:solidFill>
              <a:schemeClr val="accent1"/>
            </a:solidFill>
            <a:miter/>
            <a:tailEnd type="triangle"/>
          </a:ln>
        </p:spPr>
        <p:txBody>
          <a:bodyPr lIns="45719" rIns="45719"/>
          <a:lstStyle/>
          <a:p>
            <a:endParaRPr/>
          </a:p>
        </p:txBody>
      </p:sp>
      <p:sp>
        <p:nvSpPr>
          <p:cNvPr id="408" name="Line"/>
          <p:cNvSpPr/>
          <p:nvPr/>
        </p:nvSpPr>
        <p:spPr>
          <a:xfrm>
            <a:off x="5710550" y="4042452"/>
            <a:ext cx="1" cy="561463"/>
          </a:xfrm>
          <a:prstGeom prst="line">
            <a:avLst/>
          </a:prstGeom>
          <a:ln w="12700">
            <a:solidFill>
              <a:schemeClr val="accent1"/>
            </a:solidFill>
            <a:miter/>
            <a:tailEnd type="triangle"/>
          </a:ln>
        </p:spPr>
        <p:txBody>
          <a:bodyPr lIns="45719" rIns="45719"/>
          <a:lstStyle/>
          <a:p>
            <a:endParaRPr/>
          </a:p>
        </p:txBody>
      </p:sp>
      <mc:AlternateContent xmlns:mc="http://schemas.openxmlformats.org/markup-compatibility/2006" xmlns:a14="http://schemas.microsoft.com/office/drawing/2010/main">
        <mc:Choice Requires="a14">
          <p:sp>
            <p:nvSpPr>
              <p:cNvPr id="409" name="Task batch…"/>
              <p:cNvSpPr txBox="1"/>
              <p:nvPr/>
            </p:nvSpPr>
            <p:spPr>
              <a:xfrm>
                <a:off x="4153330" y="1197126"/>
                <a:ext cx="3114441" cy="1040480"/>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lstStyle/>
              <a:p>
                <a:pPr algn="ctr">
                  <a:defRPr sz="2000">
                    <a:solidFill>
                      <a:schemeClr val="accent1">
                        <a:satOff val="-3547"/>
                        <a:lumOff val="-10352"/>
                      </a:schemeClr>
                    </a:solidFill>
                  </a:defRPr>
                </a:pPr>
                <a:r>
                  <a:t>Task batch </a:t>
                </a:r>
                <a14:m>
                  <m:oMath xmlns:m="http://schemas.openxmlformats.org/officeDocument/2006/math">
                    <m:r>
                      <a:rPr sz="1950" i="1">
                        <a:solidFill>
                          <a:srgbClr val="000000"/>
                        </a:solidFill>
                        <a:latin typeface="Cambria Math" panose="02040503050406030204" pitchFamily="18" charset="0"/>
                      </a:rPr>
                      <m:t>𝒦</m:t>
                    </m:r>
                    <m:r>
                      <a:rPr sz="1950" i="1">
                        <a:solidFill>
                          <a:srgbClr val="000000"/>
                        </a:solidFill>
                        <a:latin typeface="Cambria Math" panose="02040503050406030204" pitchFamily="18" charset="0"/>
                      </a:rPr>
                      <m:t>={</m:t>
                    </m:r>
                    <m:r>
                      <a:rPr sz="1950" i="1">
                        <a:solidFill>
                          <a:srgbClr val="000000"/>
                        </a:solidFill>
                        <a:latin typeface="Cambria Math" panose="02040503050406030204" pitchFamily="18" charset="0"/>
                      </a:rPr>
                      <m:t>1</m:t>
                    </m:r>
                    <m:r>
                      <a:rPr sz="1950" i="1">
                        <a:solidFill>
                          <a:srgbClr val="000000"/>
                        </a:solidFill>
                        <a:latin typeface="Cambria Math" panose="02040503050406030204" pitchFamily="18" charset="0"/>
                      </a:rPr>
                      <m:t>,</m:t>
                    </m:r>
                    <m:r>
                      <a:rPr sz="1950" i="1">
                        <a:solidFill>
                          <a:srgbClr val="000000"/>
                        </a:solidFill>
                        <a:latin typeface="Cambria Math" panose="02040503050406030204" pitchFamily="18" charset="0"/>
                      </a:rPr>
                      <m:t>2</m:t>
                    </m:r>
                    <m:r>
                      <a:rPr sz="1950" i="1">
                        <a:solidFill>
                          <a:srgbClr val="000000"/>
                        </a:solidFill>
                        <a:latin typeface="Cambria Math" panose="02040503050406030204" pitchFamily="18" charset="0"/>
                      </a:rPr>
                      <m:t>,…,</m:t>
                    </m:r>
                    <m:r>
                      <a:rPr sz="1950" i="1">
                        <a:solidFill>
                          <a:srgbClr val="000000"/>
                        </a:solidFill>
                        <a:latin typeface="Cambria Math" panose="02040503050406030204" pitchFamily="18" charset="0"/>
                      </a:rPr>
                      <m:t>𝐾</m:t>
                    </m:r>
                    <m:r>
                      <a:rPr sz="1950" i="1">
                        <a:solidFill>
                          <a:srgbClr val="000000"/>
                        </a:solidFill>
                        <a:latin typeface="Cambria Math" panose="02040503050406030204" pitchFamily="18" charset="0"/>
                      </a:rPr>
                      <m:t>}</m:t>
                    </m:r>
                  </m:oMath>
                </a14:m>
                <a:endParaRPr>
                  <a:solidFill>
                    <a:srgbClr val="000000"/>
                  </a:solidFill>
                </a:endParaRPr>
              </a:p>
              <a:p>
                <a:pPr algn="ctr">
                  <a:defRPr>
                    <a:solidFill>
                      <a:schemeClr val="accent1">
                        <a:satOff val="-3547"/>
                        <a:lumOff val="-10352"/>
                      </a:schemeClr>
                    </a:solidFill>
                  </a:defRPr>
                </a:pPr>
                <a:r>
                  <a:t>State of task </a:t>
                </a:r>
                <a14:m>
                  <m:oMath xmlns:m="http://schemas.openxmlformats.org/officeDocument/2006/math">
                    <m:r>
                      <a:rPr sz="1950" i="1">
                        <a:solidFill>
                          <a:srgbClr val="365B9C"/>
                        </a:solidFill>
                        <a:latin typeface="Cambria Math" panose="02040503050406030204" pitchFamily="18" charset="0"/>
                      </a:rPr>
                      <m:t>𝑘</m:t>
                    </m:r>
                  </m:oMath>
                </a14:m>
                <a:r>
                  <a:t> is</a:t>
                </a:r>
                <a:r>
                  <a:rPr>
                    <a:solidFill>
                      <a:srgbClr val="000000"/>
                    </a:solidFill>
                  </a:rPr>
                  <a:t> </a:t>
                </a:r>
                <a14:m>
                  <m:oMath xmlns:m="http://schemas.openxmlformats.org/officeDocument/2006/math">
                    <m:sSub>
                      <m:sSubPr>
                        <m:ctrlPr>
                          <a:rPr sz="1950" i="1">
                            <a:solidFill>
                              <a:srgbClr val="000000"/>
                            </a:solidFill>
                            <a:latin typeface="Cambria Math" panose="02040503050406030204" pitchFamily="18" charset="0"/>
                          </a:rPr>
                        </m:ctrlPr>
                      </m:sSubPr>
                      <m:e>
                        <m:r>
                          <a:rPr sz="1950" i="1">
                            <a:solidFill>
                              <a:srgbClr val="000000"/>
                            </a:solidFill>
                            <a:latin typeface="Cambria Math" panose="02040503050406030204" pitchFamily="18" charset="0"/>
                          </a:rPr>
                          <m:t>𝐻</m:t>
                        </m:r>
                      </m:e>
                      <m:sub>
                        <m:r>
                          <a:rPr sz="1950" i="1">
                            <a:solidFill>
                              <a:srgbClr val="000000"/>
                            </a:solidFill>
                            <a:latin typeface="Cambria Math" panose="02040503050406030204" pitchFamily="18" charset="0"/>
                          </a:rPr>
                          <m:t>𝑘</m:t>
                        </m:r>
                      </m:sub>
                    </m:sSub>
                    <m:r>
                      <a:rPr sz="1950" i="1">
                        <a:solidFill>
                          <a:srgbClr val="000000"/>
                        </a:solidFill>
                        <a:latin typeface="Cambria Math" panose="02040503050406030204" pitchFamily="18" charset="0"/>
                      </a:rPr>
                      <m:t>∈{</m:t>
                    </m:r>
                    <m:sSub>
                      <m:sSubPr>
                        <m:ctrlPr>
                          <a:rPr sz="1950" i="1">
                            <a:solidFill>
                              <a:srgbClr val="000000"/>
                            </a:solidFill>
                            <a:latin typeface="Cambria Math" panose="02040503050406030204" pitchFamily="18" charset="0"/>
                          </a:rPr>
                        </m:ctrlPr>
                      </m:sSubPr>
                      <m:e>
                        <m:r>
                          <a:rPr sz="1950" i="1">
                            <a:solidFill>
                              <a:srgbClr val="000000"/>
                            </a:solidFill>
                            <a:latin typeface="Cambria Math" panose="02040503050406030204" pitchFamily="18" charset="0"/>
                          </a:rPr>
                          <m:t>ℋ</m:t>
                        </m:r>
                      </m:e>
                      <m:sub>
                        <m:r>
                          <a:rPr sz="1950" i="1">
                            <a:solidFill>
                              <a:srgbClr val="000000"/>
                            </a:solidFill>
                            <a:latin typeface="Cambria Math" panose="02040503050406030204" pitchFamily="18" charset="0"/>
                          </a:rPr>
                          <m:t>0</m:t>
                        </m:r>
                      </m:sub>
                    </m:sSub>
                    <m:r>
                      <a:rPr sz="1950" i="1">
                        <a:solidFill>
                          <a:srgbClr val="000000"/>
                        </a:solidFill>
                        <a:latin typeface="Cambria Math" panose="02040503050406030204" pitchFamily="18" charset="0"/>
                      </a:rPr>
                      <m:t>,</m:t>
                    </m:r>
                    <m:sSub>
                      <m:sSubPr>
                        <m:ctrlPr>
                          <a:rPr sz="1950" i="1">
                            <a:solidFill>
                              <a:srgbClr val="000000"/>
                            </a:solidFill>
                            <a:latin typeface="Cambria Math" panose="02040503050406030204" pitchFamily="18" charset="0"/>
                          </a:rPr>
                        </m:ctrlPr>
                      </m:sSubPr>
                      <m:e>
                        <m:r>
                          <a:rPr sz="1950" i="1">
                            <a:solidFill>
                              <a:srgbClr val="000000"/>
                            </a:solidFill>
                            <a:latin typeface="Cambria Math" panose="02040503050406030204" pitchFamily="18" charset="0"/>
                          </a:rPr>
                          <m:t>ℋ</m:t>
                        </m:r>
                      </m:e>
                      <m:sub>
                        <m:r>
                          <a:rPr sz="1950" i="1">
                            <a:solidFill>
                              <a:srgbClr val="000000"/>
                            </a:solidFill>
                            <a:latin typeface="Cambria Math" panose="02040503050406030204" pitchFamily="18" charset="0"/>
                          </a:rPr>
                          <m:t>1</m:t>
                        </m:r>
                      </m:sub>
                    </m:sSub>
                    <m:r>
                      <a:rPr sz="1950" i="1">
                        <a:solidFill>
                          <a:srgbClr val="000000"/>
                        </a:solidFill>
                        <a:latin typeface="Cambria Math" panose="02040503050406030204" pitchFamily="18" charset="0"/>
                      </a:rPr>
                      <m:t>}</m:t>
                    </m:r>
                  </m:oMath>
                </a14:m>
                <a:endParaRPr>
                  <a:solidFill>
                    <a:srgbClr val="000000"/>
                  </a:solidFill>
                </a:endParaRPr>
              </a:p>
            </p:txBody>
          </p:sp>
        </mc:Choice>
        <mc:Fallback xmlns="">
          <p:sp>
            <p:nvSpPr>
              <p:cNvPr id="409" name="Task batch…"/>
              <p:cNvSpPr txBox="1">
                <a:spLocks noRot="1" noChangeAspect="1" noMove="1" noResize="1" noEditPoints="1" noAdjustHandles="1" noChangeArrowheads="1" noChangeShapeType="1" noTextEdit="1"/>
              </p:cNvSpPr>
              <p:nvPr/>
            </p:nvSpPr>
            <p:spPr>
              <a:xfrm>
                <a:off x="4153330" y="1197126"/>
                <a:ext cx="3114441" cy="1040480"/>
              </a:xfrm>
              <a:prstGeom prst="rect">
                <a:avLst/>
              </a:prstGeom>
              <a:blipFill>
                <a:blip r:embed="rId3"/>
                <a:stretch>
                  <a:fillRect t="-3614"/>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
        <p:nvSpPr>
          <p:cNvPr id="410" name="Referral Strategy"/>
          <p:cNvSpPr txBox="1"/>
          <p:nvPr/>
        </p:nvSpPr>
        <p:spPr>
          <a:xfrm>
            <a:off x="4946266" y="3467931"/>
            <a:ext cx="1033756" cy="561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gn="ctr">
              <a:defRPr sz="1700">
                <a:solidFill>
                  <a:schemeClr val="accent2"/>
                </a:solidFill>
              </a:defRPr>
            </a:lvl1pPr>
          </a:lstStyle>
          <a:p>
            <a:pPr>
              <a:defRPr>
                <a:solidFill>
                  <a:schemeClr val="accent5">
                    <a:satOff val="-19091"/>
                    <a:lumOff val="-11921"/>
                  </a:schemeClr>
                </a:solidFill>
              </a:defRPr>
            </a:pPr>
            <a:r>
              <a:rPr>
                <a:solidFill>
                  <a:schemeClr val="accent2"/>
                </a:solidFill>
              </a:rPr>
              <a:t>Referral Strategy</a:t>
            </a:r>
          </a:p>
        </p:txBody>
      </p:sp>
      <p:sp>
        <p:nvSpPr>
          <p:cNvPr id="411" name="Classification Decisions"/>
          <p:cNvSpPr txBox="1"/>
          <p:nvPr/>
        </p:nvSpPr>
        <p:spPr>
          <a:xfrm>
            <a:off x="4271963" y="4639317"/>
            <a:ext cx="2527755" cy="795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defRPr sz="2000">
                <a:solidFill>
                  <a:schemeClr val="accent5">
                    <a:satOff val="-19091"/>
                    <a:lumOff val="-11921"/>
                  </a:schemeClr>
                </a:solidFill>
              </a:defRPr>
            </a:lvl1pPr>
          </a:lstStyle>
          <a:p>
            <a:r>
              <a:t>Classification Decisions</a:t>
            </a:r>
          </a:p>
        </p:txBody>
      </p:sp>
      <mc:AlternateContent xmlns:mc="http://schemas.openxmlformats.org/markup-compatibility/2006" xmlns:a14="http://schemas.microsoft.com/office/drawing/2010/main">
        <mc:Choice Requires="a14">
          <p:sp>
            <p:nvSpPr>
              <p:cNvPr id="412" name="Observations"/>
              <p:cNvSpPr txBox="1"/>
              <p:nvPr/>
            </p:nvSpPr>
            <p:spPr>
              <a:xfrm>
                <a:off x="2543531" y="3140583"/>
                <a:ext cx="1548736" cy="795832"/>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lstStyle/>
              <a:p>
                <a:pPr>
                  <a:defRPr sz="2000">
                    <a:solidFill>
                      <a:schemeClr val="accent1">
                        <a:satOff val="-3547"/>
                        <a:lumOff val="-10352"/>
                      </a:schemeClr>
                    </a:solidFill>
                  </a:defRPr>
                </a:pPr>
                <a:r>
                  <a:t>Observations</a:t>
                </a:r>
              </a:p>
              <a:p>
                <a:pPr algn="ctr">
                  <a:defRPr sz="2000">
                    <a:solidFill>
                      <a:schemeClr val="accent1">
                        <a:satOff val="-3547"/>
                        <a:lumOff val="-10352"/>
                      </a:schemeClr>
                    </a:solidFill>
                  </a:defRPr>
                </a:pPr>
                <a14:m>
                  <m:oMathPara xmlns:m="http://schemas.openxmlformats.org/officeDocument/2006/math">
                    <m:oMathParaPr>
                      <m:jc m:val="center"/>
                    </m:oMathParaPr>
                    <m:oMath xmlns:m="http://schemas.openxmlformats.org/officeDocument/2006/math">
                      <m:r>
                        <a:rPr sz="2150" i="1">
                          <a:solidFill>
                            <a:srgbClr val="365B9C"/>
                          </a:solidFill>
                          <a:latin typeface="Cambria Math" panose="02040503050406030204" pitchFamily="18" charset="0"/>
                        </a:rPr>
                        <m:t>{</m:t>
                      </m:r>
                      <m:sSubSup>
                        <m:sSubSupPr>
                          <m:ctrlPr>
                            <a:rPr sz="2150" i="1">
                              <a:solidFill>
                                <a:srgbClr val="365B9C"/>
                              </a:solidFill>
                              <a:latin typeface="Cambria Math" panose="02040503050406030204" pitchFamily="18" charset="0"/>
                            </a:rPr>
                          </m:ctrlPr>
                        </m:sSubSupPr>
                        <m:e>
                          <m:r>
                            <a:rPr sz="2150" i="1">
                              <a:solidFill>
                                <a:srgbClr val="365B9C"/>
                              </a:solidFill>
                              <a:latin typeface="Cambria Math" panose="02040503050406030204" pitchFamily="18" charset="0"/>
                            </a:rPr>
                            <m:t>𝑌</m:t>
                          </m:r>
                        </m:e>
                        <m:sub>
                          <m:r>
                            <a:rPr sz="2150" i="1">
                              <a:solidFill>
                                <a:srgbClr val="365B9C"/>
                              </a:solidFill>
                              <a:latin typeface="Cambria Math" panose="02040503050406030204" pitchFamily="18" charset="0"/>
                            </a:rPr>
                            <m:t>𝑘</m:t>
                          </m:r>
                        </m:sub>
                        <m:sup>
                          <m:r>
                            <a:rPr sz="2150" i="1">
                              <a:solidFill>
                                <a:srgbClr val="365B9C"/>
                              </a:solidFill>
                              <a:latin typeface="Cambria Math" panose="02040503050406030204" pitchFamily="18" charset="0"/>
                            </a:rPr>
                            <m:t>𝑎</m:t>
                          </m:r>
                        </m:sup>
                      </m:sSubSup>
                      <m:r>
                        <a:rPr sz="2150" i="1">
                          <a:solidFill>
                            <a:srgbClr val="365B9C"/>
                          </a:solidFill>
                          <a:latin typeface="Cambria Math" panose="02040503050406030204" pitchFamily="18" charset="0"/>
                        </a:rPr>
                        <m:t>}∈</m:t>
                      </m:r>
                      <m:sSup>
                        <m:sSupPr>
                          <m:ctrlPr>
                            <a:rPr sz="2150" i="1">
                              <a:solidFill>
                                <a:srgbClr val="365B9C"/>
                              </a:solidFill>
                              <a:latin typeface="Cambria Math" panose="02040503050406030204" pitchFamily="18" charset="0"/>
                            </a:rPr>
                          </m:ctrlPr>
                        </m:sSupPr>
                        <m:e>
                          <m:r>
                            <a:rPr sz="2150" i="1">
                              <a:solidFill>
                                <a:srgbClr val="365B9C"/>
                              </a:solidFill>
                              <a:latin typeface="Cambria Math" panose="02040503050406030204" pitchFamily="18" charset="0"/>
                            </a:rPr>
                            <m:t>𝒴</m:t>
                          </m:r>
                        </m:e>
                        <m:sup>
                          <m:r>
                            <a:rPr sz="2150" i="1">
                              <a:solidFill>
                                <a:srgbClr val="365B9C"/>
                              </a:solidFill>
                              <a:latin typeface="Cambria Math" panose="02040503050406030204" pitchFamily="18" charset="0"/>
                            </a:rPr>
                            <m:t>𝑎</m:t>
                          </m:r>
                        </m:sup>
                      </m:sSup>
                    </m:oMath>
                  </m:oMathPara>
                </a14:m>
                <a:endParaRPr>
                  <a:solidFill>
                    <a:srgbClr val="365B9D"/>
                  </a:solidFill>
                </a:endParaRPr>
              </a:p>
            </p:txBody>
          </p:sp>
        </mc:Choice>
        <mc:Fallback xmlns="">
          <p:sp>
            <p:nvSpPr>
              <p:cNvPr id="412" name="Observations"/>
              <p:cNvSpPr txBox="1">
                <a:spLocks noRot="1" noChangeAspect="1" noMove="1" noResize="1" noEditPoints="1" noAdjustHandles="1" noChangeArrowheads="1" noChangeShapeType="1" noTextEdit="1"/>
              </p:cNvSpPr>
              <p:nvPr/>
            </p:nvSpPr>
            <p:spPr>
              <a:xfrm>
                <a:off x="2543531" y="3140583"/>
                <a:ext cx="1548736" cy="795832"/>
              </a:xfrm>
              <a:prstGeom prst="rect">
                <a:avLst/>
              </a:prstGeom>
              <a:blipFill>
                <a:blip r:embed="rId4"/>
                <a:stretch>
                  <a:fillRect l="-7317" t="-4688" r="-81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413" name="Decisions…"/>
              <p:cNvSpPr txBox="1"/>
              <p:nvPr/>
            </p:nvSpPr>
            <p:spPr>
              <a:xfrm>
                <a:off x="473059" y="3115183"/>
                <a:ext cx="1989133" cy="795832"/>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lstStyle/>
              <a:p>
                <a:pPr>
                  <a:defRPr sz="2000">
                    <a:solidFill>
                      <a:schemeClr val="accent1">
                        <a:satOff val="-3547"/>
                        <a:lumOff val="-10352"/>
                      </a:schemeClr>
                    </a:solidFill>
                  </a:defRPr>
                </a:pPr>
                <a:r>
                  <a:t>Decisions </a:t>
                </a:r>
                <a14:m>
                  <m:oMath xmlns:m="http://schemas.openxmlformats.org/officeDocument/2006/math">
                    <m:r>
                      <a:rPr sz="2150" i="1">
                        <a:solidFill>
                          <a:srgbClr val="365B9C"/>
                        </a:solidFill>
                        <a:latin typeface="Cambria Math" panose="02040503050406030204" pitchFamily="18" charset="0"/>
                      </a:rPr>
                      <m:t>{</m:t>
                    </m:r>
                    <m:sSubSup>
                      <m:sSubSupPr>
                        <m:ctrlPr>
                          <a:rPr sz="2150" i="1">
                            <a:solidFill>
                              <a:srgbClr val="365B9C"/>
                            </a:solidFill>
                            <a:latin typeface="Cambria Math" panose="02040503050406030204" pitchFamily="18" charset="0"/>
                          </a:rPr>
                        </m:ctrlPr>
                      </m:sSubSupPr>
                      <m:e>
                        <m:r>
                          <a:rPr sz="2150" i="1">
                            <a:solidFill>
                              <a:srgbClr val="365B9C"/>
                            </a:solidFill>
                            <a:latin typeface="Cambria Math" panose="02040503050406030204" pitchFamily="18" charset="0"/>
                          </a:rPr>
                          <m:t>𝐷</m:t>
                        </m:r>
                      </m:e>
                      <m:sub>
                        <m:r>
                          <a:rPr sz="2150" i="1">
                            <a:solidFill>
                              <a:srgbClr val="365B9C"/>
                            </a:solidFill>
                            <a:latin typeface="Cambria Math" panose="02040503050406030204" pitchFamily="18" charset="0"/>
                          </a:rPr>
                          <m:t>𝑘</m:t>
                        </m:r>
                      </m:sub>
                      <m:sup>
                        <m:r>
                          <a:rPr sz="2150" i="1">
                            <a:solidFill>
                              <a:srgbClr val="365B9C"/>
                            </a:solidFill>
                            <a:latin typeface="Cambria Math" panose="02040503050406030204" pitchFamily="18" charset="0"/>
                          </a:rPr>
                          <m:t>𝑎</m:t>
                        </m:r>
                      </m:sup>
                    </m:sSubSup>
                    <m:r>
                      <a:rPr sz="2150" i="1">
                        <a:solidFill>
                          <a:srgbClr val="365B9C"/>
                        </a:solidFill>
                        <a:latin typeface="Cambria Math" panose="02040503050406030204" pitchFamily="18" charset="0"/>
                      </a:rPr>
                      <m:t>}</m:t>
                    </m:r>
                  </m:oMath>
                </a14:m>
                <a:r>
                  <a:t> </a:t>
                </a:r>
              </a:p>
              <a:p>
                <a:pPr>
                  <a:defRPr sz="2000">
                    <a:solidFill>
                      <a:schemeClr val="accent1">
                        <a:satOff val="-3547"/>
                        <a:lumOff val="-10352"/>
                      </a:schemeClr>
                    </a:solidFill>
                  </a:defRPr>
                </a:pPr>
                <a:r>
                  <a:t>Based on </a:t>
                </a:r>
                <a14:m>
                  <m:oMath xmlns:m="http://schemas.openxmlformats.org/officeDocument/2006/math">
                    <m:r>
                      <a:rPr sz="2150" i="1">
                        <a:solidFill>
                          <a:srgbClr val="365B9C"/>
                        </a:solidFill>
                        <a:latin typeface="Cambria Math" panose="02040503050406030204" pitchFamily="18" charset="0"/>
                      </a:rPr>
                      <m:t>{</m:t>
                    </m:r>
                    <m:sSubSup>
                      <m:sSubSupPr>
                        <m:ctrlPr>
                          <a:rPr sz="2150" i="1">
                            <a:solidFill>
                              <a:srgbClr val="365B9C"/>
                            </a:solidFill>
                            <a:latin typeface="Cambria Math" panose="02040503050406030204" pitchFamily="18" charset="0"/>
                          </a:rPr>
                        </m:ctrlPr>
                      </m:sSubSupPr>
                      <m:e>
                        <m:r>
                          <a:rPr sz="2150" i="1">
                            <a:solidFill>
                              <a:srgbClr val="365B9C"/>
                            </a:solidFill>
                            <a:latin typeface="Cambria Math" panose="02040503050406030204" pitchFamily="18" charset="0"/>
                          </a:rPr>
                          <m:t>𝑝</m:t>
                        </m:r>
                      </m:e>
                      <m:sub>
                        <m:r>
                          <a:rPr sz="2150" i="1">
                            <a:solidFill>
                              <a:srgbClr val="365B9C"/>
                            </a:solidFill>
                            <a:latin typeface="Cambria Math" panose="02040503050406030204" pitchFamily="18" charset="0"/>
                          </a:rPr>
                          <m:t>𝑘</m:t>
                        </m:r>
                      </m:sub>
                      <m:sup>
                        <m:r>
                          <a:rPr sz="2150" i="1">
                            <a:solidFill>
                              <a:srgbClr val="365B9C"/>
                            </a:solidFill>
                            <a:latin typeface="Cambria Math" panose="02040503050406030204" pitchFamily="18" charset="0"/>
                          </a:rPr>
                          <m:t>𝑎</m:t>
                        </m:r>
                      </m:sup>
                    </m:sSubSup>
                    <m:r>
                      <a:rPr sz="2150" i="1">
                        <a:solidFill>
                          <a:srgbClr val="365B9C"/>
                        </a:solidFill>
                        <a:latin typeface="Cambria Math" panose="02040503050406030204" pitchFamily="18" charset="0"/>
                      </a:rPr>
                      <m:t>}</m:t>
                    </m:r>
                  </m:oMath>
                </a14:m>
                <a:endParaRPr>
                  <a:solidFill>
                    <a:srgbClr val="365B9D"/>
                  </a:solidFill>
                </a:endParaRPr>
              </a:p>
            </p:txBody>
          </p:sp>
        </mc:Choice>
        <mc:Fallback xmlns="">
          <p:sp>
            <p:nvSpPr>
              <p:cNvPr id="413" name="Decisions…"/>
              <p:cNvSpPr txBox="1">
                <a:spLocks noRot="1" noChangeAspect="1" noMove="1" noResize="1" noEditPoints="1" noAdjustHandles="1" noChangeArrowheads="1" noChangeShapeType="1" noTextEdit="1"/>
              </p:cNvSpPr>
              <p:nvPr/>
            </p:nvSpPr>
            <p:spPr>
              <a:xfrm>
                <a:off x="473059" y="3115183"/>
                <a:ext cx="1989133" cy="795832"/>
              </a:xfrm>
              <a:prstGeom prst="rect">
                <a:avLst/>
              </a:prstGeom>
              <a:blipFill>
                <a:blip r:embed="rId5"/>
                <a:stretch>
                  <a:fillRect l="-5732" t="-3125" b="-4688"/>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
        <p:nvSpPr>
          <p:cNvPr id="414" name="Automation"/>
          <p:cNvSpPr txBox="1"/>
          <p:nvPr/>
        </p:nvSpPr>
        <p:spPr>
          <a:xfrm>
            <a:off x="1622850" y="2449759"/>
            <a:ext cx="1334081" cy="340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a:lvl1pPr>
          </a:lstStyle>
          <a:p>
            <a:r>
              <a:t>Automation</a:t>
            </a:r>
          </a:p>
        </p:txBody>
      </p:sp>
      <p:sp>
        <p:nvSpPr>
          <p:cNvPr id="415" name="Human"/>
          <p:cNvSpPr txBox="1"/>
          <p:nvPr/>
        </p:nvSpPr>
        <p:spPr>
          <a:xfrm>
            <a:off x="8971984" y="2449759"/>
            <a:ext cx="853862" cy="340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a:lvl1pPr>
          </a:lstStyle>
          <a:p>
            <a:r>
              <a:t>Human</a:t>
            </a:r>
          </a:p>
        </p:txBody>
      </p:sp>
      <mc:AlternateContent xmlns:mc="http://schemas.openxmlformats.org/markup-compatibility/2006" xmlns:a14="http://schemas.microsoft.com/office/drawing/2010/main">
        <mc:Choice Requires="a14">
          <p:sp>
            <p:nvSpPr>
              <p:cNvPr id="416" name="Equation"/>
              <p:cNvSpPr txBox="1"/>
              <p:nvPr/>
            </p:nvSpPr>
            <p:spPr>
              <a:xfrm>
                <a:off x="4287640" y="4998660"/>
                <a:ext cx="2351007" cy="320688"/>
              </a:xfrm>
              <a:prstGeom prst="rect">
                <a:avLst/>
              </a:prstGeom>
              <a:ln w="12700">
                <a:miter lim="400000"/>
              </a:ln>
            </p:spPr>
            <p:txBody>
              <a:bodyPr wrap="none" lIns="0" tIns="0" rIns="0" bIns="0">
                <a:spAutoFit/>
              </a:bodyPr>
              <a:lstStyle/>
              <a:p>
                <a:pPr latinLnBrk="1"/>
                <a14:m>
                  <m:oMathPara xmlns:m="http://schemas.openxmlformats.org/officeDocument/2006/math">
                    <m:oMathParaPr>
                      <m:jc m:val="centerGroup"/>
                    </m:oMathParaPr>
                    <m:oMath xmlns:m="http://schemas.openxmlformats.org/officeDocument/2006/math">
                      <m:r>
                        <a:rPr sz="2000" i="1">
                          <a:solidFill>
                            <a:srgbClr val="000000"/>
                          </a:solidFill>
                          <a:latin typeface="Cambria Math" panose="02040503050406030204" pitchFamily="18" charset="0"/>
                        </a:rPr>
                        <m:t>{</m:t>
                      </m:r>
                      <m:sSubSup>
                        <m:sSubSupPr>
                          <m:ctrlPr>
                            <a:rPr sz="2000" i="1">
                              <a:solidFill>
                                <a:srgbClr val="000000"/>
                              </a:solidFill>
                              <a:latin typeface="Cambria Math" panose="02040503050406030204" pitchFamily="18" charset="0"/>
                            </a:rPr>
                          </m:ctrlPr>
                        </m:sSubSupPr>
                        <m:e>
                          <m:r>
                            <a:rPr sz="2000" i="1">
                              <a:solidFill>
                                <a:srgbClr val="000000"/>
                              </a:solidFill>
                              <a:latin typeface="Cambria Math" panose="02040503050406030204" pitchFamily="18" charset="0"/>
                            </a:rPr>
                            <m:t>𝐷</m:t>
                          </m:r>
                        </m:e>
                        <m:sub>
                          <m:r>
                            <a:rPr sz="2000" i="1">
                              <a:solidFill>
                                <a:srgbClr val="000000"/>
                              </a:solidFill>
                              <a:latin typeface="Cambria Math" panose="02040503050406030204" pitchFamily="18" charset="0"/>
                            </a:rPr>
                            <m:t>𝑘</m:t>
                          </m:r>
                        </m:sub>
                        <m:sup>
                          <m:r>
                            <a:rPr sz="2000" i="1">
                              <a:solidFill>
                                <a:srgbClr val="000000"/>
                              </a:solidFill>
                              <a:latin typeface="Cambria Math" panose="02040503050406030204" pitchFamily="18" charset="0"/>
                            </a:rPr>
                            <m:t>𝑎</m:t>
                          </m:r>
                        </m:sup>
                      </m:sSubSup>
                      <m:sSub>
                        <m:sSubPr>
                          <m:ctrlPr>
                            <a:rPr sz="2000" i="1">
                              <a:solidFill>
                                <a:srgbClr val="000000"/>
                              </a:solidFill>
                              <a:latin typeface="Cambria Math" panose="02040503050406030204" pitchFamily="18" charset="0"/>
                            </a:rPr>
                          </m:ctrlPr>
                        </m:sSubPr>
                        <m:e>
                          <m:r>
                            <a:rPr sz="2000" i="1">
                              <a:solidFill>
                                <a:srgbClr val="000000"/>
                              </a:solidFill>
                              <a:latin typeface="Cambria Math" panose="02040503050406030204" pitchFamily="18" charset="0"/>
                            </a:rPr>
                            <m:t>}</m:t>
                          </m:r>
                        </m:e>
                        <m:sub>
                          <m:r>
                            <a:rPr sz="2000" i="1">
                              <a:solidFill>
                                <a:srgbClr val="000000"/>
                              </a:solidFill>
                              <a:latin typeface="Cambria Math" panose="02040503050406030204" pitchFamily="18" charset="0"/>
                            </a:rPr>
                            <m:t>𝑘</m:t>
                          </m:r>
                          <m:r>
                            <a:rPr sz="2000" i="1">
                              <a:solidFill>
                                <a:srgbClr val="000000"/>
                              </a:solidFill>
                              <a:latin typeface="Cambria Math" panose="02040503050406030204" pitchFamily="18" charset="0"/>
                            </a:rPr>
                            <m:t>∈</m:t>
                          </m:r>
                          <m:r>
                            <a:rPr sz="2000" i="1">
                              <a:solidFill>
                                <a:srgbClr val="000000"/>
                              </a:solidFill>
                              <a:latin typeface="Cambria Math" panose="02040503050406030204" pitchFamily="18" charset="0"/>
                            </a:rPr>
                            <m:t>𝒦</m:t>
                          </m:r>
                          <m:r>
                            <a:rPr sz="2000" i="1">
                              <a:solidFill>
                                <a:srgbClr val="000000"/>
                              </a:solidFill>
                              <a:latin typeface="Cambria Math" panose="02040503050406030204" pitchFamily="18" charset="0"/>
                            </a:rPr>
                            <m:t>∖</m:t>
                          </m:r>
                          <m:r>
                            <a:rPr sz="2000" i="1">
                              <a:solidFill>
                                <a:srgbClr val="000000"/>
                              </a:solidFill>
                              <a:latin typeface="Cambria Math" panose="02040503050406030204" pitchFamily="18" charset="0"/>
                            </a:rPr>
                            <m:t>𝒩</m:t>
                          </m:r>
                        </m:sub>
                      </m:sSub>
                      <m:r>
                        <a:rPr sz="2000" i="1">
                          <a:solidFill>
                            <a:srgbClr val="000000"/>
                          </a:solidFill>
                          <a:latin typeface="Cambria Math" panose="02040503050406030204" pitchFamily="18" charset="0"/>
                        </a:rPr>
                        <m:t>∪{</m:t>
                      </m:r>
                      <m:sSubSup>
                        <m:sSubSupPr>
                          <m:ctrlPr>
                            <a:rPr sz="2000" i="1">
                              <a:solidFill>
                                <a:srgbClr val="000000"/>
                              </a:solidFill>
                              <a:latin typeface="Cambria Math" panose="02040503050406030204" pitchFamily="18" charset="0"/>
                            </a:rPr>
                          </m:ctrlPr>
                        </m:sSubSupPr>
                        <m:e>
                          <m:r>
                            <a:rPr sz="2000" i="1">
                              <a:solidFill>
                                <a:srgbClr val="000000"/>
                              </a:solidFill>
                              <a:latin typeface="Cambria Math" panose="02040503050406030204" pitchFamily="18" charset="0"/>
                            </a:rPr>
                            <m:t>𝐷</m:t>
                          </m:r>
                        </m:e>
                        <m:sub>
                          <m:r>
                            <a:rPr sz="2000" i="1">
                              <a:solidFill>
                                <a:srgbClr val="000000"/>
                              </a:solidFill>
                              <a:latin typeface="Cambria Math" panose="02040503050406030204" pitchFamily="18" charset="0"/>
                            </a:rPr>
                            <m:t>𝑛</m:t>
                          </m:r>
                        </m:sub>
                        <m:sup>
                          <m:r>
                            <a:rPr sz="2000" i="1">
                              <a:solidFill>
                                <a:srgbClr val="000000"/>
                              </a:solidFill>
                              <a:latin typeface="Cambria Math" panose="02040503050406030204" pitchFamily="18" charset="0"/>
                            </a:rPr>
                            <m:t>h</m:t>
                          </m:r>
                        </m:sup>
                      </m:sSubSup>
                      <m:sSub>
                        <m:sSubPr>
                          <m:ctrlPr>
                            <a:rPr sz="2000" i="1">
                              <a:solidFill>
                                <a:srgbClr val="000000"/>
                              </a:solidFill>
                              <a:latin typeface="Cambria Math" panose="02040503050406030204" pitchFamily="18" charset="0"/>
                            </a:rPr>
                          </m:ctrlPr>
                        </m:sSubPr>
                        <m:e>
                          <m:r>
                            <a:rPr sz="2000" i="1">
                              <a:solidFill>
                                <a:srgbClr val="000000"/>
                              </a:solidFill>
                              <a:latin typeface="Cambria Math" panose="02040503050406030204" pitchFamily="18" charset="0"/>
                            </a:rPr>
                            <m:t>}</m:t>
                          </m:r>
                        </m:e>
                        <m:sub>
                          <m:r>
                            <a:rPr sz="2000" i="1">
                              <a:solidFill>
                                <a:srgbClr val="000000"/>
                              </a:solidFill>
                              <a:latin typeface="Cambria Math" panose="02040503050406030204" pitchFamily="18" charset="0"/>
                            </a:rPr>
                            <m:t>𝑛</m:t>
                          </m:r>
                          <m:r>
                            <a:rPr sz="2000" i="1">
                              <a:solidFill>
                                <a:srgbClr val="000000"/>
                              </a:solidFill>
                              <a:latin typeface="Cambria Math" panose="02040503050406030204" pitchFamily="18" charset="0"/>
                            </a:rPr>
                            <m:t>∈</m:t>
                          </m:r>
                          <m:r>
                            <a:rPr sz="2000" i="1">
                              <a:solidFill>
                                <a:srgbClr val="000000"/>
                              </a:solidFill>
                              <a:latin typeface="Cambria Math" panose="02040503050406030204" pitchFamily="18" charset="0"/>
                            </a:rPr>
                            <m:t>𝒩</m:t>
                          </m:r>
                        </m:sub>
                      </m:sSub>
                    </m:oMath>
                  </m:oMathPara>
                </a14:m>
                <a:endParaRPr sz="2000"/>
              </a:p>
            </p:txBody>
          </p:sp>
        </mc:Choice>
        <mc:Fallback xmlns="">
          <p:sp>
            <p:nvSpPr>
              <p:cNvPr id="416" name="Equation"/>
              <p:cNvSpPr txBox="1">
                <a:spLocks noRot="1" noChangeAspect="1" noMove="1" noResize="1" noEditPoints="1" noAdjustHandles="1" noChangeArrowheads="1" noChangeShapeType="1" noTextEdit="1"/>
              </p:cNvSpPr>
              <p:nvPr/>
            </p:nvSpPr>
            <p:spPr>
              <a:xfrm>
                <a:off x="4287640" y="4998660"/>
                <a:ext cx="2351007" cy="320688"/>
              </a:xfrm>
              <a:prstGeom prst="rect">
                <a:avLst/>
              </a:prstGeom>
              <a:blipFill>
                <a:blip r:embed="rId6"/>
                <a:stretch>
                  <a:fillRect l="-4839" r="-6452" b="-29630"/>
                </a:stretch>
              </a:blipFill>
              <a:ln w="12700">
                <a:miter lim="400000"/>
              </a:ln>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417" name="Text"/>
              <p:cNvSpPr txBox="1"/>
              <p:nvPr/>
            </p:nvSpPr>
            <p:spPr>
              <a:xfrm>
                <a:off x="4376034" y="3142001"/>
                <a:ext cx="421064" cy="408927"/>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spAutoFit/>
              </a:bodyPr>
              <a:lstStyle>
                <a:lvl1pPr>
                  <a:defRPr sz="2200">
                    <a:solidFill>
                      <a:schemeClr val="accent5">
                        <a:satOff val="-19091"/>
                        <a:lumOff val="-11921"/>
                      </a:schemeClr>
                    </a:solidFill>
                  </a:defRPr>
                </a:lvl1pPr>
              </a:lstStyle>
              <a:p>
                <a:pPr/>
                <a14:m>
                  <m:oMathPara xmlns:m="http://schemas.openxmlformats.org/officeDocument/2006/math">
                    <m:oMathParaPr>
                      <m:jc m:val="left"/>
                    </m:oMathParaPr>
                    <m:oMath xmlns:m="http://schemas.openxmlformats.org/officeDocument/2006/math">
                      <m:r>
                        <a:rPr sz="2350" i="1">
                          <a:solidFill>
                            <a:srgbClr val="487CAA"/>
                          </a:solidFill>
                          <a:latin typeface="Cambria Math" panose="02040503050406030204" pitchFamily="18" charset="0"/>
                        </a:rPr>
                        <m:t>𝒦</m:t>
                      </m:r>
                    </m:oMath>
                  </m:oMathPara>
                </a14:m>
                <a:endParaRPr>
                  <a:solidFill>
                    <a:srgbClr val="497CAA"/>
                  </a:solidFill>
                </a:endParaRPr>
              </a:p>
            </p:txBody>
          </p:sp>
        </mc:Choice>
        <mc:Fallback xmlns="">
          <p:sp>
            <p:nvSpPr>
              <p:cNvPr id="417" name="Text"/>
              <p:cNvSpPr txBox="1">
                <a:spLocks noRot="1" noChangeAspect="1" noMove="1" noResize="1" noEditPoints="1" noAdjustHandles="1" noChangeArrowheads="1" noChangeShapeType="1" noTextEdit="1"/>
              </p:cNvSpPr>
              <p:nvPr/>
            </p:nvSpPr>
            <p:spPr>
              <a:xfrm>
                <a:off x="4376034" y="3142001"/>
                <a:ext cx="421064" cy="408927"/>
              </a:xfrm>
              <a:prstGeom prst="rect">
                <a:avLst/>
              </a:prstGeom>
              <a:blipFill>
                <a:blip r:embed="rId7"/>
                <a:stretch>
                  <a:fillRect l="-14706" b="-606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418" name="Text"/>
              <p:cNvSpPr txBox="1"/>
              <p:nvPr/>
            </p:nvSpPr>
            <p:spPr>
              <a:xfrm>
                <a:off x="6186362" y="3142001"/>
                <a:ext cx="421064" cy="408927"/>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spAutoFit/>
              </a:bodyPr>
              <a:lstStyle>
                <a:lvl1pPr>
                  <a:defRPr sz="2200">
                    <a:solidFill>
                      <a:schemeClr val="accent5">
                        <a:satOff val="-19091"/>
                        <a:lumOff val="-11921"/>
                      </a:schemeClr>
                    </a:solidFill>
                  </a:defRPr>
                </a:lvl1pPr>
              </a:lstStyle>
              <a:p>
                <a:pPr/>
                <a14:m>
                  <m:oMathPara xmlns:m="http://schemas.openxmlformats.org/officeDocument/2006/math">
                    <m:oMathParaPr>
                      <m:jc m:val="left"/>
                    </m:oMathParaPr>
                    <m:oMath xmlns:m="http://schemas.openxmlformats.org/officeDocument/2006/math">
                      <m:r>
                        <a:rPr sz="2350" i="1">
                          <a:solidFill>
                            <a:srgbClr val="487CAA"/>
                          </a:solidFill>
                          <a:latin typeface="Cambria Math" panose="02040503050406030204" pitchFamily="18" charset="0"/>
                        </a:rPr>
                        <m:t>𝒩</m:t>
                      </m:r>
                    </m:oMath>
                  </m:oMathPara>
                </a14:m>
                <a:endParaRPr>
                  <a:solidFill>
                    <a:srgbClr val="497CAA"/>
                  </a:solidFill>
                </a:endParaRPr>
              </a:p>
            </p:txBody>
          </p:sp>
        </mc:Choice>
        <mc:Fallback xmlns="">
          <p:sp>
            <p:nvSpPr>
              <p:cNvPr id="418" name="Text"/>
              <p:cNvSpPr txBox="1">
                <a:spLocks noRot="1" noChangeAspect="1" noMove="1" noResize="1" noEditPoints="1" noAdjustHandles="1" noChangeArrowheads="1" noChangeShapeType="1" noTextEdit="1"/>
              </p:cNvSpPr>
              <p:nvPr/>
            </p:nvSpPr>
            <p:spPr>
              <a:xfrm>
                <a:off x="6186362" y="3142001"/>
                <a:ext cx="421064" cy="408927"/>
              </a:xfrm>
              <a:prstGeom prst="rect">
                <a:avLst/>
              </a:prstGeom>
              <a:blipFill>
                <a:blip r:embed="rId8"/>
                <a:stretch>
                  <a:fillRect l="-14706" r="-2941" b="-606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
        <p:nvSpPr>
          <p:cNvPr id="419" name="Line"/>
          <p:cNvSpPr/>
          <p:nvPr/>
        </p:nvSpPr>
        <p:spPr>
          <a:xfrm flipH="1">
            <a:off x="4202441" y="3513098"/>
            <a:ext cx="633651" cy="1"/>
          </a:xfrm>
          <a:prstGeom prst="line">
            <a:avLst/>
          </a:prstGeom>
          <a:ln w="12700">
            <a:solidFill>
              <a:schemeClr val="accent1"/>
            </a:solidFill>
            <a:miter/>
            <a:tailEnd type="triangle"/>
          </a:ln>
        </p:spPr>
        <p:txBody>
          <a:bodyPr lIns="45719" rIns="45719"/>
          <a:lstStyle/>
          <a:p>
            <a:endParaRPr/>
          </a:p>
        </p:txBody>
      </p:sp>
      <p:sp>
        <p:nvSpPr>
          <p:cNvPr id="420" name="Line"/>
          <p:cNvSpPr/>
          <p:nvPr/>
        </p:nvSpPr>
        <p:spPr>
          <a:xfrm flipV="1">
            <a:off x="6077496" y="3474998"/>
            <a:ext cx="633650" cy="1"/>
          </a:xfrm>
          <a:prstGeom prst="line">
            <a:avLst/>
          </a:prstGeom>
          <a:ln w="12700">
            <a:solidFill>
              <a:schemeClr val="accent1"/>
            </a:solidFill>
            <a:miter/>
            <a:tailEnd type="triangle"/>
          </a:ln>
        </p:spPr>
        <p:txBody>
          <a:bodyPr lIns="45719" rIns="45719"/>
          <a:lstStyle/>
          <a:p>
            <a:endParaRPr/>
          </a:p>
        </p:txBody>
      </p:sp>
      <mc:AlternateContent xmlns:mc="http://schemas.openxmlformats.org/markup-compatibility/2006" xmlns:a14="http://schemas.microsoft.com/office/drawing/2010/main">
        <mc:Choice Requires="a14">
          <p:sp>
            <p:nvSpPr>
              <p:cNvPr id="421" name="Observations"/>
              <p:cNvSpPr txBox="1"/>
              <p:nvPr/>
            </p:nvSpPr>
            <p:spPr>
              <a:xfrm>
                <a:off x="6834020" y="3118617"/>
                <a:ext cx="1548736" cy="1040480"/>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lstStyle/>
              <a:p>
                <a:pPr>
                  <a:defRPr sz="2000">
                    <a:solidFill>
                      <a:schemeClr val="accent1">
                        <a:satOff val="-3547"/>
                        <a:lumOff val="-10352"/>
                      </a:schemeClr>
                    </a:solidFill>
                  </a:defRPr>
                </a:pPr>
                <a:r>
                  <a:t>Observations</a:t>
                </a:r>
              </a:p>
              <a:p>
                <a:pPr algn="ctr">
                  <a:defRPr sz="2000">
                    <a:solidFill>
                      <a:schemeClr val="accent1">
                        <a:satOff val="-3547"/>
                        <a:lumOff val="-10352"/>
                      </a:schemeClr>
                    </a:solidFill>
                  </a:defRPr>
                </a:pPr>
                <a14:m>
                  <m:oMathPara xmlns:m="http://schemas.openxmlformats.org/officeDocument/2006/math">
                    <m:oMathParaPr>
                      <m:jc m:val="center"/>
                    </m:oMathParaPr>
                    <m:oMath xmlns:m="http://schemas.openxmlformats.org/officeDocument/2006/math">
                      <m:r>
                        <a:rPr sz="1950" i="1">
                          <a:solidFill>
                            <a:srgbClr val="365B9C"/>
                          </a:solidFill>
                          <a:latin typeface="Cambria Math" panose="02040503050406030204" pitchFamily="18" charset="0"/>
                        </a:rPr>
                        <m:t>{</m:t>
                      </m:r>
                      <m:sSubSup>
                        <m:sSubSupPr>
                          <m:ctrlPr>
                            <a:rPr sz="1950" i="1">
                              <a:solidFill>
                                <a:srgbClr val="365B9C"/>
                              </a:solidFill>
                              <a:latin typeface="Cambria Math" panose="02040503050406030204" pitchFamily="18" charset="0"/>
                            </a:rPr>
                          </m:ctrlPr>
                        </m:sSubSupPr>
                        <m:e>
                          <m:r>
                            <a:rPr sz="1950" i="1">
                              <a:solidFill>
                                <a:srgbClr val="365B9C"/>
                              </a:solidFill>
                              <a:latin typeface="Cambria Math" panose="02040503050406030204" pitchFamily="18" charset="0"/>
                            </a:rPr>
                            <m:t>𝑌</m:t>
                          </m:r>
                        </m:e>
                        <m:sub>
                          <m:r>
                            <a:rPr sz="1950" i="1">
                              <a:solidFill>
                                <a:srgbClr val="365B9C"/>
                              </a:solidFill>
                              <a:latin typeface="Cambria Math" panose="02040503050406030204" pitchFamily="18" charset="0"/>
                            </a:rPr>
                            <m:t>𝑛</m:t>
                          </m:r>
                        </m:sub>
                        <m:sup>
                          <m:r>
                            <a:rPr sz="1950" i="1">
                              <a:solidFill>
                                <a:srgbClr val="365B9C"/>
                              </a:solidFill>
                              <a:latin typeface="Cambria Math" panose="02040503050406030204" pitchFamily="18" charset="0"/>
                            </a:rPr>
                            <m:t>h</m:t>
                          </m:r>
                        </m:sup>
                      </m:sSubSup>
                      <m:r>
                        <a:rPr sz="1950" i="1">
                          <a:solidFill>
                            <a:srgbClr val="365B9C"/>
                          </a:solidFill>
                          <a:latin typeface="Cambria Math" panose="02040503050406030204" pitchFamily="18" charset="0"/>
                        </a:rPr>
                        <m:t>|</m:t>
                      </m:r>
                      <m:r>
                        <a:rPr sz="1950" i="1">
                          <a:solidFill>
                            <a:srgbClr val="365B9C"/>
                          </a:solidFill>
                          <a:latin typeface="Cambria Math" panose="02040503050406030204" pitchFamily="18" charset="0"/>
                        </a:rPr>
                        <m:t>𝑤</m:t>
                      </m:r>
                      <m:r>
                        <a:rPr sz="1950" i="1">
                          <a:solidFill>
                            <a:srgbClr val="365B9C"/>
                          </a:solidFill>
                          <a:latin typeface="Cambria Math" panose="02040503050406030204" pitchFamily="18" charset="0"/>
                        </a:rPr>
                        <m:t>}∈</m:t>
                      </m:r>
                      <m:sSubSup>
                        <m:sSubSupPr>
                          <m:ctrlPr>
                            <a:rPr sz="1950" i="1">
                              <a:solidFill>
                                <a:srgbClr val="365B9C"/>
                              </a:solidFill>
                              <a:latin typeface="Cambria Math" panose="02040503050406030204" pitchFamily="18" charset="0"/>
                            </a:rPr>
                          </m:ctrlPr>
                        </m:sSubSupPr>
                        <m:e>
                          <m:r>
                            <a:rPr sz="1950" i="1">
                              <a:solidFill>
                                <a:srgbClr val="365B9C"/>
                              </a:solidFill>
                              <a:latin typeface="Cambria Math" panose="02040503050406030204" pitchFamily="18" charset="0"/>
                            </a:rPr>
                            <m:t>𝒴</m:t>
                          </m:r>
                        </m:e>
                        <m:sub>
                          <m:r>
                            <a:rPr sz="1950" i="1">
                              <a:solidFill>
                                <a:srgbClr val="365B9C"/>
                              </a:solidFill>
                              <a:latin typeface="Cambria Math" panose="02040503050406030204" pitchFamily="18" charset="0"/>
                            </a:rPr>
                            <m:t>𝑤</m:t>
                          </m:r>
                        </m:sub>
                        <m:sup>
                          <m:r>
                            <a:rPr sz="1950" i="1">
                              <a:solidFill>
                                <a:srgbClr val="365B9C"/>
                              </a:solidFill>
                              <a:latin typeface="Cambria Math" panose="02040503050406030204" pitchFamily="18" charset="0"/>
                            </a:rPr>
                            <m:t>h</m:t>
                          </m:r>
                        </m:sup>
                      </m:sSubSup>
                    </m:oMath>
                  </m:oMathPara>
                </a14:m>
                <a:endParaRPr/>
              </a:p>
              <a:p>
                <a:pPr algn="ctr">
                  <a:defRPr sz="2000">
                    <a:solidFill>
                      <a:schemeClr val="accent1">
                        <a:satOff val="-3547"/>
                        <a:lumOff val="-10352"/>
                      </a:schemeClr>
                    </a:solidFill>
                  </a:defRPr>
                </a:pPr>
                <a14:m>
                  <m:oMathPara xmlns:m="http://schemas.openxmlformats.org/officeDocument/2006/math">
                    <m:oMathParaPr>
                      <m:jc m:val="center"/>
                    </m:oMathParaPr>
                    <m:oMath xmlns:m="http://schemas.openxmlformats.org/officeDocument/2006/math">
                      <m:r>
                        <a:rPr sz="2150" i="1">
                          <a:solidFill>
                            <a:srgbClr val="365B9C"/>
                          </a:solidFill>
                          <a:latin typeface="Cambria Math" panose="02040503050406030204" pitchFamily="18" charset="0"/>
                        </a:rPr>
                        <m:t>𝑤</m:t>
                      </m:r>
                      <m:r>
                        <a:rPr sz="2150" i="1">
                          <a:solidFill>
                            <a:srgbClr val="365B9C"/>
                          </a:solidFill>
                          <a:latin typeface="Cambria Math" panose="02040503050406030204" pitchFamily="18" charset="0"/>
                        </a:rPr>
                        <m:t>∈</m:t>
                      </m:r>
                      <m:r>
                        <a:rPr sz="2150" i="1">
                          <a:solidFill>
                            <a:srgbClr val="365B9C"/>
                          </a:solidFill>
                          <a:latin typeface="Cambria Math" panose="02040503050406030204" pitchFamily="18" charset="0"/>
                        </a:rPr>
                        <m:t>𝒲</m:t>
                      </m:r>
                    </m:oMath>
                  </m:oMathPara>
                </a14:m>
                <a:endParaRPr>
                  <a:solidFill>
                    <a:srgbClr val="365B9D"/>
                  </a:solidFill>
                </a:endParaRPr>
              </a:p>
            </p:txBody>
          </p:sp>
        </mc:Choice>
        <mc:Fallback xmlns="">
          <p:sp>
            <p:nvSpPr>
              <p:cNvPr id="421" name="Observations"/>
              <p:cNvSpPr txBox="1">
                <a:spLocks noRot="1" noChangeAspect="1" noMove="1" noResize="1" noEditPoints="1" noAdjustHandles="1" noChangeArrowheads="1" noChangeShapeType="1" noTextEdit="1"/>
              </p:cNvSpPr>
              <p:nvPr/>
            </p:nvSpPr>
            <p:spPr>
              <a:xfrm>
                <a:off x="6834020" y="3118617"/>
                <a:ext cx="1548736" cy="1040480"/>
              </a:xfrm>
              <a:prstGeom prst="rect">
                <a:avLst/>
              </a:prstGeom>
              <a:blipFill>
                <a:blip r:embed="rId9"/>
                <a:stretch>
                  <a:fillRect l="-7377" t="-3614" r="-163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422" name="Decision set…"/>
              <p:cNvSpPr txBox="1"/>
              <p:nvPr/>
            </p:nvSpPr>
            <p:spPr>
              <a:xfrm>
                <a:off x="8412964" y="3108432"/>
                <a:ext cx="1739999" cy="135252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lstStyle/>
              <a:p>
                <a:pPr algn="ctr">
                  <a:defRPr sz="2000">
                    <a:solidFill>
                      <a:schemeClr val="accent1">
                        <a:satOff val="-3547"/>
                        <a:lumOff val="-10352"/>
                      </a:schemeClr>
                    </a:solidFill>
                  </a:defRPr>
                </a:pPr>
                <a:r>
                  <a:t>Decision set </a:t>
                </a:r>
                <a14:m>
                  <m:oMath xmlns:m="http://schemas.openxmlformats.org/officeDocument/2006/math">
                    <m:r>
                      <a:rPr sz="2150" i="1">
                        <a:solidFill>
                          <a:srgbClr val="365B9C"/>
                        </a:solidFill>
                        <a:latin typeface="Cambria Math" panose="02040503050406030204" pitchFamily="18" charset="0"/>
                      </a:rPr>
                      <m:t>{</m:t>
                    </m:r>
                    <m:sSubSup>
                      <m:sSubSupPr>
                        <m:ctrlPr>
                          <a:rPr sz="2150" i="1">
                            <a:solidFill>
                              <a:srgbClr val="365B9C"/>
                            </a:solidFill>
                            <a:latin typeface="Cambria Math" panose="02040503050406030204" pitchFamily="18" charset="0"/>
                          </a:rPr>
                        </m:ctrlPr>
                      </m:sSubSupPr>
                      <m:e>
                        <m:r>
                          <a:rPr sz="2150" i="1">
                            <a:solidFill>
                              <a:srgbClr val="365B9C"/>
                            </a:solidFill>
                            <a:latin typeface="Cambria Math" panose="02040503050406030204" pitchFamily="18" charset="0"/>
                          </a:rPr>
                          <m:t>𝐷</m:t>
                        </m:r>
                      </m:e>
                      <m:sub>
                        <m:r>
                          <a:rPr sz="2150" i="1">
                            <a:solidFill>
                              <a:srgbClr val="365B9C"/>
                            </a:solidFill>
                            <a:latin typeface="Cambria Math" panose="02040503050406030204" pitchFamily="18" charset="0"/>
                          </a:rPr>
                          <m:t>𝑛</m:t>
                        </m:r>
                      </m:sub>
                      <m:sup>
                        <m:r>
                          <a:rPr sz="2150" i="1">
                            <a:solidFill>
                              <a:srgbClr val="365B9C"/>
                            </a:solidFill>
                            <a:latin typeface="Cambria Math" panose="02040503050406030204" pitchFamily="18" charset="0"/>
                          </a:rPr>
                          <m:t>h</m:t>
                        </m:r>
                      </m:sup>
                    </m:sSubSup>
                    <m:r>
                      <a:rPr sz="2150" i="1">
                        <a:solidFill>
                          <a:srgbClr val="365B9C"/>
                        </a:solidFill>
                        <a:latin typeface="Cambria Math" panose="02040503050406030204" pitchFamily="18" charset="0"/>
                      </a:rPr>
                      <m:t>}</m:t>
                    </m:r>
                  </m:oMath>
                </a14:m>
                <a:r>
                  <a:t> </a:t>
                </a:r>
              </a:p>
              <a:p>
                <a:pPr algn="ctr">
                  <a:defRPr sz="2000">
                    <a:solidFill>
                      <a:schemeClr val="accent1">
                        <a:satOff val="-3547"/>
                        <a:lumOff val="-10352"/>
                      </a:schemeClr>
                    </a:solidFill>
                  </a:defRPr>
                </a:pPr>
                <a:r>
                  <a:t>satisfying </a:t>
                </a:r>
              </a:p>
              <a:p>
                <a:pPr algn="ctr">
                  <a:defRPr sz="2000">
                    <a:solidFill>
                      <a:schemeClr val="accent1">
                        <a:satOff val="-3547"/>
                        <a:lumOff val="-10352"/>
                      </a:schemeClr>
                    </a:solidFill>
                  </a:defRPr>
                </a:pPr>
                <a:r>
                  <a:t>the </a:t>
                </a:r>
                <a:r>
                  <a:rPr>
                    <a:solidFill>
                      <a:schemeClr val="accent6">
                        <a:lumOff val="-9568"/>
                      </a:schemeClr>
                    </a:solidFill>
                  </a:rPr>
                  <a:t>Perf. Model</a:t>
                </a:r>
              </a:p>
            </p:txBody>
          </p:sp>
        </mc:Choice>
        <mc:Fallback xmlns="">
          <p:sp>
            <p:nvSpPr>
              <p:cNvPr id="422" name="Decision set…"/>
              <p:cNvSpPr txBox="1">
                <a:spLocks noRot="1" noChangeAspect="1" noMove="1" noResize="1" noEditPoints="1" noAdjustHandles="1" noChangeArrowheads="1" noChangeShapeType="1" noTextEdit="1"/>
              </p:cNvSpPr>
              <p:nvPr/>
            </p:nvSpPr>
            <p:spPr>
              <a:xfrm>
                <a:off x="8412964" y="3108432"/>
                <a:ext cx="1739999" cy="1352525"/>
              </a:xfrm>
              <a:prstGeom prst="rect">
                <a:avLst/>
              </a:prstGeom>
              <a:blipFill>
                <a:blip r:embed="rId10"/>
                <a:stretch>
                  <a:fillRect l="-5797" t="-2778" r="-5072" b="-648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423" name="Perf. Model"/>
              <p:cNvSpPr txBox="1"/>
              <p:nvPr/>
            </p:nvSpPr>
            <p:spPr>
              <a:xfrm>
                <a:off x="10183171" y="3131167"/>
                <a:ext cx="1739999" cy="1159418"/>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lstStyle/>
              <a:p>
                <a:pPr algn="ctr">
                  <a:defRPr sz="2000">
                    <a:solidFill>
                      <a:schemeClr val="accent6">
                        <a:lumOff val="-9568"/>
                      </a:schemeClr>
                    </a:solidFill>
                  </a:defRPr>
                </a:pPr>
                <a:r>
                  <a:t>Perf. Model</a:t>
                </a:r>
              </a:p>
              <a:p>
                <a:pPr algn="ctr">
                  <a:defRPr sz="2000">
                    <a:solidFill>
                      <a:schemeClr val="accent1">
                        <a:satOff val="-3547"/>
                        <a:lumOff val="-10352"/>
                      </a:schemeClr>
                    </a:solidFill>
                  </a:defRPr>
                </a:pPr>
                <a14:m>
                  <m:oMathPara xmlns:m="http://schemas.openxmlformats.org/officeDocument/2006/math">
                    <m:oMathParaPr>
                      <m:jc m:val="center"/>
                    </m:oMathParaPr>
                    <m:oMath xmlns:m="http://schemas.openxmlformats.org/officeDocument/2006/math">
                      <m:d>
                        <m:dPr>
                          <m:begChr m:val="{"/>
                          <m:endChr m:val="}"/>
                          <m:ctrlPr>
                            <a:rPr sz="1750" i="1">
                              <a:solidFill>
                                <a:srgbClr val="365B9C"/>
                              </a:solidFill>
                              <a:latin typeface="Cambria Math" panose="02040503050406030204" pitchFamily="18" charset="0"/>
                            </a:rPr>
                          </m:ctrlPr>
                        </m:dPr>
                        <m:e>
                          <m:sSubSup>
                            <m:sSubSupPr>
                              <m:ctrlPr>
                                <a:rPr sz="1750" i="1">
                                  <a:solidFill>
                                    <a:srgbClr val="365B9C"/>
                                  </a:solidFill>
                                  <a:latin typeface="Cambria Math" panose="02040503050406030204" pitchFamily="18" charset="0"/>
                                </a:rPr>
                              </m:ctrlPr>
                            </m:sSubSupPr>
                            <m:e>
                              <m:r>
                                <a:rPr sz="1750" i="1">
                                  <a:solidFill>
                                    <a:srgbClr val="365B9C"/>
                                  </a:solidFill>
                                  <a:latin typeface="Cambria Math" panose="02040503050406030204" pitchFamily="18" charset="0"/>
                                </a:rPr>
                                <m:t>𝑃</m:t>
                              </m:r>
                            </m:e>
                            <m:sub>
                              <m:r>
                                <a:rPr sz="1750" i="1">
                                  <a:solidFill>
                                    <a:srgbClr val="365B9C"/>
                                  </a:solidFill>
                                  <a:latin typeface="Cambria Math" panose="02040503050406030204" pitchFamily="18" charset="0"/>
                                </a:rPr>
                                <m:t>𝗍𝗉</m:t>
                              </m:r>
                            </m:sub>
                            <m:sup>
                              <m:r>
                                <a:rPr sz="1750" i="1">
                                  <a:solidFill>
                                    <a:srgbClr val="365B9C"/>
                                  </a:solidFill>
                                  <a:latin typeface="Cambria Math" panose="02040503050406030204" pitchFamily="18" charset="0"/>
                                </a:rPr>
                                <m:t>h</m:t>
                              </m:r>
                            </m:sup>
                          </m:sSubSup>
                          <m:r>
                            <a:rPr sz="1750" i="1">
                              <a:solidFill>
                                <a:srgbClr val="365B9C"/>
                              </a:solidFill>
                              <a:latin typeface="Cambria Math" panose="02040503050406030204" pitchFamily="18" charset="0"/>
                            </a:rPr>
                            <m:t>(</m:t>
                          </m:r>
                          <m:r>
                            <a:rPr sz="1750" i="1">
                              <a:solidFill>
                                <a:srgbClr val="365B9C"/>
                              </a:solidFill>
                              <a:latin typeface="Cambria Math" panose="02040503050406030204" pitchFamily="18" charset="0"/>
                            </a:rPr>
                            <m:t>𝑤</m:t>
                          </m:r>
                          <m:r>
                            <a:rPr sz="1750" i="1">
                              <a:solidFill>
                                <a:srgbClr val="365B9C"/>
                              </a:solidFill>
                              <a:latin typeface="Cambria Math" panose="02040503050406030204" pitchFamily="18" charset="0"/>
                            </a:rPr>
                            <m:t>),</m:t>
                          </m:r>
                          <m:sSubSup>
                            <m:sSubSupPr>
                              <m:ctrlPr>
                                <a:rPr sz="1750" i="1">
                                  <a:solidFill>
                                    <a:srgbClr val="365B9C"/>
                                  </a:solidFill>
                                  <a:latin typeface="Cambria Math" panose="02040503050406030204" pitchFamily="18" charset="0"/>
                                </a:rPr>
                              </m:ctrlPr>
                            </m:sSubSupPr>
                            <m:e>
                              <m:r>
                                <a:rPr sz="1750" i="1">
                                  <a:solidFill>
                                    <a:srgbClr val="365B9C"/>
                                  </a:solidFill>
                                  <a:latin typeface="Cambria Math" panose="02040503050406030204" pitchFamily="18" charset="0"/>
                                </a:rPr>
                                <m:t>𝑃</m:t>
                              </m:r>
                            </m:e>
                            <m:sub>
                              <m:r>
                                <a:rPr sz="1750" i="1">
                                  <a:solidFill>
                                    <a:srgbClr val="365B9C"/>
                                  </a:solidFill>
                                  <a:latin typeface="Cambria Math" panose="02040503050406030204" pitchFamily="18" charset="0"/>
                                </a:rPr>
                                <m:t>𝗍𝗉</m:t>
                              </m:r>
                            </m:sub>
                            <m:sup>
                              <m:r>
                                <a:rPr sz="1750" i="1">
                                  <a:solidFill>
                                    <a:srgbClr val="365B9C"/>
                                  </a:solidFill>
                                  <a:latin typeface="Cambria Math" panose="02040503050406030204" pitchFamily="18" charset="0"/>
                                </a:rPr>
                                <m:t>h</m:t>
                              </m:r>
                            </m:sup>
                          </m:sSubSup>
                          <m:r>
                            <a:rPr sz="1750" i="1">
                              <a:solidFill>
                                <a:srgbClr val="365B9C"/>
                              </a:solidFill>
                              <a:latin typeface="Cambria Math" panose="02040503050406030204" pitchFamily="18" charset="0"/>
                            </a:rPr>
                            <m:t>(</m:t>
                          </m:r>
                          <m:r>
                            <a:rPr sz="1750" i="1">
                              <a:solidFill>
                                <a:srgbClr val="365B9C"/>
                              </a:solidFill>
                              <a:latin typeface="Cambria Math" panose="02040503050406030204" pitchFamily="18" charset="0"/>
                            </a:rPr>
                            <m:t>𝑤</m:t>
                          </m:r>
                          <m:r>
                            <a:rPr sz="1750" i="1">
                              <a:solidFill>
                                <a:srgbClr val="365B9C"/>
                              </a:solidFill>
                              <a:latin typeface="Cambria Math" panose="02040503050406030204" pitchFamily="18" charset="0"/>
                            </a:rPr>
                            <m:t>)</m:t>
                          </m:r>
                        </m:e>
                      </m:d>
                    </m:oMath>
                  </m:oMathPara>
                </a14:m>
                <a:endParaRPr/>
              </a:p>
              <a:p>
                <a:pPr algn="ctr">
                  <a:defRPr sz="2000">
                    <a:solidFill>
                      <a:schemeClr val="accent1">
                        <a:satOff val="-3547"/>
                        <a:lumOff val="-10352"/>
                      </a:schemeClr>
                    </a:solidFill>
                  </a:defRPr>
                </a:pPr>
                <a14:m>
                  <m:oMathPara xmlns:m="http://schemas.openxmlformats.org/officeDocument/2006/math">
                    <m:oMathParaPr>
                      <m:jc m:val="center"/>
                    </m:oMathParaPr>
                    <m:oMath xmlns:m="http://schemas.openxmlformats.org/officeDocument/2006/math">
                      <m:r>
                        <a:rPr sz="2150" i="1">
                          <a:solidFill>
                            <a:srgbClr val="365B9C"/>
                          </a:solidFill>
                          <a:latin typeface="Cambria Math" panose="02040503050406030204" pitchFamily="18" charset="0"/>
                        </a:rPr>
                        <m:t>𝑤</m:t>
                      </m:r>
                      <m:r>
                        <a:rPr sz="2150" i="1">
                          <a:solidFill>
                            <a:srgbClr val="365B9C"/>
                          </a:solidFill>
                          <a:latin typeface="Cambria Math" panose="02040503050406030204" pitchFamily="18" charset="0"/>
                        </a:rPr>
                        <m:t>∈</m:t>
                      </m:r>
                      <m:r>
                        <a:rPr sz="2150" i="1">
                          <a:solidFill>
                            <a:srgbClr val="365B9C"/>
                          </a:solidFill>
                          <a:latin typeface="Cambria Math" panose="02040503050406030204" pitchFamily="18" charset="0"/>
                        </a:rPr>
                        <m:t>𝒲</m:t>
                      </m:r>
                    </m:oMath>
                  </m:oMathPara>
                </a14:m>
                <a:endParaRPr>
                  <a:solidFill>
                    <a:srgbClr val="365B9D"/>
                  </a:solidFill>
                </a:endParaRPr>
              </a:p>
            </p:txBody>
          </p:sp>
        </mc:Choice>
        <mc:Fallback xmlns="">
          <p:sp>
            <p:nvSpPr>
              <p:cNvPr id="423" name="Perf. Model"/>
              <p:cNvSpPr txBox="1">
                <a:spLocks noRot="1" noChangeAspect="1" noMove="1" noResize="1" noEditPoints="1" noAdjustHandles="1" noChangeArrowheads="1" noChangeShapeType="1" noTextEdit="1"/>
              </p:cNvSpPr>
              <p:nvPr/>
            </p:nvSpPr>
            <p:spPr>
              <a:xfrm>
                <a:off x="10183171" y="3131167"/>
                <a:ext cx="1739999" cy="1159418"/>
              </a:xfrm>
              <a:prstGeom prst="rect">
                <a:avLst/>
              </a:prstGeom>
              <a:blipFill>
                <a:blip r:embed="rId11"/>
                <a:stretch>
                  <a:fillRect t="-326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424" name="Automation’s expected classification decision cost"/>
              <p:cNvSpPr txBox="1"/>
              <p:nvPr/>
            </p:nvSpPr>
            <p:spPr>
              <a:xfrm>
                <a:off x="580043" y="4360535"/>
                <a:ext cx="2878406" cy="949411"/>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lstStyle/>
              <a:p>
                <a:pPr algn="ctr">
                  <a:defRPr sz="2000">
                    <a:solidFill>
                      <a:schemeClr val="accent5">
                        <a:satOff val="-19091"/>
                        <a:lumOff val="-11921"/>
                      </a:schemeClr>
                    </a:solidFill>
                  </a:defRPr>
                </a:pPr>
                <a:r>
                  <a:t>Automation’s expected classification decision cost</a:t>
                </a:r>
              </a:p>
              <a:p>
                <a:pPr algn="ctr">
                  <a:defRPr sz="2000">
                    <a:solidFill>
                      <a:schemeClr val="accent5">
                        <a:satOff val="-19091"/>
                        <a:lumOff val="-11921"/>
                      </a:schemeClr>
                    </a:solidFill>
                  </a:defRPr>
                </a:pPr>
                <a14:m>
                  <m:oMath xmlns:m="http://schemas.openxmlformats.org/officeDocument/2006/math">
                    <m:sSup>
                      <m:sSupPr>
                        <m:ctrlPr>
                          <a:rPr sz="2150" i="1">
                            <a:solidFill>
                              <a:srgbClr val="000000"/>
                            </a:solidFill>
                            <a:latin typeface="Cambria Math" panose="02040503050406030204" pitchFamily="18" charset="0"/>
                          </a:rPr>
                        </m:ctrlPr>
                      </m:sSupPr>
                      <m:e>
                        <m:r>
                          <m:rPr>
                            <m:sty m:val="p"/>
                          </m:rPr>
                          <a:rPr sz="2150" i="1">
                            <a:solidFill>
                              <a:srgbClr val="000000"/>
                            </a:solidFill>
                            <a:latin typeface="Cambria Math" panose="02040503050406030204" pitchFamily="18" charset="0"/>
                          </a:rPr>
                          <m:t>Γ</m:t>
                        </m:r>
                      </m:e>
                      <m:sup>
                        <m:r>
                          <a:rPr sz="2150" i="1">
                            <a:solidFill>
                              <a:srgbClr val="000000"/>
                            </a:solidFill>
                            <a:latin typeface="Cambria Math" panose="02040503050406030204" pitchFamily="18" charset="0"/>
                          </a:rPr>
                          <m:t>𝑎</m:t>
                        </m:r>
                      </m:sup>
                    </m:sSup>
                    <m:r>
                      <a:rPr sz="2150" i="1">
                        <a:solidFill>
                          <a:srgbClr val="000000"/>
                        </a:solidFill>
                        <a:latin typeface="Cambria Math" panose="02040503050406030204" pitchFamily="18" charset="0"/>
                      </a:rPr>
                      <m:t>(</m:t>
                    </m:r>
                    <m:sSubSup>
                      <m:sSubSupPr>
                        <m:ctrlPr>
                          <a:rPr sz="2150" i="1">
                            <a:solidFill>
                              <a:srgbClr val="000000"/>
                            </a:solidFill>
                            <a:latin typeface="Cambria Math" panose="02040503050406030204" pitchFamily="18" charset="0"/>
                          </a:rPr>
                        </m:ctrlPr>
                      </m:sSubSupPr>
                      <m:e>
                        <m:r>
                          <a:rPr sz="2150" i="1">
                            <a:solidFill>
                              <a:srgbClr val="000000"/>
                            </a:solidFill>
                            <a:latin typeface="Cambria Math" panose="02040503050406030204" pitchFamily="18" charset="0"/>
                          </a:rPr>
                          <m:t>𝑝</m:t>
                        </m:r>
                      </m:e>
                      <m:sub>
                        <m:r>
                          <a:rPr sz="2150" i="1">
                            <a:solidFill>
                              <a:srgbClr val="000000"/>
                            </a:solidFill>
                            <a:latin typeface="Cambria Math" panose="02040503050406030204" pitchFamily="18" charset="0"/>
                          </a:rPr>
                          <m:t>𝑘</m:t>
                        </m:r>
                      </m:sub>
                      <m:sup>
                        <m:r>
                          <a:rPr sz="2150" i="1">
                            <a:solidFill>
                              <a:srgbClr val="000000"/>
                            </a:solidFill>
                            <a:latin typeface="Cambria Math" panose="02040503050406030204" pitchFamily="18" charset="0"/>
                          </a:rPr>
                          <m:t>𝑎</m:t>
                        </m:r>
                      </m:sup>
                    </m:sSubSup>
                    <m:r>
                      <a:rPr sz="2150" i="1">
                        <a:solidFill>
                          <a:srgbClr val="000000"/>
                        </a:solidFill>
                        <a:latin typeface="Cambria Math" panose="02040503050406030204" pitchFamily="18" charset="0"/>
                      </a:rPr>
                      <m:t>,</m:t>
                    </m:r>
                    <m:sSub>
                      <m:sSubPr>
                        <m:ctrlPr>
                          <a:rPr sz="2150" i="1">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𝐷</m:t>
                        </m:r>
                      </m:e>
                      <m:sub>
                        <m:r>
                          <a:rPr sz="2150" i="1">
                            <a:solidFill>
                              <a:srgbClr val="000000"/>
                            </a:solidFill>
                            <a:latin typeface="Cambria Math" panose="02040503050406030204" pitchFamily="18" charset="0"/>
                          </a:rPr>
                          <m:t>𝑘</m:t>
                        </m:r>
                      </m:sub>
                    </m:sSub>
                    <m:r>
                      <a:rPr sz="2150" i="1">
                        <a:solidFill>
                          <a:srgbClr val="000000"/>
                        </a:solidFill>
                        <a:latin typeface="Cambria Math" panose="02040503050406030204" pitchFamily="18" charset="0"/>
                      </a:rPr>
                      <m:t>)</m:t>
                    </m:r>
                  </m:oMath>
                </a14:m>
                <a:r>
                  <a:t> </a:t>
                </a:r>
                <a:endParaRPr>
                  <a:solidFill>
                    <a:srgbClr val="000000"/>
                  </a:solidFill>
                </a:endParaRPr>
              </a:p>
            </p:txBody>
          </p:sp>
        </mc:Choice>
        <mc:Fallback xmlns="">
          <p:sp>
            <p:nvSpPr>
              <p:cNvPr id="424" name="Automation’s expected classification decision cost"/>
              <p:cNvSpPr txBox="1">
                <a:spLocks noRot="1" noChangeAspect="1" noMove="1" noResize="1" noEditPoints="1" noAdjustHandles="1" noChangeArrowheads="1" noChangeShapeType="1" noTextEdit="1"/>
              </p:cNvSpPr>
              <p:nvPr/>
            </p:nvSpPr>
            <p:spPr>
              <a:xfrm>
                <a:off x="580043" y="4360535"/>
                <a:ext cx="2878406" cy="949411"/>
              </a:xfrm>
              <a:prstGeom prst="rect">
                <a:avLst/>
              </a:prstGeom>
              <a:blipFill>
                <a:blip r:embed="rId12"/>
                <a:stretch>
                  <a:fillRect l="-2632" t="-3947" r="-2632" b="-1578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425" name="Human’s total expected classification decision cost"/>
              <p:cNvSpPr txBox="1"/>
              <p:nvPr/>
            </p:nvSpPr>
            <p:spPr>
              <a:xfrm>
                <a:off x="8082040" y="4589819"/>
                <a:ext cx="2878406" cy="1040480"/>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lstStyle/>
              <a:p>
                <a:pPr algn="ctr">
                  <a:defRPr sz="2000">
                    <a:solidFill>
                      <a:schemeClr val="accent5">
                        <a:satOff val="-19091"/>
                        <a:lumOff val="-11921"/>
                      </a:schemeClr>
                    </a:solidFill>
                  </a:defRPr>
                </a:pPr>
                <a:r>
                  <a:t>Human’s total expected classification decision cost</a:t>
                </a:r>
              </a:p>
              <a:p>
                <a:pPr algn="ctr">
                  <a:defRPr sz="2000"/>
                </a:pPr>
                <a14:m>
                  <m:oMathPara xmlns:m="http://schemas.openxmlformats.org/officeDocument/2006/math">
                    <m:oMathParaPr>
                      <m:jc m:val="center"/>
                    </m:oMathParaPr>
                    <m:oMath xmlns:m="http://schemas.openxmlformats.org/officeDocument/2006/math">
                      <m:sSup>
                        <m:sSupPr>
                          <m:ctrlPr>
                            <a:rPr sz="2150" i="1">
                              <a:solidFill>
                                <a:srgbClr val="000000"/>
                              </a:solidFill>
                              <a:latin typeface="Cambria Math" panose="02040503050406030204" pitchFamily="18" charset="0"/>
                            </a:rPr>
                          </m:ctrlPr>
                        </m:sSupPr>
                        <m:e>
                          <m:r>
                            <m:rPr>
                              <m:sty m:val="p"/>
                            </m:rPr>
                            <a:rPr sz="2150" i="1">
                              <a:solidFill>
                                <a:srgbClr val="000000"/>
                              </a:solidFill>
                              <a:latin typeface="Cambria Math" panose="02040503050406030204" pitchFamily="18" charset="0"/>
                            </a:rPr>
                            <m:t>Γ</m:t>
                          </m:r>
                        </m:e>
                        <m:sup>
                          <m:r>
                            <a:rPr sz="2150" i="1">
                              <a:solidFill>
                                <a:srgbClr val="000000"/>
                              </a:solidFill>
                              <a:latin typeface="Cambria Math" panose="02040503050406030204" pitchFamily="18" charset="0"/>
                            </a:rPr>
                            <m:t>h</m:t>
                          </m:r>
                        </m:sup>
                      </m:sSup>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𝒩</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𝑤</m:t>
                      </m:r>
                      <m:r>
                        <a:rPr sz="2150" i="1">
                          <a:solidFill>
                            <a:srgbClr val="000000"/>
                          </a:solidFill>
                          <a:latin typeface="Cambria Math" panose="02040503050406030204" pitchFamily="18" charset="0"/>
                        </a:rPr>
                        <m:t>)</m:t>
                      </m:r>
                    </m:oMath>
                  </m:oMathPara>
                </a14:m>
                <a:endParaRPr/>
              </a:p>
            </p:txBody>
          </p:sp>
        </mc:Choice>
        <mc:Fallback xmlns="">
          <p:sp>
            <p:nvSpPr>
              <p:cNvPr id="425" name="Human’s total expected classification decision cost"/>
              <p:cNvSpPr txBox="1">
                <a:spLocks noRot="1" noChangeAspect="1" noMove="1" noResize="1" noEditPoints="1" noAdjustHandles="1" noChangeArrowheads="1" noChangeShapeType="1" noTextEdit="1"/>
              </p:cNvSpPr>
              <p:nvPr/>
            </p:nvSpPr>
            <p:spPr>
              <a:xfrm>
                <a:off x="8082040" y="4589819"/>
                <a:ext cx="2878406" cy="1040480"/>
              </a:xfrm>
              <a:prstGeom prst="rect">
                <a:avLst/>
              </a:prstGeom>
              <a:blipFill>
                <a:blip r:embed="rId13"/>
                <a:stretch>
                  <a:fillRect l="-2632" t="-3614" r="-2193" b="-722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
        <p:nvSpPr>
          <p:cNvPr id="42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24</a:t>
            </a:fld>
            <a:endParaRPr/>
          </a:p>
        </p:txBody>
      </p:sp>
      <mc:AlternateContent xmlns:mc="http://schemas.openxmlformats.org/markup-compatibility/2006" xmlns:a14="http://schemas.microsoft.com/office/drawing/2010/main">
        <mc:Choice Requires="a14">
          <p:sp>
            <p:nvSpPr>
              <p:cNvPr id="427" name="Equation"/>
              <p:cNvSpPr txBox="1"/>
              <p:nvPr/>
            </p:nvSpPr>
            <p:spPr>
              <a:xfrm>
                <a:off x="6767588" y="1891286"/>
                <a:ext cx="2468618" cy="239983"/>
              </a:xfrm>
              <a:prstGeom prst="rect">
                <a:avLst/>
              </a:prstGeom>
              <a:ln w="12700">
                <a:miter lim="400000"/>
              </a:ln>
            </p:spPr>
            <p:txBody>
              <a:bodyPr wrap="none" lIns="0" tIns="0" rIns="0" bIns="0">
                <a:spAutoFit/>
              </a:bodyPr>
              <a:lstStyle/>
              <a:p>
                <a:pPr latinLnBrk="1"/>
                <a14:m>
                  <m:oMathPara xmlns:m="http://schemas.openxmlformats.org/officeDocument/2006/math">
                    <m:oMathParaPr>
                      <m:jc m:val="centerGroup"/>
                    </m:oMathParaPr>
                    <m:oMath xmlns:m="http://schemas.openxmlformats.org/officeDocument/2006/math">
                      <m:sSub>
                        <m:sSubPr>
                          <m:ctrlPr>
                            <a:rPr sz="2000" i="1">
                              <a:solidFill>
                                <a:srgbClr val="000000"/>
                              </a:solidFill>
                              <a:latin typeface="Cambria Math" panose="02040503050406030204" pitchFamily="18" charset="0"/>
                            </a:rPr>
                          </m:ctrlPr>
                        </m:sSubPr>
                        <m:e>
                          <m:r>
                            <a:rPr sz="2000" i="1">
                              <a:solidFill>
                                <a:srgbClr val="000000"/>
                              </a:solidFill>
                              <a:latin typeface="Cambria Math" panose="02040503050406030204" pitchFamily="18" charset="0"/>
                            </a:rPr>
                            <m:t>𝜋</m:t>
                          </m:r>
                        </m:e>
                        <m:sub>
                          <m:r>
                            <a:rPr sz="2000" i="1">
                              <a:solidFill>
                                <a:srgbClr val="000000"/>
                              </a:solidFill>
                              <a:latin typeface="Cambria Math" panose="02040503050406030204" pitchFamily="18" charset="0"/>
                            </a:rPr>
                            <m:t>𝑖</m:t>
                          </m:r>
                        </m:sub>
                      </m:sSub>
                      <m:r>
                        <a:rPr sz="2000" i="1">
                          <a:solidFill>
                            <a:srgbClr val="000000"/>
                          </a:solidFill>
                          <a:latin typeface="Cambria Math" panose="02040503050406030204" pitchFamily="18" charset="0"/>
                        </a:rPr>
                        <m:t>=</m:t>
                      </m:r>
                      <m:r>
                        <a:rPr sz="2000" i="1">
                          <a:solidFill>
                            <a:srgbClr val="000000"/>
                          </a:solidFill>
                          <a:latin typeface="Cambria Math" panose="02040503050406030204" pitchFamily="18" charset="0"/>
                        </a:rPr>
                        <m:t>𝑃</m:t>
                      </m:r>
                      <m:r>
                        <a:rPr sz="2000" i="1">
                          <a:solidFill>
                            <a:srgbClr val="000000"/>
                          </a:solidFill>
                          <a:latin typeface="Cambria Math" panose="02040503050406030204" pitchFamily="18" charset="0"/>
                        </a:rPr>
                        <m:t>(</m:t>
                      </m:r>
                      <m:sSub>
                        <m:sSubPr>
                          <m:ctrlPr>
                            <a:rPr sz="2000" i="1">
                              <a:solidFill>
                                <a:srgbClr val="000000"/>
                              </a:solidFill>
                              <a:latin typeface="Cambria Math" panose="02040503050406030204" pitchFamily="18" charset="0"/>
                            </a:rPr>
                          </m:ctrlPr>
                        </m:sSubPr>
                        <m:e>
                          <m:r>
                            <a:rPr sz="2000" i="1">
                              <a:solidFill>
                                <a:srgbClr val="000000"/>
                              </a:solidFill>
                              <a:latin typeface="Cambria Math" panose="02040503050406030204" pitchFamily="18" charset="0"/>
                            </a:rPr>
                            <m:t>𝐻</m:t>
                          </m:r>
                        </m:e>
                        <m:sub>
                          <m:r>
                            <a:rPr sz="2000" i="1">
                              <a:solidFill>
                                <a:srgbClr val="000000"/>
                              </a:solidFill>
                              <a:latin typeface="Cambria Math" panose="02040503050406030204" pitchFamily="18" charset="0"/>
                            </a:rPr>
                            <m:t>𝑘</m:t>
                          </m:r>
                        </m:sub>
                      </m:sSub>
                      <m:r>
                        <a:rPr sz="2000" i="1">
                          <a:solidFill>
                            <a:srgbClr val="000000"/>
                          </a:solidFill>
                          <a:latin typeface="Cambria Math" panose="02040503050406030204" pitchFamily="18" charset="0"/>
                        </a:rPr>
                        <m:t>=</m:t>
                      </m:r>
                      <m:sSub>
                        <m:sSubPr>
                          <m:ctrlPr>
                            <a:rPr sz="2000" i="1">
                              <a:solidFill>
                                <a:srgbClr val="000000"/>
                              </a:solidFill>
                              <a:latin typeface="Cambria Math" panose="02040503050406030204" pitchFamily="18" charset="0"/>
                            </a:rPr>
                          </m:ctrlPr>
                        </m:sSubPr>
                        <m:e>
                          <m:r>
                            <a:rPr sz="2000" i="1">
                              <a:solidFill>
                                <a:srgbClr val="000000"/>
                              </a:solidFill>
                              <a:latin typeface="Cambria Math" panose="02040503050406030204" pitchFamily="18" charset="0"/>
                            </a:rPr>
                            <m:t>ℋ</m:t>
                          </m:r>
                        </m:e>
                        <m:sub>
                          <m:r>
                            <a:rPr sz="2000" i="1">
                              <a:solidFill>
                                <a:srgbClr val="000000"/>
                              </a:solidFill>
                              <a:latin typeface="Cambria Math" panose="02040503050406030204" pitchFamily="18" charset="0"/>
                            </a:rPr>
                            <m:t>𝑖</m:t>
                          </m:r>
                        </m:sub>
                      </m:sSub>
                      <m:r>
                        <a:rPr sz="2000" i="1">
                          <a:solidFill>
                            <a:srgbClr val="000000"/>
                          </a:solidFill>
                          <a:latin typeface="Cambria Math" panose="02040503050406030204" pitchFamily="18" charset="0"/>
                        </a:rPr>
                        <m:t>),</m:t>
                      </m:r>
                      <m:r>
                        <a:rPr sz="2000" i="1">
                          <a:solidFill>
                            <a:srgbClr val="000000"/>
                          </a:solidFill>
                          <a:latin typeface="Cambria Math" panose="02040503050406030204" pitchFamily="18" charset="0"/>
                        </a:rPr>
                        <m:t>𝑖</m:t>
                      </m:r>
                      <m:r>
                        <a:rPr sz="2000" i="1">
                          <a:solidFill>
                            <a:srgbClr val="000000"/>
                          </a:solidFill>
                          <a:latin typeface="Cambria Math" panose="02040503050406030204" pitchFamily="18" charset="0"/>
                        </a:rPr>
                        <m:t>∈</m:t>
                      </m:r>
                      <m:r>
                        <a:rPr sz="2000" i="1">
                          <a:solidFill>
                            <a:srgbClr val="000000"/>
                          </a:solidFill>
                          <a:latin typeface="Cambria Math" panose="02040503050406030204" pitchFamily="18" charset="0"/>
                        </a:rPr>
                        <m:t>0</m:t>
                      </m:r>
                      <m:r>
                        <a:rPr sz="2000" i="1">
                          <a:solidFill>
                            <a:srgbClr val="000000"/>
                          </a:solidFill>
                          <a:latin typeface="Cambria Math" panose="02040503050406030204" pitchFamily="18" charset="0"/>
                        </a:rPr>
                        <m:t>,</m:t>
                      </m:r>
                      <m:r>
                        <a:rPr sz="2000" i="1">
                          <a:solidFill>
                            <a:srgbClr val="000000"/>
                          </a:solidFill>
                          <a:latin typeface="Cambria Math" panose="02040503050406030204" pitchFamily="18" charset="0"/>
                        </a:rPr>
                        <m:t>1</m:t>
                      </m:r>
                    </m:oMath>
                  </m:oMathPara>
                </a14:m>
                <a:endParaRPr sz="2000"/>
              </a:p>
            </p:txBody>
          </p:sp>
        </mc:Choice>
        <mc:Fallback xmlns="">
          <p:sp>
            <p:nvSpPr>
              <p:cNvPr id="427" name="Equation"/>
              <p:cNvSpPr txBox="1">
                <a:spLocks noRot="1" noChangeAspect="1" noMove="1" noResize="1" noEditPoints="1" noAdjustHandles="1" noChangeArrowheads="1" noChangeShapeType="1" noTextEdit="1"/>
              </p:cNvSpPr>
              <p:nvPr/>
            </p:nvSpPr>
            <p:spPr>
              <a:xfrm>
                <a:off x="6767588" y="1891286"/>
                <a:ext cx="2468618" cy="239983"/>
              </a:xfrm>
              <a:prstGeom prst="rect">
                <a:avLst/>
              </a:prstGeom>
              <a:blipFill>
                <a:blip r:embed="rId14"/>
                <a:stretch>
                  <a:fillRect l="-2041" r="-12245" b="-65000"/>
                </a:stretch>
              </a:blipFill>
              <a:ln w="12700">
                <a:miter lim="400000"/>
              </a:ln>
            </p:spPr>
            <p:txBody>
              <a:bodyPr/>
              <a:lstStyle/>
              <a:p>
                <a:r>
                  <a:rPr lang="en-BE">
                    <a:noFill/>
                  </a:rPr>
                  <a:t> </a:t>
                </a:r>
              </a:p>
            </p:txBody>
          </p:sp>
        </mc:Fallback>
      </mc:AlternateContent>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9"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p:sp>
        <p:nvSpPr>
          <p:cNvPr id="430" name="TextBox 56"/>
          <p:cNvSpPr txBox="1"/>
          <p:nvPr/>
        </p:nvSpPr>
        <p:spPr>
          <a:xfrm>
            <a:off x="541478" y="562006"/>
            <a:ext cx="10864109"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System Model and Notation</a:t>
            </a:r>
          </a:p>
        </p:txBody>
      </p:sp>
      <p:sp>
        <p:nvSpPr>
          <p:cNvPr id="431" name="Rectangle"/>
          <p:cNvSpPr/>
          <p:nvPr/>
        </p:nvSpPr>
        <p:spPr>
          <a:xfrm>
            <a:off x="359265" y="2866665"/>
            <a:ext cx="3861251" cy="1216667"/>
          </a:xfrm>
          <a:prstGeom prst="rect">
            <a:avLst/>
          </a:prstGeom>
          <a:ln w="12700">
            <a:solidFill>
              <a:schemeClr val="accent1"/>
            </a:solidFill>
            <a:miter/>
          </a:ln>
        </p:spPr>
        <p:txBody>
          <a:bodyPr lIns="45719" rIns="45719" anchor="ctr"/>
          <a:lstStyle/>
          <a:p>
            <a:pPr algn="ctr"/>
            <a:endParaRPr/>
          </a:p>
        </p:txBody>
      </p:sp>
      <p:sp>
        <p:nvSpPr>
          <p:cNvPr id="432" name="Rectangle"/>
          <p:cNvSpPr/>
          <p:nvPr/>
        </p:nvSpPr>
        <p:spPr>
          <a:xfrm>
            <a:off x="6717290" y="2866665"/>
            <a:ext cx="5363250" cy="1579135"/>
          </a:xfrm>
          <a:prstGeom prst="rect">
            <a:avLst/>
          </a:prstGeom>
          <a:ln w="12700">
            <a:solidFill>
              <a:schemeClr val="accent1"/>
            </a:solidFill>
            <a:miter/>
          </a:ln>
        </p:spPr>
        <p:txBody>
          <a:bodyPr lIns="45719" rIns="45719" anchor="ctr"/>
          <a:lstStyle/>
          <a:p>
            <a:pPr algn="ctr"/>
            <a:endParaRPr/>
          </a:p>
        </p:txBody>
      </p:sp>
      <p:sp>
        <p:nvSpPr>
          <p:cNvPr id="433" name="Supervisor"/>
          <p:cNvSpPr/>
          <p:nvPr/>
        </p:nvSpPr>
        <p:spPr>
          <a:xfrm>
            <a:off x="4854810" y="2901640"/>
            <a:ext cx="1216667" cy="1146718"/>
          </a:xfrm>
          <a:prstGeom prst="roundRect">
            <a:avLst>
              <a:gd name="adj" fmla="val 15915"/>
            </a:avLst>
          </a:prstGeom>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lstStyle>
          <a:p>
            <a:r>
              <a:rPr dirty="0"/>
              <a:t>Supervisor</a:t>
            </a:r>
          </a:p>
        </p:txBody>
      </p:sp>
      <p:sp>
        <p:nvSpPr>
          <p:cNvPr id="434" name="Line"/>
          <p:cNvSpPr/>
          <p:nvPr/>
        </p:nvSpPr>
        <p:spPr>
          <a:xfrm flipH="1">
            <a:off x="6080069" y="3643532"/>
            <a:ext cx="633650" cy="1"/>
          </a:xfrm>
          <a:prstGeom prst="line">
            <a:avLst/>
          </a:prstGeom>
          <a:ln w="12700">
            <a:solidFill>
              <a:schemeClr val="accent1"/>
            </a:solidFill>
            <a:miter/>
            <a:tailEnd type="triangle"/>
          </a:ln>
        </p:spPr>
        <p:txBody>
          <a:bodyPr lIns="45719" rIns="45719"/>
          <a:lstStyle/>
          <a:p>
            <a:endParaRPr/>
          </a:p>
        </p:txBody>
      </p:sp>
      <p:sp>
        <p:nvSpPr>
          <p:cNvPr id="435" name="Line"/>
          <p:cNvSpPr/>
          <p:nvPr/>
        </p:nvSpPr>
        <p:spPr>
          <a:xfrm flipV="1">
            <a:off x="4233986" y="3643532"/>
            <a:ext cx="633650" cy="1"/>
          </a:xfrm>
          <a:prstGeom prst="line">
            <a:avLst/>
          </a:prstGeom>
          <a:ln w="12700">
            <a:solidFill>
              <a:schemeClr val="accent1"/>
            </a:solidFill>
            <a:miter/>
            <a:tailEnd type="triangle"/>
          </a:ln>
        </p:spPr>
        <p:txBody>
          <a:bodyPr lIns="45719" rIns="45719"/>
          <a:lstStyle/>
          <a:p>
            <a:endParaRPr/>
          </a:p>
        </p:txBody>
      </p:sp>
      <p:sp>
        <p:nvSpPr>
          <p:cNvPr id="436" name="Line"/>
          <p:cNvSpPr/>
          <p:nvPr/>
        </p:nvSpPr>
        <p:spPr>
          <a:xfrm>
            <a:off x="5198587" y="2339119"/>
            <a:ext cx="1" cy="561462"/>
          </a:xfrm>
          <a:prstGeom prst="line">
            <a:avLst/>
          </a:prstGeom>
          <a:ln w="12700">
            <a:solidFill>
              <a:schemeClr val="accent1"/>
            </a:solidFill>
            <a:miter/>
            <a:tailEnd type="triangle"/>
          </a:ln>
        </p:spPr>
        <p:txBody>
          <a:bodyPr lIns="45719" rIns="45719"/>
          <a:lstStyle/>
          <a:p>
            <a:endParaRPr/>
          </a:p>
        </p:txBody>
      </p:sp>
      <p:sp>
        <p:nvSpPr>
          <p:cNvPr id="437" name="Line"/>
          <p:cNvSpPr/>
          <p:nvPr/>
        </p:nvSpPr>
        <p:spPr>
          <a:xfrm>
            <a:off x="5373297" y="2339119"/>
            <a:ext cx="1" cy="561462"/>
          </a:xfrm>
          <a:prstGeom prst="line">
            <a:avLst/>
          </a:prstGeom>
          <a:ln w="12700">
            <a:solidFill>
              <a:schemeClr val="accent1"/>
            </a:solidFill>
            <a:miter/>
            <a:tailEnd type="triangle"/>
          </a:ln>
        </p:spPr>
        <p:txBody>
          <a:bodyPr lIns="45719" rIns="45719"/>
          <a:lstStyle/>
          <a:p>
            <a:endParaRPr/>
          </a:p>
        </p:txBody>
      </p:sp>
      <p:sp>
        <p:nvSpPr>
          <p:cNvPr id="438" name="Line"/>
          <p:cNvSpPr/>
          <p:nvPr/>
        </p:nvSpPr>
        <p:spPr>
          <a:xfrm>
            <a:off x="5548006" y="2339119"/>
            <a:ext cx="1" cy="561462"/>
          </a:xfrm>
          <a:prstGeom prst="line">
            <a:avLst/>
          </a:prstGeom>
          <a:ln w="12700">
            <a:solidFill>
              <a:schemeClr val="accent1"/>
            </a:solidFill>
            <a:miter/>
            <a:tailEnd type="triangle"/>
          </a:ln>
        </p:spPr>
        <p:txBody>
          <a:bodyPr lIns="45719" rIns="45719"/>
          <a:lstStyle/>
          <a:p>
            <a:endParaRPr/>
          </a:p>
        </p:txBody>
      </p:sp>
      <p:sp>
        <p:nvSpPr>
          <p:cNvPr id="439" name="Line"/>
          <p:cNvSpPr/>
          <p:nvPr/>
        </p:nvSpPr>
        <p:spPr>
          <a:xfrm>
            <a:off x="5722716" y="2339119"/>
            <a:ext cx="1" cy="561462"/>
          </a:xfrm>
          <a:prstGeom prst="line">
            <a:avLst/>
          </a:prstGeom>
          <a:ln w="12700">
            <a:solidFill>
              <a:schemeClr val="accent1"/>
            </a:solidFill>
            <a:miter/>
            <a:tailEnd type="triangle"/>
          </a:ln>
        </p:spPr>
        <p:txBody>
          <a:bodyPr lIns="45719" rIns="45719"/>
          <a:lstStyle/>
          <a:p>
            <a:endParaRPr/>
          </a:p>
        </p:txBody>
      </p:sp>
      <p:sp>
        <p:nvSpPr>
          <p:cNvPr id="440" name="Line"/>
          <p:cNvSpPr/>
          <p:nvPr/>
        </p:nvSpPr>
        <p:spPr>
          <a:xfrm>
            <a:off x="5186421" y="4042452"/>
            <a:ext cx="1" cy="561463"/>
          </a:xfrm>
          <a:prstGeom prst="line">
            <a:avLst/>
          </a:prstGeom>
          <a:ln w="12700">
            <a:solidFill>
              <a:schemeClr val="accent1"/>
            </a:solidFill>
            <a:miter/>
            <a:tailEnd type="triangle"/>
          </a:ln>
        </p:spPr>
        <p:txBody>
          <a:bodyPr lIns="45719" rIns="45719"/>
          <a:lstStyle/>
          <a:p>
            <a:endParaRPr/>
          </a:p>
        </p:txBody>
      </p:sp>
      <p:sp>
        <p:nvSpPr>
          <p:cNvPr id="441" name="Line"/>
          <p:cNvSpPr/>
          <p:nvPr/>
        </p:nvSpPr>
        <p:spPr>
          <a:xfrm>
            <a:off x="5361131" y="4042452"/>
            <a:ext cx="1" cy="561463"/>
          </a:xfrm>
          <a:prstGeom prst="line">
            <a:avLst/>
          </a:prstGeom>
          <a:ln w="12700">
            <a:solidFill>
              <a:schemeClr val="accent1"/>
            </a:solidFill>
            <a:miter/>
            <a:tailEnd type="triangle"/>
          </a:ln>
        </p:spPr>
        <p:txBody>
          <a:bodyPr lIns="45719" rIns="45719"/>
          <a:lstStyle/>
          <a:p>
            <a:endParaRPr/>
          </a:p>
        </p:txBody>
      </p:sp>
      <p:sp>
        <p:nvSpPr>
          <p:cNvPr id="442" name="Line"/>
          <p:cNvSpPr/>
          <p:nvPr/>
        </p:nvSpPr>
        <p:spPr>
          <a:xfrm>
            <a:off x="5535840" y="4042452"/>
            <a:ext cx="1" cy="561463"/>
          </a:xfrm>
          <a:prstGeom prst="line">
            <a:avLst/>
          </a:prstGeom>
          <a:ln w="12700">
            <a:solidFill>
              <a:schemeClr val="accent1"/>
            </a:solidFill>
            <a:miter/>
            <a:tailEnd type="triangle"/>
          </a:ln>
        </p:spPr>
        <p:txBody>
          <a:bodyPr lIns="45719" rIns="45719"/>
          <a:lstStyle/>
          <a:p>
            <a:endParaRPr/>
          </a:p>
        </p:txBody>
      </p:sp>
      <p:sp>
        <p:nvSpPr>
          <p:cNvPr id="443" name="Line"/>
          <p:cNvSpPr/>
          <p:nvPr/>
        </p:nvSpPr>
        <p:spPr>
          <a:xfrm>
            <a:off x="5710550" y="4042452"/>
            <a:ext cx="1" cy="561463"/>
          </a:xfrm>
          <a:prstGeom prst="line">
            <a:avLst/>
          </a:prstGeom>
          <a:ln w="12700">
            <a:solidFill>
              <a:schemeClr val="accent1"/>
            </a:solidFill>
            <a:miter/>
            <a:tailEnd type="triangle"/>
          </a:ln>
        </p:spPr>
        <p:txBody>
          <a:bodyPr lIns="45719" rIns="45719"/>
          <a:lstStyle/>
          <a:p>
            <a:endParaRPr/>
          </a:p>
        </p:txBody>
      </p:sp>
      <mc:AlternateContent xmlns:mc="http://schemas.openxmlformats.org/markup-compatibility/2006" xmlns:a14="http://schemas.microsoft.com/office/drawing/2010/main">
        <mc:Choice Requires="a14">
          <p:sp>
            <p:nvSpPr>
              <p:cNvPr id="444" name="Task batch…"/>
              <p:cNvSpPr txBox="1"/>
              <p:nvPr/>
            </p:nvSpPr>
            <p:spPr>
              <a:xfrm>
                <a:off x="4153330" y="1197126"/>
                <a:ext cx="3114441" cy="1040480"/>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lstStyle/>
              <a:p>
                <a:pPr algn="ctr">
                  <a:defRPr sz="2000">
                    <a:solidFill>
                      <a:schemeClr val="accent1">
                        <a:satOff val="-3547"/>
                        <a:lumOff val="-10352"/>
                      </a:schemeClr>
                    </a:solidFill>
                  </a:defRPr>
                </a:pPr>
                <a:r>
                  <a:t>Task batch </a:t>
                </a:r>
                <a14:m>
                  <m:oMath xmlns:m="http://schemas.openxmlformats.org/officeDocument/2006/math">
                    <m:r>
                      <a:rPr sz="1950" i="1">
                        <a:solidFill>
                          <a:srgbClr val="000000"/>
                        </a:solidFill>
                        <a:latin typeface="Cambria Math" panose="02040503050406030204" pitchFamily="18" charset="0"/>
                      </a:rPr>
                      <m:t>𝒦</m:t>
                    </m:r>
                    <m:r>
                      <a:rPr sz="1950" i="1">
                        <a:solidFill>
                          <a:srgbClr val="000000"/>
                        </a:solidFill>
                        <a:latin typeface="Cambria Math" panose="02040503050406030204" pitchFamily="18" charset="0"/>
                      </a:rPr>
                      <m:t>={1,2,…,</m:t>
                    </m:r>
                    <m:r>
                      <a:rPr sz="1950" i="1">
                        <a:solidFill>
                          <a:srgbClr val="000000"/>
                        </a:solidFill>
                        <a:latin typeface="Cambria Math" panose="02040503050406030204" pitchFamily="18" charset="0"/>
                      </a:rPr>
                      <m:t>𝐾</m:t>
                    </m:r>
                    <m:r>
                      <a:rPr sz="1950" i="1">
                        <a:solidFill>
                          <a:srgbClr val="000000"/>
                        </a:solidFill>
                        <a:latin typeface="Cambria Math" panose="02040503050406030204" pitchFamily="18" charset="0"/>
                      </a:rPr>
                      <m:t>}</m:t>
                    </m:r>
                  </m:oMath>
                </a14:m>
                <a:endParaRPr>
                  <a:solidFill>
                    <a:srgbClr val="000000"/>
                  </a:solidFill>
                </a:endParaRPr>
              </a:p>
              <a:p>
                <a:pPr algn="ctr">
                  <a:defRPr>
                    <a:solidFill>
                      <a:schemeClr val="accent1">
                        <a:satOff val="-3547"/>
                        <a:lumOff val="-10352"/>
                      </a:schemeClr>
                    </a:solidFill>
                  </a:defRPr>
                </a:pPr>
                <a:r>
                  <a:t>State of task </a:t>
                </a:r>
                <a14:m>
                  <m:oMath xmlns:m="http://schemas.openxmlformats.org/officeDocument/2006/math">
                    <m:r>
                      <a:rPr sz="1950" i="1">
                        <a:solidFill>
                          <a:srgbClr val="365B9C"/>
                        </a:solidFill>
                        <a:latin typeface="Cambria Math" panose="02040503050406030204" pitchFamily="18" charset="0"/>
                      </a:rPr>
                      <m:t>𝑘</m:t>
                    </m:r>
                  </m:oMath>
                </a14:m>
                <a:r>
                  <a:t> is</a:t>
                </a:r>
                <a:r>
                  <a:rPr>
                    <a:solidFill>
                      <a:srgbClr val="000000"/>
                    </a:solidFill>
                  </a:rPr>
                  <a:t> </a:t>
                </a:r>
                <a14:m>
                  <m:oMath xmlns:m="http://schemas.openxmlformats.org/officeDocument/2006/math">
                    <m:sSub>
                      <m:sSubPr>
                        <m:ctrlPr>
                          <a:rPr sz="1950" i="1">
                            <a:solidFill>
                              <a:srgbClr val="000000"/>
                            </a:solidFill>
                            <a:latin typeface="Cambria Math" panose="02040503050406030204" pitchFamily="18" charset="0"/>
                          </a:rPr>
                        </m:ctrlPr>
                      </m:sSubPr>
                      <m:e>
                        <m:r>
                          <a:rPr sz="1950" i="1">
                            <a:solidFill>
                              <a:srgbClr val="000000"/>
                            </a:solidFill>
                            <a:latin typeface="Cambria Math" panose="02040503050406030204" pitchFamily="18" charset="0"/>
                          </a:rPr>
                          <m:t>𝐻</m:t>
                        </m:r>
                      </m:e>
                      <m:sub>
                        <m:r>
                          <a:rPr sz="1950" i="1">
                            <a:solidFill>
                              <a:srgbClr val="000000"/>
                            </a:solidFill>
                            <a:latin typeface="Cambria Math" panose="02040503050406030204" pitchFamily="18" charset="0"/>
                          </a:rPr>
                          <m:t>𝑘</m:t>
                        </m:r>
                      </m:sub>
                    </m:sSub>
                    <m:r>
                      <a:rPr sz="1950" i="1">
                        <a:solidFill>
                          <a:srgbClr val="000000"/>
                        </a:solidFill>
                        <a:latin typeface="Cambria Math" panose="02040503050406030204" pitchFamily="18" charset="0"/>
                      </a:rPr>
                      <m:t>∈{</m:t>
                    </m:r>
                    <m:sSub>
                      <m:sSubPr>
                        <m:ctrlPr>
                          <a:rPr sz="1950" i="1">
                            <a:solidFill>
                              <a:srgbClr val="000000"/>
                            </a:solidFill>
                            <a:latin typeface="Cambria Math" panose="02040503050406030204" pitchFamily="18" charset="0"/>
                          </a:rPr>
                        </m:ctrlPr>
                      </m:sSubPr>
                      <m:e>
                        <m:r>
                          <a:rPr sz="1950" i="1">
                            <a:solidFill>
                              <a:srgbClr val="000000"/>
                            </a:solidFill>
                            <a:latin typeface="Cambria Math" panose="02040503050406030204" pitchFamily="18" charset="0"/>
                          </a:rPr>
                          <m:t>ℋ</m:t>
                        </m:r>
                      </m:e>
                      <m:sub>
                        <m:r>
                          <a:rPr sz="1950" i="1">
                            <a:solidFill>
                              <a:srgbClr val="000000"/>
                            </a:solidFill>
                            <a:latin typeface="Cambria Math" panose="02040503050406030204" pitchFamily="18" charset="0"/>
                          </a:rPr>
                          <m:t>0</m:t>
                        </m:r>
                      </m:sub>
                    </m:sSub>
                    <m:r>
                      <a:rPr sz="1950" i="1">
                        <a:solidFill>
                          <a:srgbClr val="000000"/>
                        </a:solidFill>
                        <a:latin typeface="Cambria Math" panose="02040503050406030204" pitchFamily="18" charset="0"/>
                      </a:rPr>
                      <m:t>,</m:t>
                    </m:r>
                    <m:sSub>
                      <m:sSubPr>
                        <m:ctrlPr>
                          <a:rPr sz="1950" i="1">
                            <a:solidFill>
                              <a:srgbClr val="000000"/>
                            </a:solidFill>
                            <a:latin typeface="Cambria Math" panose="02040503050406030204" pitchFamily="18" charset="0"/>
                          </a:rPr>
                        </m:ctrlPr>
                      </m:sSubPr>
                      <m:e>
                        <m:r>
                          <a:rPr sz="1950" i="1">
                            <a:solidFill>
                              <a:srgbClr val="000000"/>
                            </a:solidFill>
                            <a:latin typeface="Cambria Math" panose="02040503050406030204" pitchFamily="18" charset="0"/>
                          </a:rPr>
                          <m:t>ℋ</m:t>
                        </m:r>
                      </m:e>
                      <m:sub>
                        <m:r>
                          <a:rPr sz="1950" i="1">
                            <a:solidFill>
                              <a:srgbClr val="000000"/>
                            </a:solidFill>
                            <a:latin typeface="Cambria Math" panose="02040503050406030204" pitchFamily="18" charset="0"/>
                          </a:rPr>
                          <m:t>1</m:t>
                        </m:r>
                      </m:sub>
                    </m:sSub>
                    <m:r>
                      <a:rPr sz="1950" i="1">
                        <a:solidFill>
                          <a:srgbClr val="000000"/>
                        </a:solidFill>
                        <a:latin typeface="Cambria Math" panose="02040503050406030204" pitchFamily="18" charset="0"/>
                      </a:rPr>
                      <m:t>}</m:t>
                    </m:r>
                  </m:oMath>
                </a14:m>
                <a:endParaRPr>
                  <a:solidFill>
                    <a:srgbClr val="000000"/>
                  </a:solidFill>
                </a:endParaRPr>
              </a:p>
            </p:txBody>
          </p:sp>
        </mc:Choice>
        <mc:Fallback xmlns="">
          <p:sp>
            <p:nvSpPr>
              <p:cNvPr id="444" name="Task batch…"/>
              <p:cNvSpPr txBox="1">
                <a:spLocks noRot="1" noChangeAspect="1" noMove="1" noResize="1" noEditPoints="1" noAdjustHandles="1" noChangeArrowheads="1" noChangeShapeType="1" noTextEdit="1"/>
              </p:cNvSpPr>
              <p:nvPr/>
            </p:nvSpPr>
            <p:spPr>
              <a:xfrm>
                <a:off x="4153330" y="1197126"/>
                <a:ext cx="3114441" cy="1040480"/>
              </a:xfrm>
              <a:prstGeom prst="rect">
                <a:avLst/>
              </a:prstGeom>
              <a:blipFill>
                <a:blip r:embed="rId3"/>
                <a:stretch>
                  <a:fillRect t="-3614"/>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
        <p:nvSpPr>
          <p:cNvPr id="445" name="Referral Strategy"/>
          <p:cNvSpPr txBox="1"/>
          <p:nvPr/>
        </p:nvSpPr>
        <p:spPr>
          <a:xfrm>
            <a:off x="4946266" y="3467931"/>
            <a:ext cx="1033756" cy="561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gn="ctr">
              <a:defRPr sz="1700">
                <a:solidFill>
                  <a:schemeClr val="accent1"/>
                </a:solidFill>
              </a:defRPr>
            </a:lvl1pPr>
          </a:lstStyle>
          <a:p>
            <a:r>
              <a:t>Referral Strategy</a:t>
            </a:r>
          </a:p>
        </p:txBody>
      </p:sp>
      <p:sp>
        <p:nvSpPr>
          <p:cNvPr id="446" name="Classification Decisions"/>
          <p:cNvSpPr txBox="1"/>
          <p:nvPr/>
        </p:nvSpPr>
        <p:spPr>
          <a:xfrm>
            <a:off x="4271963" y="4639317"/>
            <a:ext cx="2527755" cy="795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defRPr sz="2000">
                <a:solidFill>
                  <a:schemeClr val="accent5">
                    <a:satOff val="-19091"/>
                    <a:lumOff val="-11921"/>
                  </a:schemeClr>
                </a:solidFill>
              </a:defRPr>
            </a:lvl1pPr>
          </a:lstStyle>
          <a:p>
            <a:r>
              <a:t>Classification Decisions</a:t>
            </a:r>
          </a:p>
        </p:txBody>
      </p:sp>
      <mc:AlternateContent xmlns:mc="http://schemas.openxmlformats.org/markup-compatibility/2006" xmlns:a14="http://schemas.microsoft.com/office/drawing/2010/main">
        <mc:Choice Requires="a14">
          <p:sp>
            <p:nvSpPr>
              <p:cNvPr id="447" name="Observations"/>
              <p:cNvSpPr txBox="1"/>
              <p:nvPr/>
            </p:nvSpPr>
            <p:spPr>
              <a:xfrm>
                <a:off x="2543531" y="3140583"/>
                <a:ext cx="1548736" cy="795832"/>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lstStyle/>
              <a:p>
                <a:pPr>
                  <a:defRPr sz="2000">
                    <a:solidFill>
                      <a:schemeClr val="accent1">
                        <a:satOff val="-3547"/>
                        <a:lumOff val="-10352"/>
                      </a:schemeClr>
                    </a:solidFill>
                  </a:defRPr>
                </a:pPr>
                <a:r>
                  <a:t>Observations</a:t>
                </a:r>
              </a:p>
              <a:p>
                <a:pPr algn="ctr">
                  <a:defRPr sz="2000">
                    <a:solidFill>
                      <a:schemeClr val="accent1">
                        <a:satOff val="-3547"/>
                        <a:lumOff val="-10352"/>
                      </a:schemeClr>
                    </a:solidFill>
                  </a:defRPr>
                </a:pPr>
                <a14:m>
                  <m:oMathPara xmlns:m="http://schemas.openxmlformats.org/officeDocument/2006/math">
                    <m:oMathParaPr>
                      <m:jc m:val="center"/>
                    </m:oMathParaPr>
                    <m:oMath xmlns:m="http://schemas.openxmlformats.org/officeDocument/2006/math">
                      <m:r>
                        <a:rPr sz="2150" i="1">
                          <a:solidFill>
                            <a:srgbClr val="365B9C"/>
                          </a:solidFill>
                          <a:latin typeface="Cambria Math" panose="02040503050406030204" pitchFamily="18" charset="0"/>
                        </a:rPr>
                        <m:t>{</m:t>
                      </m:r>
                      <m:sSubSup>
                        <m:sSubSupPr>
                          <m:ctrlPr>
                            <a:rPr sz="2150" i="1">
                              <a:solidFill>
                                <a:srgbClr val="365B9C"/>
                              </a:solidFill>
                              <a:latin typeface="Cambria Math" panose="02040503050406030204" pitchFamily="18" charset="0"/>
                            </a:rPr>
                          </m:ctrlPr>
                        </m:sSubSupPr>
                        <m:e>
                          <m:r>
                            <a:rPr sz="2150" i="1">
                              <a:solidFill>
                                <a:srgbClr val="365B9C"/>
                              </a:solidFill>
                              <a:latin typeface="Cambria Math" panose="02040503050406030204" pitchFamily="18" charset="0"/>
                            </a:rPr>
                            <m:t>𝑌</m:t>
                          </m:r>
                        </m:e>
                        <m:sub>
                          <m:r>
                            <a:rPr sz="2150" i="1">
                              <a:solidFill>
                                <a:srgbClr val="365B9C"/>
                              </a:solidFill>
                              <a:latin typeface="Cambria Math" panose="02040503050406030204" pitchFamily="18" charset="0"/>
                            </a:rPr>
                            <m:t>𝑘</m:t>
                          </m:r>
                        </m:sub>
                        <m:sup>
                          <m:r>
                            <a:rPr sz="2150" i="1">
                              <a:solidFill>
                                <a:srgbClr val="365B9C"/>
                              </a:solidFill>
                              <a:latin typeface="Cambria Math" panose="02040503050406030204" pitchFamily="18" charset="0"/>
                            </a:rPr>
                            <m:t>𝑎</m:t>
                          </m:r>
                        </m:sup>
                      </m:sSubSup>
                      <m:r>
                        <a:rPr sz="2150" i="1">
                          <a:solidFill>
                            <a:srgbClr val="365B9C"/>
                          </a:solidFill>
                          <a:latin typeface="Cambria Math" panose="02040503050406030204" pitchFamily="18" charset="0"/>
                        </a:rPr>
                        <m:t>}∈</m:t>
                      </m:r>
                      <m:sSup>
                        <m:sSupPr>
                          <m:ctrlPr>
                            <a:rPr sz="2150" i="1">
                              <a:solidFill>
                                <a:srgbClr val="365B9C"/>
                              </a:solidFill>
                              <a:latin typeface="Cambria Math" panose="02040503050406030204" pitchFamily="18" charset="0"/>
                            </a:rPr>
                          </m:ctrlPr>
                        </m:sSupPr>
                        <m:e>
                          <m:r>
                            <a:rPr sz="2150" i="1">
                              <a:solidFill>
                                <a:srgbClr val="365B9C"/>
                              </a:solidFill>
                              <a:latin typeface="Cambria Math" panose="02040503050406030204" pitchFamily="18" charset="0"/>
                            </a:rPr>
                            <m:t>𝒴</m:t>
                          </m:r>
                        </m:e>
                        <m:sup>
                          <m:r>
                            <a:rPr sz="2150" i="1">
                              <a:solidFill>
                                <a:srgbClr val="365B9C"/>
                              </a:solidFill>
                              <a:latin typeface="Cambria Math" panose="02040503050406030204" pitchFamily="18" charset="0"/>
                            </a:rPr>
                            <m:t>𝑎</m:t>
                          </m:r>
                        </m:sup>
                      </m:sSup>
                    </m:oMath>
                  </m:oMathPara>
                </a14:m>
                <a:endParaRPr>
                  <a:solidFill>
                    <a:srgbClr val="365B9D"/>
                  </a:solidFill>
                </a:endParaRPr>
              </a:p>
            </p:txBody>
          </p:sp>
        </mc:Choice>
        <mc:Fallback xmlns="">
          <p:sp>
            <p:nvSpPr>
              <p:cNvPr id="447" name="Observations"/>
              <p:cNvSpPr txBox="1">
                <a:spLocks noRot="1" noChangeAspect="1" noMove="1" noResize="1" noEditPoints="1" noAdjustHandles="1" noChangeArrowheads="1" noChangeShapeType="1" noTextEdit="1"/>
              </p:cNvSpPr>
              <p:nvPr/>
            </p:nvSpPr>
            <p:spPr>
              <a:xfrm>
                <a:off x="2543531" y="3140583"/>
                <a:ext cx="1548736" cy="795832"/>
              </a:xfrm>
              <a:prstGeom prst="rect">
                <a:avLst/>
              </a:prstGeom>
              <a:blipFill>
                <a:blip r:embed="rId4"/>
                <a:stretch>
                  <a:fillRect l="-7317" t="-4688" r="-81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448" name="Decisions…"/>
              <p:cNvSpPr txBox="1"/>
              <p:nvPr/>
            </p:nvSpPr>
            <p:spPr>
              <a:xfrm>
                <a:off x="473059" y="3115183"/>
                <a:ext cx="1989133" cy="795832"/>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lstStyle/>
              <a:p>
                <a:pPr>
                  <a:defRPr sz="2000">
                    <a:solidFill>
                      <a:schemeClr val="accent1">
                        <a:satOff val="-3547"/>
                        <a:lumOff val="-10352"/>
                      </a:schemeClr>
                    </a:solidFill>
                  </a:defRPr>
                </a:pPr>
                <a:r>
                  <a:t>Decisions </a:t>
                </a:r>
                <a14:m>
                  <m:oMath xmlns:m="http://schemas.openxmlformats.org/officeDocument/2006/math">
                    <m:r>
                      <a:rPr sz="2150" i="1">
                        <a:solidFill>
                          <a:srgbClr val="365B9C"/>
                        </a:solidFill>
                        <a:latin typeface="Cambria Math" panose="02040503050406030204" pitchFamily="18" charset="0"/>
                      </a:rPr>
                      <m:t>{</m:t>
                    </m:r>
                    <m:sSubSup>
                      <m:sSubSupPr>
                        <m:ctrlPr>
                          <a:rPr sz="2150" i="1">
                            <a:solidFill>
                              <a:srgbClr val="365B9C"/>
                            </a:solidFill>
                            <a:latin typeface="Cambria Math" panose="02040503050406030204" pitchFamily="18" charset="0"/>
                          </a:rPr>
                        </m:ctrlPr>
                      </m:sSubSupPr>
                      <m:e>
                        <m:r>
                          <a:rPr sz="2150" i="1">
                            <a:solidFill>
                              <a:srgbClr val="365B9C"/>
                            </a:solidFill>
                            <a:latin typeface="Cambria Math" panose="02040503050406030204" pitchFamily="18" charset="0"/>
                          </a:rPr>
                          <m:t>𝐷</m:t>
                        </m:r>
                      </m:e>
                      <m:sub>
                        <m:r>
                          <a:rPr sz="2150" i="1">
                            <a:solidFill>
                              <a:srgbClr val="365B9C"/>
                            </a:solidFill>
                            <a:latin typeface="Cambria Math" panose="02040503050406030204" pitchFamily="18" charset="0"/>
                          </a:rPr>
                          <m:t>𝑘</m:t>
                        </m:r>
                      </m:sub>
                      <m:sup>
                        <m:r>
                          <a:rPr sz="2150" i="1">
                            <a:solidFill>
                              <a:srgbClr val="365B9C"/>
                            </a:solidFill>
                            <a:latin typeface="Cambria Math" panose="02040503050406030204" pitchFamily="18" charset="0"/>
                          </a:rPr>
                          <m:t>𝑎</m:t>
                        </m:r>
                      </m:sup>
                    </m:sSubSup>
                    <m:r>
                      <a:rPr sz="2150" i="1">
                        <a:solidFill>
                          <a:srgbClr val="365B9C"/>
                        </a:solidFill>
                        <a:latin typeface="Cambria Math" panose="02040503050406030204" pitchFamily="18" charset="0"/>
                      </a:rPr>
                      <m:t>}</m:t>
                    </m:r>
                  </m:oMath>
                </a14:m>
                <a:r>
                  <a:t> </a:t>
                </a:r>
              </a:p>
              <a:p>
                <a:pPr>
                  <a:defRPr sz="2000">
                    <a:solidFill>
                      <a:schemeClr val="accent1">
                        <a:satOff val="-3547"/>
                        <a:lumOff val="-10352"/>
                      </a:schemeClr>
                    </a:solidFill>
                  </a:defRPr>
                </a:pPr>
                <a:r>
                  <a:t>Based on </a:t>
                </a:r>
                <a14:m>
                  <m:oMath xmlns:m="http://schemas.openxmlformats.org/officeDocument/2006/math">
                    <m:r>
                      <a:rPr sz="2150" i="1">
                        <a:solidFill>
                          <a:srgbClr val="365B9C"/>
                        </a:solidFill>
                        <a:latin typeface="Cambria Math" panose="02040503050406030204" pitchFamily="18" charset="0"/>
                      </a:rPr>
                      <m:t>{</m:t>
                    </m:r>
                    <m:sSubSup>
                      <m:sSubSupPr>
                        <m:ctrlPr>
                          <a:rPr sz="2150" i="1">
                            <a:solidFill>
                              <a:srgbClr val="365B9C"/>
                            </a:solidFill>
                            <a:latin typeface="Cambria Math" panose="02040503050406030204" pitchFamily="18" charset="0"/>
                          </a:rPr>
                        </m:ctrlPr>
                      </m:sSubSupPr>
                      <m:e>
                        <m:r>
                          <a:rPr sz="2150" i="1">
                            <a:solidFill>
                              <a:srgbClr val="365B9C"/>
                            </a:solidFill>
                            <a:latin typeface="Cambria Math" panose="02040503050406030204" pitchFamily="18" charset="0"/>
                          </a:rPr>
                          <m:t>𝑝</m:t>
                        </m:r>
                      </m:e>
                      <m:sub>
                        <m:r>
                          <a:rPr sz="2150" i="1">
                            <a:solidFill>
                              <a:srgbClr val="365B9C"/>
                            </a:solidFill>
                            <a:latin typeface="Cambria Math" panose="02040503050406030204" pitchFamily="18" charset="0"/>
                          </a:rPr>
                          <m:t>𝑘</m:t>
                        </m:r>
                      </m:sub>
                      <m:sup>
                        <m:r>
                          <a:rPr sz="2150" i="1">
                            <a:solidFill>
                              <a:srgbClr val="365B9C"/>
                            </a:solidFill>
                            <a:latin typeface="Cambria Math" panose="02040503050406030204" pitchFamily="18" charset="0"/>
                          </a:rPr>
                          <m:t>𝑎</m:t>
                        </m:r>
                      </m:sup>
                    </m:sSubSup>
                    <m:r>
                      <a:rPr sz="2150" i="1">
                        <a:solidFill>
                          <a:srgbClr val="365B9C"/>
                        </a:solidFill>
                        <a:latin typeface="Cambria Math" panose="02040503050406030204" pitchFamily="18" charset="0"/>
                      </a:rPr>
                      <m:t>}</m:t>
                    </m:r>
                  </m:oMath>
                </a14:m>
                <a:endParaRPr>
                  <a:solidFill>
                    <a:srgbClr val="365B9D"/>
                  </a:solidFill>
                </a:endParaRPr>
              </a:p>
            </p:txBody>
          </p:sp>
        </mc:Choice>
        <mc:Fallback xmlns="">
          <p:sp>
            <p:nvSpPr>
              <p:cNvPr id="448" name="Decisions…"/>
              <p:cNvSpPr txBox="1">
                <a:spLocks noRot="1" noChangeAspect="1" noMove="1" noResize="1" noEditPoints="1" noAdjustHandles="1" noChangeArrowheads="1" noChangeShapeType="1" noTextEdit="1"/>
              </p:cNvSpPr>
              <p:nvPr/>
            </p:nvSpPr>
            <p:spPr>
              <a:xfrm>
                <a:off x="473059" y="3115183"/>
                <a:ext cx="1989133" cy="795832"/>
              </a:xfrm>
              <a:prstGeom prst="rect">
                <a:avLst/>
              </a:prstGeom>
              <a:blipFill>
                <a:blip r:embed="rId5"/>
                <a:stretch>
                  <a:fillRect l="-5732" t="-3125" b="-4688"/>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
        <p:nvSpPr>
          <p:cNvPr id="449" name="Automation"/>
          <p:cNvSpPr txBox="1"/>
          <p:nvPr/>
        </p:nvSpPr>
        <p:spPr>
          <a:xfrm>
            <a:off x="1622850" y="2449759"/>
            <a:ext cx="1334081" cy="340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a:lvl1pPr>
          </a:lstStyle>
          <a:p>
            <a:r>
              <a:t>Automation</a:t>
            </a:r>
          </a:p>
        </p:txBody>
      </p:sp>
      <p:sp>
        <p:nvSpPr>
          <p:cNvPr id="450" name="Human"/>
          <p:cNvSpPr txBox="1"/>
          <p:nvPr/>
        </p:nvSpPr>
        <p:spPr>
          <a:xfrm>
            <a:off x="8971984" y="2449759"/>
            <a:ext cx="853862" cy="340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a:lvl1pPr>
          </a:lstStyle>
          <a:p>
            <a:r>
              <a:t>Human</a:t>
            </a:r>
          </a:p>
        </p:txBody>
      </p:sp>
      <mc:AlternateContent xmlns:mc="http://schemas.openxmlformats.org/markup-compatibility/2006" xmlns:a14="http://schemas.microsoft.com/office/drawing/2010/main">
        <mc:Choice Requires="a14">
          <p:sp>
            <p:nvSpPr>
              <p:cNvPr id="451" name="Equation"/>
              <p:cNvSpPr txBox="1"/>
              <p:nvPr/>
            </p:nvSpPr>
            <p:spPr>
              <a:xfrm>
                <a:off x="4287640" y="4998660"/>
                <a:ext cx="2351007" cy="320688"/>
              </a:xfrm>
              <a:prstGeom prst="rect">
                <a:avLst/>
              </a:prstGeom>
              <a:ln w="12700">
                <a:miter lim="400000"/>
              </a:ln>
            </p:spPr>
            <p:txBody>
              <a:bodyPr wrap="none" lIns="0" tIns="0" rIns="0" bIns="0">
                <a:spAutoFit/>
              </a:bodyPr>
              <a:lstStyle/>
              <a:p>
                <a:pPr latinLnBrk="1"/>
                <a14:m>
                  <m:oMathPara xmlns:m="http://schemas.openxmlformats.org/officeDocument/2006/math">
                    <m:oMathParaPr>
                      <m:jc m:val="centerGroup"/>
                    </m:oMathParaPr>
                    <m:oMath xmlns:m="http://schemas.openxmlformats.org/officeDocument/2006/math">
                      <m:r>
                        <a:rPr sz="2000" i="1">
                          <a:solidFill>
                            <a:srgbClr val="000000"/>
                          </a:solidFill>
                          <a:latin typeface="Cambria Math" panose="02040503050406030204" pitchFamily="18" charset="0"/>
                        </a:rPr>
                        <m:t>{</m:t>
                      </m:r>
                      <m:sSubSup>
                        <m:sSubSupPr>
                          <m:ctrlPr>
                            <a:rPr sz="2000" i="1">
                              <a:solidFill>
                                <a:srgbClr val="000000"/>
                              </a:solidFill>
                              <a:latin typeface="Cambria Math" panose="02040503050406030204" pitchFamily="18" charset="0"/>
                            </a:rPr>
                          </m:ctrlPr>
                        </m:sSubSupPr>
                        <m:e>
                          <m:r>
                            <a:rPr sz="2000" i="1">
                              <a:solidFill>
                                <a:srgbClr val="000000"/>
                              </a:solidFill>
                              <a:latin typeface="Cambria Math" panose="02040503050406030204" pitchFamily="18" charset="0"/>
                            </a:rPr>
                            <m:t>𝐷</m:t>
                          </m:r>
                        </m:e>
                        <m:sub>
                          <m:r>
                            <a:rPr sz="2000" i="1">
                              <a:solidFill>
                                <a:srgbClr val="000000"/>
                              </a:solidFill>
                              <a:latin typeface="Cambria Math" panose="02040503050406030204" pitchFamily="18" charset="0"/>
                            </a:rPr>
                            <m:t>𝑘</m:t>
                          </m:r>
                        </m:sub>
                        <m:sup>
                          <m:r>
                            <a:rPr sz="2000" i="1">
                              <a:solidFill>
                                <a:srgbClr val="000000"/>
                              </a:solidFill>
                              <a:latin typeface="Cambria Math" panose="02040503050406030204" pitchFamily="18" charset="0"/>
                            </a:rPr>
                            <m:t>𝑎</m:t>
                          </m:r>
                        </m:sup>
                      </m:sSubSup>
                      <m:sSub>
                        <m:sSubPr>
                          <m:ctrlPr>
                            <a:rPr sz="2000" i="1">
                              <a:solidFill>
                                <a:srgbClr val="000000"/>
                              </a:solidFill>
                              <a:latin typeface="Cambria Math" panose="02040503050406030204" pitchFamily="18" charset="0"/>
                            </a:rPr>
                          </m:ctrlPr>
                        </m:sSubPr>
                        <m:e>
                          <m:r>
                            <a:rPr sz="2000" i="1">
                              <a:solidFill>
                                <a:srgbClr val="000000"/>
                              </a:solidFill>
                              <a:latin typeface="Cambria Math" panose="02040503050406030204" pitchFamily="18" charset="0"/>
                            </a:rPr>
                            <m:t>}</m:t>
                          </m:r>
                        </m:e>
                        <m:sub>
                          <m:r>
                            <a:rPr sz="2000" i="1">
                              <a:solidFill>
                                <a:srgbClr val="000000"/>
                              </a:solidFill>
                              <a:latin typeface="Cambria Math" panose="02040503050406030204" pitchFamily="18" charset="0"/>
                            </a:rPr>
                            <m:t>𝑘</m:t>
                          </m:r>
                          <m:r>
                            <a:rPr sz="2000" i="1">
                              <a:solidFill>
                                <a:srgbClr val="000000"/>
                              </a:solidFill>
                              <a:latin typeface="Cambria Math" panose="02040503050406030204" pitchFamily="18" charset="0"/>
                            </a:rPr>
                            <m:t>∈</m:t>
                          </m:r>
                          <m:r>
                            <a:rPr sz="2000" i="1">
                              <a:solidFill>
                                <a:srgbClr val="000000"/>
                              </a:solidFill>
                              <a:latin typeface="Cambria Math" panose="02040503050406030204" pitchFamily="18" charset="0"/>
                            </a:rPr>
                            <m:t>𝒦</m:t>
                          </m:r>
                          <m:r>
                            <a:rPr sz="2000" i="1">
                              <a:solidFill>
                                <a:srgbClr val="000000"/>
                              </a:solidFill>
                              <a:latin typeface="Cambria Math" panose="02040503050406030204" pitchFamily="18" charset="0"/>
                            </a:rPr>
                            <m:t>∖</m:t>
                          </m:r>
                          <m:r>
                            <a:rPr sz="2000" i="1">
                              <a:solidFill>
                                <a:srgbClr val="000000"/>
                              </a:solidFill>
                              <a:latin typeface="Cambria Math" panose="02040503050406030204" pitchFamily="18" charset="0"/>
                            </a:rPr>
                            <m:t>𝒩</m:t>
                          </m:r>
                        </m:sub>
                      </m:sSub>
                      <m:r>
                        <a:rPr sz="2000" i="1">
                          <a:solidFill>
                            <a:srgbClr val="000000"/>
                          </a:solidFill>
                          <a:latin typeface="Cambria Math" panose="02040503050406030204" pitchFamily="18" charset="0"/>
                        </a:rPr>
                        <m:t>∪{</m:t>
                      </m:r>
                      <m:sSubSup>
                        <m:sSubSupPr>
                          <m:ctrlPr>
                            <a:rPr sz="2000" i="1">
                              <a:solidFill>
                                <a:srgbClr val="000000"/>
                              </a:solidFill>
                              <a:latin typeface="Cambria Math" panose="02040503050406030204" pitchFamily="18" charset="0"/>
                            </a:rPr>
                          </m:ctrlPr>
                        </m:sSubSupPr>
                        <m:e>
                          <m:r>
                            <a:rPr sz="2000" i="1">
                              <a:solidFill>
                                <a:srgbClr val="000000"/>
                              </a:solidFill>
                              <a:latin typeface="Cambria Math" panose="02040503050406030204" pitchFamily="18" charset="0"/>
                            </a:rPr>
                            <m:t>𝐷</m:t>
                          </m:r>
                        </m:e>
                        <m:sub>
                          <m:r>
                            <a:rPr sz="2000" i="1">
                              <a:solidFill>
                                <a:srgbClr val="000000"/>
                              </a:solidFill>
                              <a:latin typeface="Cambria Math" panose="02040503050406030204" pitchFamily="18" charset="0"/>
                            </a:rPr>
                            <m:t>𝑛</m:t>
                          </m:r>
                        </m:sub>
                        <m:sup>
                          <m:r>
                            <a:rPr sz="2000" i="1">
                              <a:solidFill>
                                <a:srgbClr val="000000"/>
                              </a:solidFill>
                              <a:latin typeface="Cambria Math" panose="02040503050406030204" pitchFamily="18" charset="0"/>
                            </a:rPr>
                            <m:t>h</m:t>
                          </m:r>
                        </m:sup>
                      </m:sSubSup>
                      <m:sSub>
                        <m:sSubPr>
                          <m:ctrlPr>
                            <a:rPr sz="2000" i="1">
                              <a:solidFill>
                                <a:srgbClr val="000000"/>
                              </a:solidFill>
                              <a:latin typeface="Cambria Math" panose="02040503050406030204" pitchFamily="18" charset="0"/>
                            </a:rPr>
                          </m:ctrlPr>
                        </m:sSubPr>
                        <m:e>
                          <m:r>
                            <a:rPr sz="2000" i="1">
                              <a:solidFill>
                                <a:srgbClr val="000000"/>
                              </a:solidFill>
                              <a:latin typeface="Cambria Math" panose="02040503050406030204" pitchFamily="18" charset="0"/>
                            </a:rPr>
                            <m:t>}</m:t>
                          </m:r>
                        </m:e>
                        <m:sub>
                          <m:r>
                            <a:rPr sz="2000" i="1">
                              <a:solidFill>
                                <a:srgbClr val="000000"/>
                              </a:solidFill>
                              <a:latin typeface="Cambria Math" panose="02040503050406030204" pitchFamily="18" charset="0"/>
                            </a:rPr>
                            <m:t>𝑛</m:t>
                          </m:r>
                          <m:r>
                            <a:rPr sz="2000" i="1">
                              <a:solidFill>
                                <a:srgbClr val="000000"/>
                              </a:solidFill>
                              <a:latin typeface="Cambria Math" panose="02040503050406030204" pitchFamily="18" charset="0"/>
                            </a:rPr>
                            <m:t>∈</m:t>
                          </m:r>
                          <m:r>
                            <a:rPr sz="2000" i="1">
                              <a:solidFill>
                                <a:srgbClr val="000000"/>
                              </a:solidFill>
                              <a:latin typeface="Cambria Math" panose="02040503050406030204" pitchFamily="18" charset="0"/>
                            </a:rPr>
                            <m:t>𝒩</m:t>
                          </m:r>
                        </m:sub>
                      </m:sSub>
                    </m:oMath>
                  </m:oMathPara>
                </a14:m>
                <a:endParaRPr sz="2000"/>
              </a:p>
            </p:txBody>
          </p:sp>
        </mc:Choice>
        <mc:Fallback xmlns="">
          <p:sp>
            <p:nvSpPr>
              <p:cNvPr id="451" name="Equation"/>
              <p:cNvSpPr txBox="1">
                <a:spLocks noRot="1" noChangeAspect="1" noMove="1" noResize="1" noEditPoints="1" noAdjustHandles="1" noChangeArrowheads="1" noChangeShapeType="1" noTextEdit="1"/>
              </p:cNvSpPr>
              <p:nvPr/>
            </p:nvSpPr>
            <p:spPr>
              <a:xfrm>
                <a:off x="4287640" y="4998660"/>
                <a:ext cx="2351007" cy="320688"/>
              </a:xfrm>
              <a:prstGeom prst="rect">
                <a:avLst/>
              </a:prstGeom>
              <a:blipFill>
                <a:blip r:embed="rId6"/>
                <a:stretch>
                  <a:fillRect l="-4839" r="-6452" b="-29630"/>
                </a:stretch>
              </a:blipFill>
              <a:ln w="12700">
                <a:miter lim="400000"/>
              </a:ln>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452" name="Text"/>
              <p:cNvSpPr txBox="1"/>
              <p:nvPr/>
            </p:nvSpPr>
            <p:spPr>
              <a:xfrm>
                <a:off x="4376034" y="3142001"/>
                <a:ext cx="421064" cy="408927"/>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spAutoFit/>
              </a:bodyPr>
              <a:lstStyle>
                <a:lvl1pPr>
                  <a:defRPr sz="2200">
                    <a:solidFill>
                      <a:schemeClr val="accent5">
                        <a:satOff val="-19091"/>
                        <a:lumOff val="-11921"/>
                      </a:schemeClr>
                    </a:solidFill>
                  </a:defRPr>
                </a:lvl1pPr>
              </a:lstStyle>
              <a:p>
                <a:pPr/>
                <a14:m>
                  <m:oMathPara xmlns:m="http://schemas.openxmlformats.org/officeDocument/2006/math">
                    <m:oMathParaPr>
                      <m:jc m:val="left"/>
                    </m:oMathParaPr>
                    <m:oMath xmlns:m="http://schemas.openxmlformats.org/officeDocument/2006/math">
                      <m:r>
                        <a:rPr sz="2350" i="1">
                          <a:solidFill>
                            <a:srgbClr val="487CAA"/>
                          </a:solidFill>
                          <a:latin typeface="Cambria Math" panose="02040503050406030204" pitchFamily="18" charset="0"/>
                        </a:rPr>
                        <m:t>𝒦</m:t>
                      </m:r>
                    </m:oMath>
                  </m:oMathPara>
                </a14:m>
                <a:endParaRPr>
                  <a:solidFill>
                    <a:srgbClr val="497CAA"/>
                  </a:solidFill>
                </a:endParaRPr>
              </a:p>
            </p:txBody>
          </p:sp>
        </mc:Choice>
        <mc:Fallback xmlns="">
          <p:sp>
            <p:nvSpPr>
              <p:cNvPr id="452" name="Text"/>
              <p:cNvSpPr txBox="1">
                <a:spLocks noRot="1" noChangeAspect="1" noMove="1" noResize="1" noEditPoints="1" noAdjustHandles="1" noChangeArrowheads="1" noChangeShapeType="1" noTextEdit="1"/>
              </p:cNvSpPr>
              <p:nvPr/>
            </p:nvSpPr>
            <p:spPr>
              <a:xfrm>
                <a:off x="4376034" y="3142001"/>
                <a:ext cx="421064" cy="408927"/>
              </a:xfrm>
              <a:prstGeom prst="rect">
                <a:avLst/>
              </a:prstGeom>
              <a:blipFill>
                <a:blip r:embed="rId7"/>
                <a:stretch>
                  <a:fillRect l="-14706" b="-606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453" name="Text"/>
              <p:cNvSpPr txBox="1"/>
              <p:nvPr/>
            </p:nvSpPr>
            <p:spPr>
              <a:xfrm>
                <a:off x="6186362" y="3142001"/>
                <a:ext cx="421064" cy="408927"/>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spAutoFit/>
              </a:bodyPr>
              <a:lstStyle>
                <a:lvl1pPr>
                  <a:defRPr sz="2200">
                    <a:solidFill>
                      <a:schemeClr val="accent5">
                        <a:satOff val="-19091"/>
                        <a:lumOff val="-11921"/>
                      </a:schemeClr>
                    </a:solidFill>
                  </a:defRPr>
                </a:lvl1pPr>
              </a:lstStyle>
              <a:p>
                <a:pPr/>
                <a14:m>
                  <m:oMathPara xmlns:m="http://schemas.openxmlformats.org/officeDocument/2006/math">
                    <m:oMathParaPr>
                      <m:jc m:val="left"/>
                    </m:oMathParaPr>
                    <m:oMath xmlns:m="http://schemas.openxmlformats.org/officeDocument/2006/math">
                      <m:r>
                        <a:rPr sz="2350" i="1">
                          <a:solidFill>
                            <a:srgbClr val="487CAA"/>
                          </a:solidFill>
                          <a:latin typeface="Cambria Math" panose="02040503050406030204" pitchFamily="18" charset="0"/>
                        </a:rPr>
                        <m:t>𝒩</m:t>
                      </m:r>
                    </m:oMath>
                  </m:oMathPara>
                </a14:m>
                <a:endParaRPr>
                  <a:solidFill>
                    <a:srgbClr val="497CAA"/>
                  </a:solidFill>
                </a:endParaRPr>
              </a:p>
            </p:txBody>
          </p:sp>
        </mc:Choice>
        <mc:Fallback xmlns="">
          <p:sp>
            <p:nvSpPr>
              <p:cNvPr id="453" name="Text"/>
              <p:cNvSpPr txBox="1">
                <a:spLocks noRot="1" noChangeAspect="1" noMove="1" noResize="1" noEditPoints="1" noAdjustHandles="1" noChangeArrowheads="1" noChangeShapeType="1" noTextEdit="1"/>
              </p:cNvSpPr>
              <p:nvPr/>
            </p:nvSpPr>
            <p:spPr>
              <a:xfrm>
                <a:off x="6186362" y="3142001"/>
                <a:ext cx="421064" cy="408927"/>
              </a:xfrm>
              <a:prstGeom prst="rect">
                <a:avLst/>
              </a:prstGeom>
              <a:blipFill>
                <a:blip r:embed="rId8"/>
                <a:stretch>
                  <a:fillRect l="-14706" r="-2941" b="-606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
        <p:nvSpPr>
          <p:cNvPr id="454" name="Line"/>
          <p:cNvSpPr/>
          <p:nvPr/>
        </p:nvSpPr>
        <p:spPr>
          <a:xfrm flipH="1">
            <a:off x="4202441" y="3513098"/>
            <a:ext cx="633651" cy="1"/>
          </a:xfrm>
          <a:prstGeom prst="line">
            <a:avLst/>
          </a:prstGeom>
          <a:ln w="12700">
            <a:solidFill>
              <a:schemeClr val="accent1"/>
            </a:solidFill>
            <a:miter/>
            <a:tailEnd type="triangle"/>
          </a:ln>
        </p:spPr>
        <p:txBody>
          <a:bodyPr lIns="45719" rIns="45719"/>
          <a:lstStyle/>
          <a:p>
            <a:endParaRPr/>
          </a:p>
        </p:txBody>
      </p:sp>
      <p:sp>
        <p:nvSpPr>
          <p:cNvPr id="455" name="Line"/>
          <p:cNvSpPr/>
          <p:nvPr/>
        </p:nvSpPr>
        <p:spPr>
          <a:xfrm flipV="1">
            <a:off x="6077496" y="3474998"/>
            <a:ext cx="633650" cy="1"/>
          </a:xfrm>
          <a:prstGeom prst="line">
            <a:avLst/>
          </a:prstGeom>
          <a:ln w="12700">
            <a:solidFill>
              <a:schemeClr val="accent1"/>
            </a:solidFill>
            <a:miter/>
            <a:tailEnd type="triangle"/>
          </a:ln>
        </p:spPr>
        <p:txBody>
          <a:bodyPr lIns="45719" rIns="45719"/>
          <a:lstStyle/>
          <a:p>
            <a:endParaRPr/>
          </a:p>
        </p:txBody>
      </p:sp>
      <mc:AlternateContent xmlns:mc="http://schemas.openxmlformats.org/markup-compatibility/2006" xmlns:a14="http://schemas.microsoft.com/office/drawing/2010/main">
        <mc:Choice Requires="a14">
          <p:sp>
            <p:nvSpPr>
              <p:cNvPr id="456" name="Observations"/>
              <p:cNvSpPr txBox="1"/>
              <p:nvPr/>
            </p:nvSpPr>
            <p:spPr>
              <a:xfrm>
                <a:off x="6834020" y="3118617"/>
                <a:ext cx="1548736" cy="1040480"/>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lstStyle/>
              <a:p>
                <a:pPr>
                  <a:defRPr sz="2000">
                    <a:solidFill>
                      <a:schemeClr val="accent1">
                        <a:satOff val="-3547"/>
                        <a:lumOff val="-10352"/>
                      </a:schemeClr>
                    </a:solidFill>
                  </a:defRPr>
                </a:pPr>
                <a:r>
                  <a:t>Observations</a:t>
                </a:r>
              </a:p>
              <a:p>
                <a:pPr algn="ctr">
                  <a:defRPr sz="2000">
                    <a:solidFill>
                      <a:schemeClr val="accent1">
                        <a:satOff val="-3547"/>
                        <a:lumOff val="-10352"/>
                      </a:schemeClr>
                    </a:solidFill>
                  </a:defRPr>
                </a:pPr>
                <a14:m>
                  <m:oMathPara xmlns:m="http://schemas.openxmlformats.org/officeDocument/2006/math">
                    <m:oMathParaPr>
                      <m:jc m:val="center"/>
                    </m:oMathParaPr>
                    <m:oMath xmlns:m="http://schemas.openxmlformats.org/officeDocument/2006/math">
                      <m:r>
                        <a:rPr sz="1950" i="1">
                          <a:solidFill>
                            <a:srgbClr val="365B9C"/>
                          </a:solidFill>
                          <a:latin typeface="Cambria Math" panose="02040503050406030204" pitchFamily="18" charset="0"/>
                        </a:rPr>
                        <m:t>{</m:t>
                      </m:r>
                      <m:sSubSup>
                        <m:sSubSupPr>
                          <m:ctrlPr>
                            <a:rPr sz="1950" i="1">
                              <a:solidFill>
                                <a:srgbClr val="365B9C"/>
                              </a:solidFill>
                              <a:latin typeface="Cambria Math" panose="02040503050406030204" pitchFamily="18" charset="0"/>
                            </a:rPr>
                          </m:ctrlPr>
                        </m:sSubSupPr>
                        <m:e>
                          <m:r>
                            <a:rPr sz="1950" i="1">
                              <a:solidFill>
                                <a:srgbClr val="365B9C"/>
                              </a:solidFill>
                              <a:latin typeface="Cambria Math" panose="02040503050406030204" pitchFamily="18" charset="0"/>
                            </a:rPr>
                            <m:t>𝑌</m:t>
                          </m:r>
                        </m:e>
                        <m:sub>
                          <m:r>
                            <a:rPr sz="1950" i="1">
                              <a:solidFill>
                                <a:srgbClr val="365B9C"/>
                              </a:solidFill>
                              <a:latin typeface="Cambria Math" panose="02040503050406030204" pitchFamily="18" charset="0"/>
                            </a:rPr>
                            <m:t>𝑛</m:t>
                          </m:r>
                        </m:sub>
                        <m:sup>
                          <m:r>
                            <a:rPr sz="1950" i="1">
                              <a:solidFill>
                                <a:srgbClr val="365B9C"/>
                              </a:solidFill>
                              <a:latin typeface="Cambria Math" panose="02040503050406030204" pitchFamily="18" charset="0"/>
                            </a:rPr>
                            <m:t>h</m:t>
                          </m:r>
                        </m:sup>
                      </m:sSubSup>
                      <m:r>
                        <a:rPr sz="1950" i="1">
                          <a:solidFill>
                            <a:srgbClr val="365B9C"/>
                          </a:solidFill>
                          <a:latin typeface="Cambria Math" panose="02040503050406030204" pitchFamily="18" charset="0"/>
                        </a:rPr>
                        <m:t>|</m:t>
                      </m:r>
                      <m:r>
                        <a:rPr sz="1950" i="1">
                          <a:solidFill>
                            <a:srgbClr val="365B9C"/>
                          </a:solidFill>
                          <a:latin typeface="Cambria Math" panose="02040503050406030204" pitchFamily="18" charset="0"/>
                        </a:rPr>
                        <m:t>𝑤</m:t>
                      </m:r>
                      <m:r>
                        <a:rPr sz="1950" i="1">
                          <a:solidFill>
                            <a:srgbClr val="365B9C"/>
                          </a:solidFill>
                          <a:latin typeface="Cambria Math" panose="02040503050406030204" pitchFamily="18" charset="0"/>
                        </a:rPr>
                        <m:t>}∈</m:t>
                      </m:r>
                      <m:sSubSup>
                        <m:sSubSupPr>
                          <m:ctrlPr>
                            <a:rPr sz="1950" i="1">
                              <a:solidFill>
                                <a:srgbClr val="365B9C"/>
                              </a:solidFill>
                              <a:latin typeface="Cambria Math" panose="02040503050406030204" pitchFamily="18" charset="0"/>
                            </a:rPr>
                          </m:ctrlPr>
                        </m:sSubSupPr>
                        <m:e>
                          <m:r>
                            <a:rPr sz="1950" i="1">
                              <a:solidFill>
                                <a:srgbClr val="365B9C"/>
                              </a:solidFill>
                              <a:latin typeface="Cambria Math" panose="02040503050406030204" pitchFamily="18" charset="0"/>
                            </a:rPr>
                            <m:t>𝒴</m:t>
                          </m:r>
                        </m:e>
                        <m:sub>
                          <m:r>
                            <a:rPr sz="1950" i="1">
                              <a:solidFill>
                                <a:srgbClr val="365B9C"/>
                              </a:solidFill>
                              <a:latin typeface="Cambria Math" panose="02040503050406030204" pitchFamily="18" charset="0"/>
                            </a:rPr>
                            <m:t>𝑤</m:t>
                          </m:r>
                        </m:sub>
                        <m:sup>
                          <m:r>
                            <a:rPr sz="1950" i="1">
                              <a:solidFill>
                                <a:srgbClr val="365B9C"/>
                              </a:solidFill>
                              <a:latin typeface="Cambria Math" panose="02040503050406030204" pitchFamily="18" charset="0"/>
                            </a:rPr>
                            <m:t>h</m:t>
                          </m:r>
                        </m:sup>
                      </m:sSubSup>
                    </m:oMath>
                  </m:oMathPara>
                </a14:m>
                <a:endParaRPr/>
              </a:p>
              <a:p>
                <a:pPr algn="ctr">
                  <a:defRPr sz="2000">
                    <a:solidFill>
                      <a:schemeClr val="accent1">
                        <a:satOff val="-3547"/>
                        <a:lumOff val="-10352"/>
                      </a:schemeClr>
                    </a:solidFill>
                  </a:defRPr>
                </a:pPr>
                <a14:m>
                  <m:oMathPara xmlns:m="http://schemas.openxmlformats.org/officeDocument/2006/math">
                    <m:oMathParaPr>
                      <m:jc m:val="center"/>
                    </m:oMathParaPr>
                    <m:oMath xmlns:m="http://schemas.openxmlformats.org/officeDocument/2006/math">
                      <m:r>
                        <a:rPr sz="2150" i="1">
                          <a:solidFill>
                            <a:srgbClr val="365B9C"/>
                          </a:solidFill>
                          <a:latin typeface="Cambria Math" panose="02040503050406030204" pitchFamily="18" charset="0"/>
                        </a:rPr>
                        <m:t>𝑤</m:t>
                      </m:r>
                      <m:r>
                        <a:rPr sz="2150" i="1">
                          <a:solidFill>
                            <a:srgbClr val="365B9C"/>
                          </a:solidFill>
                          <a:latin typeface="Cambria Math" panose="02040503050406030204" pitchFamily="18" charset="0"/>
                        </a:rPr>
                        <m:t>∈</m:t>
                      </m:r>
                      <m:r>
                        <a:rPr sz="2150" i="1">
                          <a:solidFill>
                            <a:srgbClr val="365B9C"/>
                          </a:solidFill>
                          <a:latin typeface="Cambria Math" panose="02040503050406030204" pitchFamily="18" charset="0"/>
                        </a:rPr>
                        <m:t>𝒲</m:t>
                      </m:r>
                    </m:oMath>
                  </m:oMathPara>
                </a14:m>
                <a:endParaRPr>
                  <a:solidFill>
                    <a:srgbClr val="365B9D"/>
                  </a:solidFill>
                </a:endParaRPr>
              </a:p>
            </p:txBody>
          </p:sp>
        </mc:Choice>
        <mc:Fallback xmlns="">
          <p:sp>
            <p:nvSpPr>
              <p:cNvPr id="456" name="Observations"/>
              <p:cNvSpPr txBox="1">
                <a:spLocks noRot="1" noChangeAspect="1" noMove="1" noResize="1" noEditPoints="1" noAdjustHandles="1" noChangeArrowheads="1" noChangeShapeType="1" noTextEdit="1"/>
              </p:cNvSpPr>
              <p:nvPr/>
            </p:nvSpPr>
            <p:spPr>
              <a:xfrm>
                <a:off x="6834020" y="3118617"/>
                <a:ext cx="1548736" cy="1040480"/>
              </a:xfrm>
              <a:prstGeom prst="rect">
                <a:avLst/>
              </a:prstGeom>
              <a:blipFill>
                <a:blip r:embed="rId9"/>
                <a:stretch>
                  <a:fillRect l="-7377" t="-3614" r="-163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457" name="Decision set…"/>
              <p:cNvSpPr txBox="1"/>
              <p:nvPr/>
            </p:nvSpPr>
            <p:spPr>
              <a:xfrm>
                <a:off x="8412964" y="3108432"/>
                <a:ext cx="1739999" cy="135252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lstStyle/>
              <a:p>
                <a:pPr algn="ctr">
                  <a:defRPr sz="2000">
                    <a:solidFill>
                      <a:schemeClr val="accent1">
                        <a:satOff val="-3547"/>
                        <a:lumOff val="-10352"/>
                      </a:schemeClr>
                    </a:solidFill>
                  </a:defRPr>
                </a:pPr>
                <a:r>
                  <a:t>Decision set </a:t>
                </a:r>
                <a14:m>
                  <m:oMath xmlns:m="http://schemas.openxmlformats.org/officeDocument/2006/math">
                    <m:r>
                      <a:rPr sz="2150" i="1">
                        <a:solidFill>
                          <a:srgbClr val="365B9C"/>
                        </a:solidFill>
                        <a:latin typeface="Cambria Math" panose="02040503050406030204" pitchFamily="18" charset="0"/>
                      </a:rPr>
                      <m:t>{</m:t>
                    </m:r>
                    <m:sSubSup>
                      <m:sSubSupPr>
                        <m:ctrlPr>
                          <a:rPr sz="2150" i="1">
                            <a:solidFill>
                              <a:srgbClr val="365B9C"/>
                            </a:solidFill>
                            <a:latin typeface="Cambria Math" panose="02040503050406030204" pitchFamily="18" charset="0"/>
                          </a:rPr>
                        </m:ctrlPr>
                      </m:sSubSupPr>
                      <m:e>
                        <m:r>
                          <a:rPr sz="2150" i="1">
                            <a:solidFill>
                              <a:srgbClr val="365B9C"/>
                            </a:solidFill>
                            <a:latin typeface="Cambria Math" panose="02040503050406030204" pitchFamily="18" charset="0"/>
                          </a:rPr>
                          <m:t>𝐷</m:t>
                        </m:r>
                      </m:e>
                      <m:sub>
                        <m:r>
                          <a:rPr sz="2150" i="1">
                            <a:solidFill>
                              <a:srgbClr val="365B9C"/>
                            </a:solidFill>
                            <a:latin typeface="Cambria Math" panose="02040503050406030204" pitchFamily="18" charset="0"/>
                          </a:rPr>
                          <m:t>𝑛</m:t>
                        </m:r>
                      </m:sub>
                      <m:sup>
                        <m:r>
                          <a:rPr sz="2150" i="1">
                            <a:solidFill>
                              <a:srgbClr val="365B9C"/>
                            </a:solidFill>
                            <a:latin typeface="Cambria Math" panose="02040503050406030204" pitchFamily="18" charset="0"/>
                          </a:rPr>
                          <m:t>h</m:t>
                        </m:r>
                      </m:sup>
                    </m:sSubSup>
                    <m:r>
                      <a:rPr sz="2150" i="1">
                        <a:solidFill>
                          <a:srgbClr val="365B9C"/>
                        </a:solidFill>
                        <a:latin typeface="Cambria Math" panose="02040503050406030204" pitchFamily="18" charset="0"/>
                      </a:rPr>
                      <m:t>}</m:t>
                    </m:r>
                  </m:oMath>
                </a14:m>
                <a:r>
                  <a:t> </a:t>
                </a:r>
              </a:p>
              <a:p>
                <a:pPr algn="ctr">
                  <a:defRPr sz="2000">
                    <a:solidFill>
                      <a:schemeClr val="accent1">
                        <a:satOff val="-3547"/>
                        <a:lumOff val="-10352"/>
                      </a:schemeClr>
                    </a:solidFill>
                  </a:defRPr>
                </a:pPr>
                <a:r>
                  <a:t>satisfying </a:t>
                </a:r>
              </a:p>
              <a:p>
                <a:pPr algn="ctr">
                  <a:defRPr sz="2000">
                    <a:solidFill>
                      <a:schemeClr val="accent1">
                        <a:satOff val="-3547"/>
                        <a:lumOff val="-10352"/>
                      </a:schemeClr>
                    </a:solidFill>
                  </a:defRPr>
                </a:pPr>
                <a:r>
                  <a:t>the </a:t>
                </a:r>
                <a:r>
                  <a:rPr>
                    <a:solidFill>
                      <a:schemeClr val="accent6">
                        <a:lumOff val="-9568"/>
                      </a:schemeClr>
                    </a:solidFill>
                  </a:rPr>
                  <a:t>Perf. Model</a:t>
                </a:r>
              </a:p>
            </p:txBody>
          </p:sp>
        </mc:Choice>
        <mc:Fallback xmlns="">
          <p:sp>
            <p:nvSpPr>
              <p:cNvPr id="457" name="Decision set…"/>
              <p:cNvSpPr txBox="1">
                <a:spLocks noRot="1" noChangeAspect="1" noMove="1" noResize="1" noEditPoints="1" noAdjustHandles="1" noChangeArrowheads="1" noChangeShapeType="1" noTextEdit="1"/>
              </p:cNvSpPr>
              <p:nvPr/>
            </p:nvSpPr>
            <p:spPr>
              <a:xfrm>
                <a:off x="8412964" y="3108432"/>
                <a:ext cx="1739999" cy="1352525"/>
              </a:xfrm>
              <a:prstGeom prst="rect">
                <a:avLst/>
              </a:prstGeom>
              <a:blipFill>
                <a:blip r:embed="rId10"/>
                <a:stretch>
                  <a:fillRect l="-5797" t="-2778" r="-5072" b="-648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458" name="Perf. Model"/>
              <p:cNvSpPr txBox="1"/>
              <p:nvPr/>
            </p:nvSpPr>
            <p:spPr>
              <a:xfrm>
                <a:off x="10183171" y="3131167"/>
                <a:ext cx="1739999" cy="1159418"/>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lstStyle/>
              <a:p>
                <a:pPr algn="ctr">
                  <a:defRPr sz="2000">
                    <a:solidFill>
                      <a:schemeClr val="accent6">
                        <a:lumOff val="-9568"/>
                      </a:schemeClr>
                    </a:solidFill>
                  </a:defRPr>
                </a:pPr>
                <a:r>
                  <a:t>Perf. Model</a:t>
                </a:r>
              </a:p>
              <a:p>
                <a:pPr algn="ctr">
                  <a:defRPr sz="2000">
                    <a:solidFill>
                      <a:schemeClr val="accent2"/>
                    </a:solidFill>
                  </a:defRPr>
                </a:pPr>
                <a14:m>
                  <m:oMathPara xmlns:m="http://schemas.openxmlformats.org/officeDocument/2006/math">
                    <m:oMathParaPr>
                      <m:jc m:val="center"/>
                    </m:oMathParaPr>
                    <m:oMath xmlns:m="http://schemas.openxmlformats.org/officeDocument/2006/math">
                      <m:d>
                        <m:dPr>
                          <m:begChr m:val="{"/>
                          <m:endChr m:val="}"/>
                          <m:ctrlPr>
                            <a:rPr sz="1750" i="1">
                              <a:solidFill>
                                <a:srgbClr val="ED7D31"/>
                              </a:solidFill>
                              <a:latin typeface="Cambria Math" panose="02040503050406030204" pitchFamily="18" charset="0"/>
                            </a:rPr>
                          </m:ctrlPr>
                        </m:dPr>
                        <m:e>
                          <m:sSubSup>
                            <m:sSubSupPr>
                              <m:ctrlPr>
                                <a:rPr sz="1750" i="1">
                                  <a:solidFill>
                                    <a:srgbClr val="ED7D31"/>
                                  </a:solidFill>
                                  <a:latin typeface="Cambria Math" panose="02040503050406030204" pitchFamily="18" charset="0"/>
                                </a:rPr>
                              </m:ctrlPr>
                            </m:sSubSupPr>
                            <m:e>
                              <m:r>
                                <a:rPr sz="1750" i="1">
                                  <a:solidFill>
                                    <a:srgbClr val="ED7D31"/>
                                  </a:solidFill>
                                  <a:latin typeface="Cambria Math" panose="02040503050406030204" pitchFamily="18" charset="0"/>
                                </a:rPr>
                                <m:t>𝑃</m:t>
                              </m:r>
                            </m:e>
                            <m:sub>
                              <m:r>
                                <a:rPr sz="1750" i="1">
                                  <a:solidFill>
                                    <a:srgbClr val="ED7D31"/>
                                  </a:solidFill>
                                  <a:latin typeface="Cambria Math" panose="02040503050406030204" pitchFamily="18" charset="0"/>
                                </a:rPr>
                                <m:t>𝗍𝗉</m:t>
                              </m:r>
                            </m:sub>
                            <m:sup>
                              <m:r>
                                <a:rPr sz="1750" i="1">
                                  <a:solidFill>
                                    <a:srgbClr val="ED7D31"/>
                                  </a:solidFill>
                                  <a:latin typeface="Cambria Math" panose="02040503050406030204" pitchFamily="18" charset="0"/>
                                </a:rPr>
                                <m:t>h</m:t>
                              </m:r>
                            </m:sup>
                          </m:sSubSup>
                          <m:r>
                            <a:rPr sz="1750" i="1">
                              <a:solidFill>
                                <a:srgbClr val="ED7D31"/>
                              </a:solidFill>
                              <a:latin typeface="Cambria Math" panose="02040503050406030204" pitchFamily="18" charset="0"/>
                            </a:rPr>
                            <m:t>(</m:t>
                          </m:r>
                          <m:r>
                            <a:rPr sz="1750" i="1">
                              <a:solidFill>
                                <a:srgbClr val="ED7D31"/>
                              </a:solidFill>
                              <a:latin typeface="Cambria Math" panose="02040503050406030204" pitchFamily="18" charset="0"/>
                            </a:rPr>
                            <m:t>𝑤</m:t>
                          </m:r>
                          <m:r>
                            <a:rPr sz="1750" i="1">
                              <a:solidFill>
                                <a:srgbClr val="ED7D31"/>
                              </a:solidFill>
                              <a:latin typeface="Cambria Math" panose="02040503050406030204" pitchFamily="18" charset="0"/>
                            </a:rPr>
                            <m:t>),</m:t>
                          </m:r>
                          <m:sSubSup>
                            <m:sSubSupPr>
                              <m:ctrlPr>
                                <a:rPr sz="1750" i="1">
                                  <a:solidFill>
                                    <a:srgbClr val="ED7D31"/>
                                  </a:solidFill>
                                  <a:latin typeface="Cambria Math" panose="02040503050406030204" pitchFamily="18" charset="0"/>
                                </a:rPr>
                              </m:ctrlPr>
                            </m:sSubSupPr>
                            <m:e>
                              <m:r>
                                <a:rPr sz="1750" i="1">
                                  <a:solidFill>
                                    <a:srgbClr val="ED7D31"/>
                                  </a:solidFill>
                                  <a:latin typeface="Cambria Math" panose="02040503050406030204" pitchFamily="18" charset="0"/>
                                </a:rPr>
                                <m:t>𝑃</m:t>
                              </m:r>
                            </m:e>
                            <m:sub>
                              <m:r>
                                <a:rPr sz="1750" i="1">
                                  <a:solidFill>
                                    <a:srgbClr val="ED7D31"/>
                                  </a:solidFill>
                                  <a:latin typeface="Cambria Math" panose="02040503050406030204" pitchFamily="18" charset="0"/>
                                </a:rPr>
                                <m:t>𝗍𝗉</m:t>
                              </m:r>
                            </m:sub>
                            <m:sup>
                              <m:r>
                                <a:rPr sz="1750" i="1">
                                  <a:solidFill>
                                    <a:srgbClr val="ED7D31"/>
                                  </a:solidFill>
                                  <a:latin typeface="Cambria Math" panose="02040503050406030204" pitchFamily="18" charset="0"/>
                                </a:rPr>
                                <m:t>h</m:t>
                              </m:r>
                            </m:sup>
                          </m:sSubSup>
                          <m:r>
                            <a:rPr sz="1750" i="1">
                              <a:solidFill>
                                <a:srgbClr val="ED7D31"/>
                              </a:solidFill>
                              <a:latin typeface="Cambria Math" panose="02040503050406030204" pitchFamily="18" charset="0"/>
                            </a:rPr>
                            <m:t>(</m:t>
                          </m:r>
                          <m:r>
                            <a:rPr sz="1750" i="1">
                              <a:solidFill>
                                <a:srgbClr val="ED7D31"/>
                              </a:solidFill>
                              <a:latin typeface="Cambria Math" panose="02040503050406030204" pitchFamily="18" charset="0"/>
                            </a:rPr>
                            <m:t>𝑤</m:t>
                          </m:r>
                          <m:r>
                            <a:rPr sz="1750" i="1">
                              <a:solidFill>
                                <a:srgbClr val="ED7D31"/>
                              </a:solidFill>
                              <a:latin typeface="Cambria Math" panose="02040503050406030204" pitchFamily="18" charset="0"/>
                            </a:rPr>
                            <m:t>)</m:t>
                          </m:r>
                        </m:e>
                      </m:d>
                    </m:oMath>
                  </m:oMathPara>
                </a14:m>
                <a:endParaRPr/>
              </a:p>
              <a:p>
                <a:pPr algn="ctr">
                  <a:defRPr sz="2000">
                    <a:solidFill>
                      <a:schemeClr val="accent1">
                        <a:satOff val="-3547"/>
                        <a:lumOff val="-10352"/>
                      </a:schemeClr>
                    </a:solidFill>
                  </a:defRPr>
                </a:pPr>
                <a14:m>
                  <m:oMathPara xmlns:m="http://schemas.openxmlformats.org/officeDocument/2006/math">
                    <m:oMathParaPr>
                      <m:jc m:val="center"/>
                    </m:oMathParaPr>
                    <m:oMath xmlns:m="http://schemas.openxmlformats.org/officeDocument/2006/math">
                      <m:r>
                        <a:rPr sz="2150" i="1">
                          <a:solidFill>
                            <a:srgbClr val="365B9C"/>
                          </a:solidFill>
                          <a:latin typeface="Cambria Math" panose="02040503050406030204" pitchFamily="18" charset="0"/>
                        </a:rPr>
                        <m:t>𝑤</m:t>
                      </m:r>
                      <m:r>
                        <a:rPr sz="2150" i="1">
                          <a:solidFill>
                            <a:srgbClr val="365B9C"/>
                          </a:solidFill>
                          <a:latin typeface="Cambria Math" panose="02040503050406030204" pitchFamily="18" charset="0"/>
                        </a:rPr>
                        <m:t>∈</m:t>
                      </m:r>
                      <m:r>
                        <a:rPr sz="2150" i="1">
                          <a:solidFill>
                            <a:srgbClr val="365B9C"/>
                          </a:solidFill>
                          <a:latin typeface="Cambria Math" panose="02040503050406030204" pitchFamily="18" charset="0"/>
                        </a:rPr>
                        <m:t>𝒲</m:t>
                      </m:r>
                    </m:oMath>
                  </m:oMathPara>
                </a14:m>
                <a:endParaRPr>
                  <a:solidFill>
                    <a:srgbClr val="365B9D"/>
                  </a:solidFill>
                </a:endParaRPr>
              </a:p>
            </p:txBody>
          </p:sp>
        </mc:Choice>
        <mc:Fallback xmlns="">
          <p:sp>
            <p:nvSpPr>
              <p:cNvPr id="458" name="Perf. Model"/>
              <p:cNvSpPr txBox="1">
                <a:spLocks noRot="1" noChangeAspect="1" noMove="1" noResize="1" noEditPoints="1" noAdjustHandles="1" noChangeArrowheads="1" noChangeShapeType="1" noTextEdit="1"/>
              </p:cNvSpPr>
              <p:nvPr/>
            </p:nvSpPr>
            <p:spPr>
              <a:xfrm>
                <a:off x="10183171" y="3131167"/>
                <a:ext cx="1739999" cy="1159418"/>
              </a:xfrm>
              <a:prstGeom prst="rect">
                <a:avLst/>
              </a:prstGeom>
              <a:blipFill>
                <a:blip r:embed="rId11"/>
                <a:stretch>
                  <a:fillRect t="-326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459" name="Automation’s expected classification decision cost"/>
              <p:cNvSpPr txBox="1"/>
              <p:nvPr/>
            </p:nvSpPr>
            <p:spPr>
              <a:xfrm>
                <a:off x="580043" y="4360535"/>
                <a:ext cx="2878406" cy="949411"/>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lstStyle/>
              <a:p>
                <a:pPr algn="ctr">
                  <a:defRPr sz="2000">
                    <a:solidFill>
                      <a:schemeClr val="accent5">
                        <a:satOff val="-19091"/>
                        <a:lumOff val="-11921"/>
                      </a:schemeClr>
                    </a:solidFill>
                  </a:defRPr>
                </a:pPr>
                <a:r>
                  <a:t>Automation’s expected classification decision cost</a:t>
                </a:r>
              </a:p>
              <a:p>
                <a:pPr algn="ctr">
                  <a:defRPr sz="2000">
                    <a:solidFill>
                      <a:schemeClr val="accent5">
                        <a:satOff val="-19091"/>
                        <a:lumOff val="-11921"/>
                      </a:schemeClr>
                    </a:solidFill>
                  </a:defRPr>
                </a:pPr>
                <a14:m>
                  <m:oMath xmlns:m="http://schemas.openxmlformats.org/officeDocument/2006/math">
                    <m:sSup>
                      <m:sSupPr>
                        <m:ctrlPr>
                          <a:rPr sz="2150" i="1">
                            <a:solidFill>
                              <a:srgbClr val="000000"/>
                            </a:solidFill>
                            <a:latin typeface="Cambria Math" panose="02040503050406030204" pitchFamily="18" charset="0"/>
                          </a:rPr>
                        </m:ctrlPr>
                      </m:sSupPr>
                      <m:e>
                        <m:r>
                          <m:rPr>
                            <m:sty m:val="p"/>
                          </m:rPr>
                          <a:rPr sz="2150" i="1">
                            <a:solidFill>
                              <a:srgbClr val="000000"/>
                            </a:solidFill>
                            <a:latin typeface="Cambria Math" panose="02040503050406030204" pitchFamily="18" charset="0"/>
                          </a:rPr>
                          <m:t>Γ</m:t>
                        </m:r>
                      </m:e>
                      <m:sup>
                        <m:r>
                          <a:rPr sz="2150" i="1">
                            <a:solidFill>
                              <a:srgbClr val="000000"/>
                            </a:solidFill>
                            <a:latin typeface="Cambria Math" panose="02040503050406030204" pitchFamily="18" charset="0"/>
                          </a:rPr>
                          <m:t>𝑎</m:t>
                        </m:r>
                      </m:sup>
                    </m:sSup>
                    <m:r>
                      <a:rPr sz="2150" i="1">
                        <a:solidFill>
                          <a:srgbClr val="000000"/>
                        </a:solidFill>
                        <a:latin typeface="Cambria Math" panose="02040503050406030204" pitchFamily="18" charset="0"/>
                      </a:rPr>
                      <m:t>(</m:t>
                    </m:r>
                    <m:sSubSup>
                      <m:sSubSupPr>
                        <m:ctrlPr>
                          <a:rPr sz="2150" i="1">
                            <a:solidFill>
                              <a:srgbClr val="000000"/>
                            </a:solidFill>
                            <a:latin typeface="Cambria Math" panose="02040503050406030204" pitchFamily="18" charset="0"/>
                          </a:rPr>
                        </m:ctrlPr>
                      </m:sSubSupPr>
                      <m:e>
                        <m:r>
                          <a:rPr sz="2150" i="1">
                            <a:solidFill>
                              <a:srgbClr val="000000"/>
                            </a:solidFill>
                            <a:latin typeface="Cambria Math" panose="02040503050406030204" pitchFamily="18" charset="0"/>
                          </a:rPr>
                          <m:t>𝑝</m:t>
                        </m:r>
                      </m:e>
                      <m:sub>
                        <m:r>
                          <a:rPr sz="2150" i="1">
                            <a:solidFill>
                              <a:srgbClr val="000000"/>
                            </a:solidFill>
                            <a:latin typeface="Cambria Math" panose="02040503050406030204" pitchFamily="18" charset="0"/>
                          </a:rPr>
                          <m:t>𝑘</m:t>
                        </m:r>
                      </m:sub>
                      <m:sup>
                        <m:r>
                          <a:rPr sz="2150" i="1">
                            <a:solidFill>
                              <a:srgbClr val="000000"/>
                            </a:solidFill>
                            <a:latin typeface="Cambria Math" panose="02040503050406030204" pitchFamily="18" charset="0"/>
                          </a:rPr>
                          <m:t>𝑎</m:t>
                        </m:r>
                      </m:sup>
                    </m:sSubSup>
                    <m:r>
                      <a:rPr sz="2150" i="1">
                        <a:solidFill>
                          <a:srgbClr val="000000"/>
                        </a:solidFill>
                        <a:latin typeface="Cambria Math" panose="02040503050406030204" pitchFamily="18" charset="0"/>
                      </a:rPr>
                      <m:t>,</m:t>
                    </m:r>
                    <m:sSub>
                      <m:sSubPr>
                        <m:ctrlPr>
                          <a:rPr sz="2150" i="1">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𝐷</m:t>
                        </m:r>
                      </m:e>
                      <m:sub>
                        <m:r>
                          <a:rPr sz="2150" i="1">
                            <a:solidFill>
                              <a:srgbClr val="000000"/>
                            </a:solidFill>
                            <a:latin typeface="Cambria Math" panose="02040503050406030204" pitchFamily="18" charset="0"/>
                          </a:rPr>
                          <m:t>𝑘</m:t>
                        </m:r>
                      </m:sub>
                    </m:sSub>
                    <m:r>
                      <a:rPr sz="2150" i="1">
                        <a:solidFill>
                          <a:srgbClr val="000000"/>
                        </a:solidFill>
                        <a:latin typeface="Cambria Math" panose="02040503050406030204" pitchFamily="18" charset="0"/>
                      </a:rPr>
                      <m:t>)</m:t>
                    </m:r>
                  </m:oMath>
                </a14:m>
                <a:r>
                  <a:t> </a:t>
                </a:r>
                <a:endParaRPr>
                  <a:solidFill>
                    <a:srgbClr val="000000"/>
                  </a:solidFill>
                </a:endParaRPr>
              </a:p>
            </p:txBody>
          </p:sp>
        </mc:Choice>
        <mc:Fallback xmlns="">
          <p:sp>
            <p:nvSpPr>
              <p:cNvPr id="459" name="Automation’s expected classification decision cost"/>
              <p:cNvSpPr txBox="1">
                <a:spLocks noRot="1" noChangeAspect="1" noMove="1" noResize="1" noEditPoints="1" noAdjustHandles="1" noChangeArrowheads="1" noChangeShapeType="1" noTextEdit="1"/>
              </p:cNvSpPr>
              <p:nvPr/>
            </p:nvSpPr>
            <p:spPr>
              <a:xfrm>
                <a:off x="580043" y="4360535"/>
                <a:ext cx="2878406" cy="949411"/>
              </a:xfrm>
              <a:prstGeom prst="rect">
                <a:avLst/>
              </a:prstGeom>
              <a:blipFill>
                <a:blip r:embed="rId12"/>
                <a:stretch>
                  <a:fillRect l="-2632" t="-3947" r="-2632" b="-1578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460" name="Human’s total expected classification decision cost"/>
              <p:cNvSpPr txBox="1"/>
              <p:nvPr/>
            </p:nvSpPr>
            <p:spPr>
              <a:xfrm>
                <a:off x="8082040" y="4589819"/>
                <a:ext cx="2878406" cy="1040480"/>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lstStyle/>
              <a:p>
                <a:pPr algn="ctr">
                  <a:defRPr sz="2000">
                    <a:solidFill>
                      <a:schemeClr val="accent5">
                        <a:satOff val="-19091"/>
                        <a:lumOff val="-11921"/>
                      </a:schemeClr>
                    </a:solidFill>
                  </a:defRPr>
                </a:pPr>
                <a:r>
                  <a:t>Human’s total expected classification decision cost</a:t>
                </a:r>
              </a:p>
              <a:p>
                <a:pPr algn="ctr">
                  <a:defRPr sz="2000"/>
                </a:pPr>
                <a14:m>
                  <m:oMathPara xmlns:m="http://schemas.openxmlformats.org/officeDocument/2006/math">
                    <m:oMathParaPr>
                      <m:jc m:val="center"/>
                    </m:oMathParaPr>
                    <m:oMath xmlns:m="http://schemas.openxmlformats.org/officeDocument/2006/math">
                      <m:sSup>
                        <m:sSupPr>
                          <m:ctrlPr>
                            <a:rPr sz="2150" i="1">
                              <a:solidFill>
                                <a:srgbClr val="000000"/>
                              </a:solidFill>
                              <a:latin typeface="Cambria Math" panose="02040503050406030204" pitchFamily="18" charset="0"/>
                            </a:rPr>
                          </m:ctrlPr>
                        </m:sSupPr>
                        <m:e>
                          <m:r>
                            <m:rPr>
                              <m:sty m:val="p"/>
                            </m:rPr>
                            <a:rPr sz="2150" i="1">
                              <a:solidFill>
                                <a:srgbClr val="000000"/>
                              </a:solidFill>
                              <a:latin typeface="Cambria Math" panose="02040503050406030204" pitchFamily="18" charset="0"/>
                            </a:rPr>
                            <m:t>Γ</m:t>
                          </m:r>
                        </m:e>
                        <m:sup>
                          <m:r>
                            <a:rPr sz="2150" i="1">
                              <a:solidFill>
                                <a:srgbClr val="000000"/>
                              </a:solidFill>
                              <a:latin typeface="Cambria Math" panose="02040503050406030204" pitchFamily="18" charset="0"/>
                            </a:rPr>
                            <m:t>h</m:t>
                          </m:r>
                        </m:sup>
                      </m:sSup>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𝒩</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𝑤</m:t>
                      </m:r>
                      <m:r>
                        <a:rPr sz="2150" i="1">
                          <a:solidFill>
                            <a:srgbClr val="000000"/>
                          </a:solidFill>
                          <a:latin typeface="Cambria Math" panose="02040503050406030204" pitchFamily="18" charset="0"/>
                        </a:rPr>
                        <m:t>)</m:t>
                      </m:r>
                    </m:oMath>
                  </m:oMathPara>
                </a14:m>
                <a:endParaRPr/>
              </a:p>
            </p:txBody>
          </p:sp>
        </mc:Choice>
        <mc:Fallback xmlns="">
          <p:sp>
            <p:nvSpPr>
              <p:cNvPr id="460" name="Human’s total expected classification decision cost"/>
              <p:cNvSpPr txBox="1">
                <a:spLocks noRot="1" noChangeAspect="1" noMove="1" noResize="1" noEditPoints="1" noAdjustHandles="1" noChangeArrowheads="1" noChangeShapeType="1" noTextEdit="1"/>
              </p:cNvSpPr>
              <p:nvPr/>
            </p:nvSpPr>
            <p:spPr>
              <a:xfrm>
                <a:off x="8082040" y="4589819"/>
                <a:ext cx="2878406" cy="1040480"/>
              </a:xfrm>
              <a:prstGeom prst="rect">
                <a:avLst/>
              </a:prstGeom>
              <a:blipFill>
                <a:blip r:embed="rId13"/>
                <a:stretch>
                  <a:fillRect l="-2632" t="-3614" r="-2193" b="-722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
        <p:nvSpPr>
          <p:cNvPr id="46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25</a:t>
            </a:fld>
            <a:endParaRPr/>
          </a:p>
        </p:txBody>
      </p:sp>
      <mc:AlternateContent xmlns:mc="http://schemas.openxmlformats.org/markup-compatibility/2006" xmlns:a14="http://schemas.microsoft.com/office/drawing/2010/main">
        <mc:Choice Requires="a14">
          <p:sp>
            <p:nvSpPr>
              <p:cNvPr id="462" name="Equation"/>
              <p:cNvSpPr txBox="1"/>
              <p:nvPr/>
            </p:nvSpPr>
            <p:spPr>
              <a:xfrm>
                <a:off x="6767588" y="1891286"/>
                <a:ext cx="2468618" cy="239983"/>
              </a:xfrm>
              <a:prstGeom prst="rect">
                <a:avLst/>
              </a:prstGeom>
              <a:ln w="12700">
                <a:miter lim="400000"/>
              </a:ln>
            </p:spPr>
            <p:txBody>
              <a:bodyPr wrap="none" lIns="0" tIns="0" rIns="0" bIns="0">
                <a:spAutoFit/>
              </a:bodyPr>
              <a:lstStyle/>
              <a:p>
                <a:pPr latinLnBrk="1"/>
                <a14:m>
                  <m:oMathPara xmlns:m="http://schemas.openxmlformats.org/officeDocument/2006/math">
                    <m:oMathParaPr>
                      <m:jc m:val="centerGroup"/>
                    </m:oMathParaPr>
                    <m:oMath xmlns:m="http://schemas.openxmlformats.org/officeDocument/2006/math">
                      <m:sSub>
                        <m:sSubPr>
                          <m:ctrlPr>
                            <a:rPr sz="2000" i="1">
                              <a:solidFill>
                                <a:srgbClr val="000000"/>
                              </a:solidFill>
                              <a:latin typeface="Cambria Math" panose="02040503050406030204" pitchFamily="18" charset="0"/>
                            </a:rPr>
                          </m:ctrlPr>
                        </m:sSubPr>
                        <m:e>
                          <m:r>
                            <a:rPr sz="2000" i="1">
                              <a:solidFill>
                                <a:srgbClr val="000000"/>
                              </a:solidFill>
                              <a:latin typeface="Cambria Math" panose="02040503050406030204" pitchFamily="18" charset="0"/>
                            </a:rPr>
                            <m:t>𝜋</m:t>
                          </m:r>
                        </m:e>
                        <m:sub>
                          <m:r>
                            <a:rPr sz="2000" i="1">
                              <a:solidFill>
                                <a:srgbClr val="000000"/>
                              </a:solidFill>
                              <a:latin typeface="Cambria Math" panose="02040503050406030204" pitchFamily="18" charset="0"/>
                            </a:rPr>
                            <m:t>𝑖</m:t>
                          </m:r>
                        </m:sub>
                      </m:sSub>
                      <m:r>
                        <a:rPr sz="2000" i="1">
                          <a:solidFill>
                            <a:srgbClr val="000000"/>
                          </a:solidFill>
                          <a:latin typeface="Cambria Math" panose="02040503050406030204" pitchFamily="18" charset="0"/>
                        </a:rPr>
                        <m:t>=</m:t>
                      </m:r>
                      <m:r>
                        <a:rPr sz="2000" i="1">
                          <a:solidFill>
                            <a:srgbClr val="000000"/>
                          </a:solidFill>
                          <a:latin typeface="Cambria Math" panose="02040503050406030204" pitchFamily="18" charset="0"/>
                        </a:rPr>
                        <m:t>𝑃</m:t>
                      </m:r>
                      <m:r>
                        <a:rPr sz="2000" i="1">
                          <a:solidFill>
                            <a:srgbClr val="000000"/>
                          </a:solidFill>
                          <a:latin typeface="Cambria Math" panose="02040503050406030204" pitchFamily="18" charset="0"/>
                        </a:rPr>
                        <m:t>(</m:t>
                      </m:r>
                      <m:sSub>
                        <m:sSubPr>
                          <m:ctrlPr>
                            <a:rPr sz="2000" i="1">
                              <a:solidFill>
                                <a:srgbClr val="000000"/>
                              </a:solidFill>
                              <a:latin typeface="Cambria Math" panose="02040503050406030204" pitchFamily="18" charset="0"/>
                            </a:rPr>
                          </m:ctrlPr>
                        </m:sSubPr>
                        <m:e>
                          <m:r>
                            <a:rPr sz="2000" i="1">
                              <a:solidFill>
                                <a:srgbClr val="000000"/>
                              </a:solidFill>
                              <a:latin typeface="Cambria Math" panose="02040503050406030204" pitchFamily="18" charset="0"/>
                            </a:rPr>
                            <m:t>𝐻</m:t>
                          </m:r>
                        </m:e>
                        <m:sub>
                          <m:r>
                            <a:rPr sz="2000" i="1">
                              <a:solidFill>
                                <a:srgbClr val="000000"/>
                              </a:solidFill>
                              <a:latin typeface="Cambria Math" panose="02040503050406030204" pitchFamily="18" charset="0"/>
                            </a:rPr>
                            <m:t>𝑘</m:t>
                          </m:r>
                        </m:sub>
                      </m:sSub>
                      <m:r>
                        <a:rPr sz="2000" i="1">
                          <a:solidFill>
                            <a:srgbClr val="000000"/>
                          </a:solidFill>
                          <a:latin typeface="Cambria Math" panose="02040503050406030204" pitchFamily="18" charset="0"/>
                        </a:rPr>
                        <m:t>=</m:t>
                      </m:r>
                      <m:sSub>
                        <m:sSubPr>
                          <m:ctrlPr>
                            <a:rPr sz="2000" i="1">
                              <a:solidFill>
                                <a:srgbClr val="000000"/>
                              </a:solidFill>
                              <a:latin typeface="Cambria Math" panose="02040503050406030204" pitchFamily="18" charset="0"/>
                            </a:rPr>
                          </m:ctrlPr>
                        </m:sSubPr>
                        <m:e>
                          <m:r>
                            <a:rPr sz="2000" i="1">
                              <a:solidFill>
                                <a:srgbClr val="000000"/>
                              </a:solidFill>
                              <a:latin typeface="Cambria Math" panose="02040503050406030204" pitchFamily="18" charset="0"/>
                            </a:rPr>
                            <m:t>ℋ</m:t>
                          </m:r>
                        </m:e>
                        <m:sub>
                          <m:r>
                            <a:rPr sz="2000" i="1">
                              <a:solidFill>
                                <a:srgbClr val="000000"/>
                              </a:solidFill>
                              <a:latin typeface="Cambria Math" panose="02040503050406030204" pitchFamily="18" charset="0"/>
                            </a:rPr>
                            <m:t>𝑖</m:t>
                          </m:r>
                        </m:sub>
                      </m:sSub>
                      <m:r>
                        <a:rPr sz="2000" i="1">
                          <a:solidFill>
                            <a:srgbClr val="000000"/>
                          </a:solidFill>
                          <a:latin typeface="Cambria Math" panose="02040503050406030204" pitchFamily="18" charset="0"/>
                        </a:rPr>
                        <m:t>),</m:t>
                      </m:r>
                      <m:r>
                        <a:rPr sz="2000" i="1">
                          <a:solidFill>
                            <a:srgbClr val="000000"/>
                          </a:solidFill>
                          <a:latin typeface="Cambria Math" panose="02040503050406030204" pitchFamily="18" charset="0"/>
                        </a:rPr>
                        <m:t>𝑖</m:t>
                      </m:r>
                      <m:r>
                        <a:rPr sz="2000" i="1">
                          <a:solidFill>
                            <a:srgbClr val="000000"/>
                          </a:solidFill>
                          <a:latin typeface="Cambria Math" panose="02040503050406030204" pitchFamily="18" charset="0"/>
                        </a:rPr>
                        <m:t>∈0,1</m:t>
                      </m:r>
                    </m:oMath>
                  </m:oMathPara>
                </a14:m>
                <a:endParaRPr sz="2000"/>
              </a:p>
            </p:txBody>
          </p:sp>
        </mc:Choice>
        <mc:Fallback xmlns="">
          <p:sp>
            <p:nvSpPr>
              <p:cNvPr id="462" name="Equation"/>
              <p:cNvSpPr txBox="1">
                <a:spLocks noRot="1" noChangeAspect="1" noMove="1" noResize="1" noEditPoints="1" noAdjustHandles="1" noChangeArrowheads="1" noChangeShapeType="1" noTextEdit="1"/>
              </p:cNvSpPr>
              <p:nvPr/>
            </p:nvSpPr>
            <p:spPr>
              <a:xfrm>
                <a:off x="6767588" y="1891286"/>
                <a:ext cx="2468618" cy="239983"/>
              </a:xfrm>
              <a:prstGeom prst="rect">
                <a:avLst/>
              </a:prstGeom>
              <a:blipFill>
                <a:blip r:embed="rId14"/>
                <a:stretch>
                  <a:fillRect l="-2041" r="-12245" b="-65000"/>
                </a:stretch>
              </a:blipFill>
              <a:ln w="12700">
                <a:miter lim="400000"/>
              </a:ln>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463" name="Text"/>
              <p:cNvSpPr txBox="1"/>
              <p:nvPr/>
            </p:nvSpPr>
            <p:spPr>
              <a:xfrm>
                <a:off x="2071688" y="5622316"/>
                <a:ext cx="6625068" cy="873894"/>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square" lIns="45719" rIns="45719">
                <a:spAutoFit/>
              </a:bodyPr>
              <a:lstStyle/>
              <a:p>
                <a:pPr lvl="4" indent="914400">
                  <a:defRPr sz="2000">
                    <a:solidFill>
                      <a:schemeClr val="accent2"/>
                    </a:solidFill>
                  </a:defRPr>
                </a:pPr>
                <a:r>
                  <a:rPr lang="en-US" sz="2150" dirty="0">
                    <a:solidFill>
                      <a:srgbClr val="ED7D31"/>
                    </a:solidFill>
                  </a:rPr>
                  <a:t> </a:t>
                </a:r>
                <a14:m>
                  <m:oMath xmlns:m="http://schemas.openxmlformats.org/officeDocument/2006/math">
                    <m:sSubSup>
                      <m:sSubSupPr>
                        <m:ctrlPr>
                          <a:rPr sz="2150" i="1">
                            <a:solidFill>
                              <a:srgbClr val="ED7D31"/>
                            </a:solidFill>
                            <a:latin typeface="Cambria Math" panose="02040503050406030204" pitchFamily="18" charset="0"/>
                          </a:rPr>
                        </m:ctrlPr>
                      </m:sSubSupPr>
                      <m:e>
                        <m:r>
                          <a:rPr sz="2150" i="1">
                            <a:solidFill>
                              <a:srgbClr val="ED7D31"/>
                            </a:solidFill>
                            <a:latin typeface="Cambria Math" panose="02040503050406030204" pitchFamily="18" charset="0"/>
                          </a:rPr>
                          <m:t>𝑃</m:t>
                        </m:r>
                      </m:e>
                      <m:sub>
                        <m:r>
                          <a:rPr sz="2150" i="1">
                            <a:solidFill>
                              <a:srgbClr val="ED7D31"/>
                            </a:solidFill>
                            <a:latin typeface="Cambria Math" panose="02040503050406030204" pitchFamily="18" charset="0"/>
                          </a:rPr>
                          <m:t>𝗍𝗉</m:t>
                        </m:r>
                      </m:sub>
                      <m:sup>
                        <m:r>
                          <a:rPr sz="2150" i="1">
                            <a:solidFill>
                              <a:srgbClr val="ED7D31"/>
                            </a:solidFill>
                            <a:latin typeface="Cambria Math" panose="02040503050406030204" pitchFamily="18" charset="0"/>
                          </a:rPr>
                          <m:t>h</m:t>
                        </m:r>
                      </m:sup>
                    </m:sSubSup>
                    <m:r>
                      <a:rPr sz="2150" i="1">
                        <a:solidFill>
                          <a:srgbClr val="ED7D31"/>
                        </a:solidFill>
                        <a:latin typeface="Cambria Math" panose="02040503050406030204" pitchFamily="18" charset="0"/>
                      </a:rPr>
                      <m:t>(</m:t>
                    </m:r>
                    <m:r>
                      <a:rPr sz="2150" i="1">
                        <a:solidFill>
                          <a:srgbClr val="ED7D31"/>
                        </a:solidFill>
                        <a:latin typeface="Cambria Math" panose="02040503050406030204" pitchFamily="18" charset="0"/>
                      </a:rPr>
                      <m:t>𝑤</m:t>
                    </m:r>
                    <m:r>
                      <a:rPr sz="2150" i="1">
                        <a:solidFill>
                          <a:srgbClr val="ED7D31"/>
                        </a:solidFill>
                        <a:latin typeface="Cambria Math" panose="02040503050406030204" pitchFamily="18" charset="0"/>
                      </a:rPr>
                      <m:t>)=</m:t>
                    </m:r>
                    <m:r>
                      <a:rPr sz="2150" i="1">
                        <a:solidFill>
                          <a:srgbClr val="ED7D31"/>
                        </a:solidFill>
                        <a:latin typeface="Cambria Math" panose="02040503050406030204" pitchFamily="18" charset="0"/>
                      </a:rPr>
                      <m:t>ℙ</m:t>
                    </m:r>
                    <m:r>
                      <a:rPr sz="2150" i="1">
                        <a:solidFill>
                          <a:srgbClr val="ED7D31"/>
                        </a:solidFill>
                        <a:latin typeface="Cambria Math" panose="02040503050406030204" pitchFamily="18" charset="0"/>
                      </a:rPr>
                      <m:t>(</m:t>
                    </m:r>
                    <m:sSubSup>
                      <m:sSubSupPr>
                        <m:ctrlPr>
                          <a:rPr sz="2150" i="1">
                            <a:solidFill>
                              <a:srgbClr val="ED7D31"/>
                            </a:solidFill>
                            <a:latin typeface="Cambria Math" panose="02040503050406030204" pitchFamily="18" charset="0"/>
                          </a:rPr>
                        </m:ctrlPr>
                      </m:sSubSupPr>
                      <m:e>
                        <m:r>
                          <a:rPr sz="2150" i="1">
                            <a:solidFill>
                              <a:srgbClr val="ED7D31"/>
                            </a:solidFill>
                            <a:latin typeface="Cambria Math" panose="02040503050406030204" pitchFamily="18" charset="0"/>
                          </a:rPr>
                          <m:t>𝐷</m:t>
                        </m:r>
                      </m:e>
                      <m:sub>
                        <m:r>
                          <a:rPr sz="2150" i="1">
                            <a:solidFill>
                              <a:srgbClr val="ED7D31"/>
                            </a:solidFill>
                            <a:latin typeface="Cambria Math" panose="02040503050406030204" pitchFamily="18" charset="0"/>
                          </a:rPr>
                          <m:t>𝑛</m:t>
                        </m:r>
                      </m:sub>
                      <m:sup>
                        <m:r>
                          <a:rPr sz="2150" i="1">
                            <a:solidFill>
                              <a:srgbClr val="ED7D31"/>
                            </a:solidFill>
                            <a:latin typeface="Cambria Math" panose="02040503050406030204" pitchFamily="18" charset="0"/>
                          </a:rPr>
                          <m:t>h</m:t>
                        </m:r>
                      </m:sup>
                    </m:sSubSup>
                    <m:r>
                      <a:rPr sz="2150" i="1">
                        <a:solidFill>
                          <a:srgbClr val="ED7D31"/>
                        </a:solidFill>
                        <a:latin typeface="Cambria Math" panose="02040503050406030204" pitchFamily="18" charset="0"/>
                      </a:rPr>
                      <m:t>=</m:t>
                    </m:r>
                    <m:sSub>
                      <m:sSubPr>
                        <m:ctrlPr>
                          <a:rPr sz="2150" i="1">
                            <a:solidFill>
                              <a:srgbClr val="ED7D31"/>
                            </a:solidFill>
                            <a:latin typeface="Cambria Math" panose="02040503050406030204" pitchFamily="18" charset="0"/>
                          </a:rPr>
                        </m:ctrlPr>
                      </m:sSubPr>
                      <m:e>
                        <m:r>
                          <a:rPr sz="2150" i="1">
                            <a:solidFill>
                              <a:srgbClr val="ED7D31"/>
                            </a:solidFill>
                            <a:latin typeface="Cambria Math" panose="02040503050406030204" pitchFamily="18" charset="0"/>
                          </a:rPr>
                          <m:t>ℋ</m:t>
                        </m:r>
                      </m:e>
                      <m:sub>
                        <m:r>
                          <a:rPr sz="2150" i="1">
                            <a:solidFill>
                              <a:srgbClr val="ED7D31"/>
                            </a:solidFill>
                            <a:latin typeface="Cambria Math" panose="02040503050406030204" pitchFamily="18" charset="0"/>
                          </a:rPr>
                          <m:t>1</m:t>
                        </m:r>
                      </m:sub>
                    </m:sSub>
                    <m:r>
                      <a:rPr sz="2150" i="1">
                        <a:solidFill>
                          <a:srgbClr val="ED7D31"/>
                        </a:solidFill>
                        <a:latin typeface="Cambria Math" panose="02040503050406030204" pitchFamily="18" charset="0"/>
                      </a:rPr>
                      <m:t>|</m:t>
                    </m:r>
                    <m:sSub>
                      <m:sSubPr>
                        <m:ctrlPr>
                          <a:rPr sz="2150" i="1">
                            <a:solidFill>
                              <a:srgbClr val="ED7D31"/>
                            </a:solidFill>
                            <a:latin typeface="Cambria Math" panose="02040503050406030204" pitchFamily="18" charset="0"/>
                          </a:rPr>
                        </m:ctrlPr>
                      </m:sSubPr>
                      <m:e>
                        <m:r>
                          <a:rPr sz="2150" i="1">
                            <a:solidFill>
                              <a:srgbClr val="ED7D31"/>
                            </a:solidFill>
                            <a:latin typeface="Cambria Math" panose="02040503050406030204" pitchFamily="18" charset="0"/>
                          </a:rPr>
                          <m:t>𝐻</m:t>
                        </m:r>
                      </m:e>
                      <m:sub>
                        <m:r>
                          <a:rPr sz="2150" i="1">
                            <a:solidFill>
                              <a:srgbClr val="ED7D31"/>
                            </a:solidFill>
                            <a:latin typeface="Cambria Math" panose="02040503050406030204" pitchFamily="18" charset="0"/>
                          </a:rPr>
                          <m:t>𝑛</m:t>
                        </m:r>
                      </m:sub>
                    </m:sSub>
                    <m:r>
                      <a:rPr sz="2150" i="1">
                        <a:solidFill>
                          <a:srgbClr val="ED7D31"/>
                        </a:solidFill>
                        <a:latin typeface="Cambria Math" panose="02040503050406030204" pitchFamily="18" charset="0"/>
                      </a:rPr>
                      <m:t>=</m:t>
                    </m:r>
                    <m:sSub>
                      <m:sSubPr>
                        <m:ctrlPr>
                          <a:rPr sz="2150" i="1">
                            <a:solidFill>
                              <a:srgbClr val="ED7D31"/>
                            </a:solidFill>
                            <a:latin typeface="Cambria Math" panose="02040503050406030204" pitchFamily="18" charset="0"/>
                          </a:rPr>
                        </m:ctrlPr>
                      </m:sSubPr>
                      <m:e>
                        <m:r>
                          <a:rPr sz="2150" i="1">
                            <a:solidFill>
                              <a:srgbClr val="ED7D31"/>
                            </a:solidFill>
                            <a:latin typeface="Cambria Math" panose="02040503050406030204" pitchFamily="18" charset="0"/>
                          </a:rPr>
                          <m:t>ℋ</m:t>
                        </m:r>
                      </m:e>
                      <m:sub>
                        <m:r>
                          <a:rPr sz="2150" i="1">
                            <a:solidFill>
                              <a:srgbClr val="ED7D31"/>
                            </a:solidFill>
                            <a:latin typeface="Cambria Math" panose="02040503050406030204" pitchFamily="18" charset="0"/>
                          </a:rPr>
                          <m:t>1</m:t>
                        </m:r>
                      </m:sub>
                    </m:sSub>
                    <m:r>
                      <a:rPr sz="2150" i="1">
                        <a:solidFill>
                          <a:srgbClr val="ED7D31"/>
                        </a:solidFill>
                        <a:latin typeface="Cambria Math" panose="02040503050406030204" pitchFamily="18" charset="0"/>
                      </a:rPr>
                      <m:t>,</m:t>
                    </m:r>
                    <m:r>
                      <a:rPr sz="2150" i="1">
                        <a:solidFill>
                          <a:srgbClr val="ED7D31"/>
                        </a:solidFill>
                        <a:latin typeface="Cambria Math" panose="02040503050406030204" pitchFamily="18" charset="0"/>
                      </a:rPr>
                      <m:t>𝑤</m:t>
                    </m:r>
                    <m:r>
                      <a:rPr sz="2150" i="1">
                        <a:solidFill>
                          <a:srgbClr val="ED7D31"/>
                        </a:solidFill>
                        <a:latin typeface="Cambria Math" panose="02040503050406030204" pitchFamily="18" charset="0"/>
                      </a:rPr>
                      <m:t>),∀</m:t>
                    </m:r>
                    <m:r>
                      <a:rPr sz="2150" i="1">
                        <a:solidFill>
                          <a:srgbClr val="ED7D31"/>
                        </a:solidFill>
                        <a:latin typeface="Cambria Math" panose="02040503050406030204" pitchFamily="18" charset="0"/>
                      </a:rPr>
                      <m:t>𝑛</m:t>
                    </m:r>
                    <m:r>
                      <a:rPr sz="2150" i="1">
                        <a:solidFill>
                          <a:srgbClr val="ED7D31"/>
                        </a:solidFill>
                        <a:latin typeface="Cambria Math" panose="02040503050406030204" pitchFamily="18" charset="0"/>
                      </a:rPr>
                      <m:t>∈</m:t>
                    </m:r>
                    <m:r>
                      <a:rPr sz="2150" i="1">
                        <a:solidFill>
                          <a:srgbClr val="ED7D31"/>
                        </a:solidFill>
                        <a:latin typeface="Cambria Math" panose="02040503050406030204" pitchFamily="18" charset="0"/>
                      </a:rPr>
                      <m:t>𝒩</m:t>
                    </m:r>
                    <m:r>
                      <a:rPr sz="2150" i="1">
                        <a:solidFill>
                          <a:srgbClr val="ED7D31"/>
                        </a:solidFill>
                        <a:latin typeface="Cambria Math" panose="02040503050406030204" pitchFamily="18" charset="0"/>
                      </a:rPr>
                      <m:t>,</m:t>
                    </m:r>
                  </m:oMath>
                </a14:m>
                <a:endParaRPr dirty="0"/>
              </a:p>
              <a:p>
                <a:pPr lvl="4" indent="914400">
                  <a:defRPr sz="2000">
                    <a:solidFill>
                      <a:schemeClr val="accent2"/>
                    </a:solidFill>
                  </a:defRPr>
                </a:pPr>
                <a:r>
                  <a:rPr lang="en-US" sz="2150" dirty="0">
                    <a:solidFill>
                      <a:srgbClr val="ED7D31"/>
                    </a:solidFill>
                  </a:rPr>
                  <a:t> </a:t>
                </a:r>
                <a14:m>
                  <m:oMath xmlns:m="http://schemas.openxmlformats.org/officeDocument/2006/math">
                    <m:sSubSup>
                      <m:sSubSupPr>
                        <m:ctrlPr>
                          <a:rPr sz="2150" i="1">
                            <a:solidFill>
                              <a:srgbClr val="ED7D31"/>
                            </a:solidFill>
                            <a:latin typeface="Cambria Math" panose="02040503050406030204" pitchFamily="18" charset="0"/>
                          </a:rPr>
                        </m:ctrlPr>
                      </m:sSubSupPr>
                      <m:e>
                        <m:r>
                          <a:rPr sz="2150" i="1">
                            <a:solidFill>
                              <a:srgbClr val="ED7D31"/>
                            </a:solidFill>
                            <a:latin typeface="Cambria Math" panose="02040503050406030204" pitchFamily="18" charset="0"/>
                          </a:rPr>
                          <m:t>𝑃</m:t>
                        </m:r>
                      </m:e>
                      <m:sub>
                        <m:r>
                          <a:rPr sz="2150" i="1">
                            <a:solidFill>
                              <a:srgbClr val="ED7D31"/>
                            </a:solidFill>
                            <a:latin typeface="Cambria Math" panose="02040503050406030204" pitchFamily="18" charset="0"/>
                          </a:rPr>
                          <m:t>𝖿𝗉</m:t>
                        </m:r>
                      </m:sub>
                      <m:sup>
                        <m:r>
                          <a:rPr sz="2150" i="1">
                            <a:solidFill>
                              <a:srgbClr val="ED7D31"/>
                            </a:solidFill>
                            <a:latin typeface="Cambria Math" panose="02040503050406030204" pitchFamily="18" charset="0"/>
                          </a:rPr>
                          <m:t>h</m:t>
                        </m:r>
                      </m:sup>
                    </m:sSubSup>
                    <m:r>
                      <a:rPr sz="2150" i="1">
                        <a:solidFill>
                          <a:srgbClr val="ED7D31"/>
                        </a:solidFill>
                        <a:latin typeface="Cambria Math" panose="02040503050406030204" pitchFamily="18" charset="0"/>
                      </a:rPr>
                      <m:t>(</m:t>
                    </m:r>
                    <m:r>
                      <a:rPr sz="2150" i="1">
                        <a:solidFill>
                          <a:srgbClr val="ED7D31"/>
                        </a:solidFill>
                        <a:latin typeface="Cambria Math" panose="02040503050406030204" pitchFamily="18" charset="0"/>
                      </a:rPr>
                      <m:t>𝑤</m:t>
                    </m:r>
                    <m:r>
                      <a:rPr sz="2150" i="1">
                        <a:solidFill>
                          <a:srgbClr val="ED7D31"/>
                        </a:solidFill>
                        <a:latin typeface="Cambria Math" panose="02040503050406030204" pitchFamily="18" charset="0"/>
                      </a:rPr>
                      <m:t>)=</m:t>
                    </m:r>
                    <m:r>
                      <a:rPr sz="2150" i="1">
                        <a:solidFill>
                          <a:srgbClr val="ED7D31"/>
                        </a:solidFill>
                        <a:latin typeface="Cambria Math" panose="02040503050406030204" pitchFamily="18" charset="0"/>
                      </a:rPr>
                      <m:t>ℙ</m:t>
                    </m:r>
                    <m:r>
                      <a:rPr sz="2150" i="1">
                        <a:solidFill>
                          <a:srgbClr val="ED7D31"/>
                        </a:solidFill>
                        <a:latin typeface="Cambria Math" panose="02040503050406030204" pitchFamily="18" charset="0"/>
                      </a:rPr>
                      <m:t>(</m:t>
                    </m:r>
                    <m:sSubSup>
                      <m:sSubSupPr>
                        <m:ctrlPr>
                          <a:rPr sz="2150" i="1">
                            <a:solidFill>
                              <a:srgbClr val="ED7D31"/>
                            </a:solidFill>
                            <a:latin typeface="Cambria Math" panose="02040503050406030204" pitchFamily="18" charset="0"/>
                          </a:rPr>
                        </m:ctrlPr>
                      </m:sSubSupPr>
                      <m:e>
                        <m:r>
                          <a:rPr sz="2150" i="1">
                            <a:solidFill>
                              <a:srgbClr val="ED7D31"/>
                            </a:solidFill>
                            <a:latin typeface="Cambria Math" panose="02040503050406030204" pitchFamily="18" charset="0"/>
                          </a:rPr>
                          <m:t>𝐷</m:t>
                        </m:r>
                      </m:e>
                      <m:sub>
                        <m:r>
                          <a:rPr sz="2150" i="1">
                            <a:solidFill>
                              <a:srgbClr val="ED7D31"/>
                            </a:solidFill>
                            <a:latin typeface="Cambria Math" panose="02040503050406030204" pitchFamily="18" charset="0"/>
                          </a:rPr>
                          <m:t>𝑛</m:t>
                        </m:r>
                      </m:sub>
                      <m:sup>
                        <m:r>
                          <a:rPr sz="2150" i="1">
                            <a:solidFill>
                              <a:srgbClr val="ED7D31"/>
                            </a:solidFill>
                            <a:latin typeface="Cambria Math" panose="02040503050406030204" pitchFamily="18" charset="0"/>
                          </a:rPr>
                          <m:t>h</m:t>
                        </m:r>
                      </m:sup>
                    </m:sSubSup>
                    <m:r>
                      <a:rPr sz="2150" i="1">
                        <a:solidFill>
                          <a:srgbClr val="ED7D31"/>
                        </a:solidFill>
                        <a:latin typeface="Cambria Math" panose="02040503050406030204" pitchFamily="18" charset="0"/>
                      </a:rPr>
                      <m:t>=</m:t>
                    </m:r>
                    <m:sSub>
                      <m:sSubPr>
                        <m:ctrlPr>
                          <a:rPr sz="2150" i="1">
                            <a:solidFill>
                              <a:srgbClr val="ED7D31"/>
                            </a:solidFill>
                            <a:latin typeface="Cambria Math" panose="02040503050406030204" pitchFamily="18" charset="0"/>
                          </a:rPr>
                        </m:ctrlPr>
                      </m:sSubPr>
                      <m:e>
                        <m:r>
                          <a:rPr sz="2150" i="1">
                            <a:solidFill>
                              <a:srgbClr val="ED7D31"/>
                            </a:solidFill>
                            <a:latin typeface="Cambria Math" panose="02040503050406030204" pitchFamily="18" charset="0"/>
                          </a:rPr>
                          <m:t>ℋ</m:t>
                        </m:r>
                      </m:e>
                      <m:sub>
                        <m:r>
                          <a:rPr sz="2150" i="1">
                            <a:solidFill>
                              <a:srgbClr val="ED7D31"/>
                            </a:solidFill>
                            <a:latin typeface="Cambria Math" panose="02040503050406030204" pitchFamily="18" charset="0"/>
                          </a:rPr>
                          <m:t>1</m:t>
                        </m:r>
                      </m:sub>
                    </m:sSub>
                    <m:r>
                      <a:rPr sz="2150" i="1">
                        <a:solidFill>
                          <a:srgbClr val="ED7D31"/>
                        </a:solidFill>
                        <a:latin typeface="Cambria Math" panose="02040503050406030204" pitchFamily="18" charset="0"/>
                      </a:rPr>
                      <m:t>|</m:t>
                    </m:r>
                    <m:sSub>
                      <m:sSubPr>
                        <m:ctrlPr>
                          <a:rPr sz="2150" i="1">
                            <a:solidFill>
                              <a:srgbClr val="ED7D31"/>
                            </a:solidFill>
                            <a:latin typeface="Cambria Math" panose="02040503050406030204" pitchFamily="18" charset="0"/>
                          </a:rPr>
                        </m:ctrlPr>
                      </m:sSubPr>
                      <m:e>
                        <m:r>
                          <a:rPr sz="2150" i="1">
                            <a:solidFill>
                              <a:srgbClr val="ED7D31"/>
                            </a:solidFill>
                            <a:latin typeface="Cambria Math" panose="02040503050406030204" pitchFamily="18" charset="0"/>
                          </a:rPr>
                          <m:t>𝐻</m:t>
                        </m:r>
                      </m:e>
                      <m:sub>
                        <m:r>
                          <a:rPr sz="2150" i="1">
                            <a:solidFill>
                              <a:srgbClr val="ED7D31"/>
                            </a:solidFill>
                            <a:latin typeface="Cambria Math" panose="02040503050406030204" pitchFamily="18" charset="0"/>
                          </a:rPr>
                          <m:t>𝑛</m:t>
                        </m:r>
                      </m:sub>
                    </m:sSub>
                    <m:r>
                      <a:rPr sz="2150" i="1">
                        <a:solidFill>
                          <a:srgbClr val="ED7D31"/>
                        </a:solidFill>
                        <a:latin typeface="Cambria Math" panose="02040503050406030204" pitchFamily="18" charset="0"/>
                      </a:rPr>
                      <m:t>=</m:t>
                    </m:r>
                    <m:sSub>
                      <m:sSubPr>
                        <m:ctrlPr>
                          <a:rPr sz="2150" i="1">
                            <a:solidFill>
                              <a:srgbClr val="ED7D31"/>
                            </a:solidFill>
                            <a:latin typeface="Cambria Math" panose="02040503050406030204" pitchFamily="18" charset="0"/>
                          </a:rPr>
                        </m:ctrlPr>
                      </m:sSubPr>
                      <m:e>
                        <m:r>
                          <a:rPr sz="2150" i="1">
                            <a:solidFill>
                              <a:srgbClr val="ED7D31"/>
                            </a:solidFill>
                            <a:latin typeface="Cambria Math" panose="02040503050406030204" pitchFamily="18" charset="0"/>
                          </a:rPr>
                          <m:t>ℋ</m:t>
                        </m:r>
                      </m:e>
                      <m:sub>
                        <m:r>
                          <a:rPr sz="2150" i="1">
                            <a:solidFill>
                              <a:srgbClr val="ED7D31"/>
                            </a:solidFill>
                            <a:latin typeface="Cambria Math" panose="02040503050406030204" pitchFamily="18" charset="0"/>
                          </a:rPr>
                          <m:t>0</m:t>
                        </m:r>
                      </m:sub>
                    </m:sSub>
                    <m:r>
                      <a:rPr sz="2150" i="1">
                        <a:solidFill>
                          <a:srgbClr val="ED7D31"/>
                        </a:solidFill>
                        <a:latin typeface="Cambria Math" panose="02040503050406030204" pitchFamily="18" charset="0"/>
                      </a:rPr>
                      <m:t>,</m:t>
                    </m:r>
                    <m:r>
                      <a:rPr sz="2150" i="1">
                        <a:solidFill>
                          <a:srgbClr val="ED7D31"/>
                        </a:solidFill>
                        <a:latin typeface="Cambria Math" panose="02040503050406030204" pitchFamily="18" charset="0"/>
                      </a:rPr>
                      <m:t>𝑤</m:t>
                    </m:r>
                    <m:r>
                      <a:rPr sz="2150" i="1">
                        <a:solidFill>
                          <a:srgbClr val="ED7D31"/>
                        </a:solidFill>
                        <a:latin typeface="Cambria Math" panose="02040503050406030204" pitchFamily="18" charset="0"/>
                      </a:rPr>
                      <m:t>),∀</m:t>
                    </m:r>
                    <m:r>
                      <a:rPr sz="2150" i="1">
                        <a:solidFill>
                          <a:srgbClr val="ED7D31"/>
                        </a:solidFill>
                        <a:latin typeface="Cambria Math" panose="02040503050406030204" pitchFamily="18" charset="0"/>
                      </a:rPr>
                      <m:t>𝑛</m:t>
                    </m:r>
                    <m:r>
                      <a:rPr sz="2150" i="1">
                        <a:solidFill>
                          <a:srgbClr val="ED7D31"/>
                        </a:solidFill>
                        <a:latin typeface="Cambria Math" panose="02040503050406030204" pitchFamily="18" charset="0"/>
                      </a:rPr>
                      <m:t>∈</m:t>
                    </m:r>
                    <m:r>
                      <a:rPr sz="2150" i="1">
                        <a:solidFill>
                          <a:srgbClr val="ED7D31"/>
                        </a:solidFill>
                        <a:latin typeface="Cambria Math" panose="02040503050406030204" pitchFamily="18" charset="0"/>
                      </a:rPr>
                      <m:t>𝒩</m:t>
                    </m:r>
                    <m:r>
                      <a:rPr sz="2150" i="1">
                        <a:solidFill>
                          <a:srgbClr val="ED7D31"/>
                        </a:solidFill>
                        <a:latin typeface="Cambria Math" panose="02040503050406030204" pitchFamily="18" charset="0"/>
                      </a:rPr>
                      <m:t>.</m:t>
                    </m:r>
                  </m:oMath>
                </a14:m>
                <a:endParaRPr dirty="0">
                  <a:solidFill>
                    <a:srgbClr val="ED7D31"/>
                  </a:solidFill>
                </a:endParaRPr>
              </a:p>
            </p:txBody>
          </p:sp>
        </mc:Choice>
        <mc:Fallback xmlns="">
          <p:sp>
            <p:nvSpPr>
              <p:cNvPr id="463" name="Text"/>
              <p:cNvSpPr txBox="1">
                <a:spLocks noRot="1" noChangeAspect="1" noMove="1" noResize="1" noEditPoints="1" noAdjustHandles="1" noChangeArrowheads="1" noChangeShapeType="1" noTextEdit="1"/>
              </p:cNvSpPr>
              <p:nvPr/>
            </p:nvSpPr>
            <p:spPr>
              <a:xfrm>
                <a:off x="2071688" y="5622316"/>
                <a:ext cx="6625068" cy="873894"/>
              </a:xfrm>
              <a:prstGeom prst="rect">
                <a:avLst/>
              </a:prstGeom>
              <a:blipFill>
                <a:blip r:embed="rId15"/>
                <a:stretch>
                  <a:fillRect b="-4286"/>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65"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p:sp>
        <p:nvSpPr>
          <p:cNvPr id="466"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Observation and Performance Models : Example</a:t>
            </a:r>
          </a:p>
        </p:txBody>
      </p:sp>
      <mc:AlternateContent xmlns:mc="http://schemas.openxmlformats.org/markup-compatibility/2006" xmlns:a14="http://schemas.microsoft.com/office/drawing/2010/main">
        <mc:Choice Requires="a14">
          <p:sp>
            <p:nvSpPr>
              <p:cNvPr id="467" name="Automation Observation Model - Static…"/>
              <p:cNvSpPr txBox="1"/>
              <p:nvPr/>
            </p:nvSpPr>
            <p:spPr>
              <a:xfrm>
                <a:off x="7738915" y="1292657"/>
                <a:ext cx="4089938" cy="3552553"/>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spAutoFit/>
              </a:bodyPr>
              <a:lstStyle/>
              <a:p>
                <a:pPr marL="571500" indent="-571500">
                  <a:buSzPct val="100000"/>
                  <a:buChar char="❑"/>
                  <a:defRPr sz="2200">
                    <a:solidFill>
                      <a:schemeClr val="accent1"/>
                    </a:solidFill>
                  </a:defRPr>
                </a:pPr>
                <a:r>
                  <a:t>Automation Observation Model - Static</a:t>
                </a:r>
                <a14:m>
                  <m:oMath xmlns:m="http://schemas.openxmlformats.org/officeDocument/2006/math">
                    <m:sSubSup>
                      <m:sSubSupPr>
                        <m:ctrlPr>
                          <a:rPr sz="2350" i="1">
                            <a:solidFill>
                              <a:srgbClr val="525252"/>
                            </a:solidFill>
                            <a:latin typeface="Cambria Math" panose="02040503050406030204" pitchFamily="18" charset="0"/>
                          </a:rPr>
                        </m:ctrlPr>
                      </m:sSubSupPr>
                      <m:e>
                        <m:r>
                          <a:rPr sz="2350" i="1">
                            <a:solidFill>
                              <a:srgbClr val="525252"/>
                            </a:solidFill>
                            <a:latin typeface="Cambria Math" panose="02040503050406030204" pitchFamily="18" charset="0"/>
                          </a:rPr>
                          <m:t>𝑌</m:t>
                        </m:r>
                      </m:e>
                      <m:sub>
                        <m:r>
                          <a:rPr sz="2350" i="1">
                            <a:solidFill>
                              <a:srgbClr val="525252"/>
                            </a:solidFill>
                            <a:latin typeface="Cambria Math" panose="02040503050406030204" pitchFamily="18" charset="0"/>
                          </a:rPr>
                          <m:t>𝑘</m:t>
                        </m:r>
                      </m:sub>
                      <m:sup>
                        <m:r>
                          <a:rPr sz="2350" i="1">
                            <a:solidFill>
                              <a:srgbClr val="525252"/>
                            </a:solidFill>
                            <a:latin typeface="Cambria Math" panose="02040503050406030204" pitchFamily="18" charset="0"/>
                          </a:rPr>
                          <m:t>𝑎</m:t>
                        </m:r>
                      </m:sup>
                    </m:sSubSup>
                    <m:r>
                      <a:rPr sz="2350" i="1">
                        <a:solidFill>
                          <a:srgbClr val="525252"/>
                        </a:solidFill>
                        <a:latin typeface="Cambria Math" panose="02040503050406030204" pitchFamily="18" charset="0"/>
                      </a:rPr>
                      <m:t>=</m:t>
                    </m:r>
                    <m:sSub>
                      <m:sSubPr>
                        <m:ctrlPr>
                          <a:rPr sz="2350" i="1">
                            <a:solidFill>
                              <a:srgbClr val="525252"/>
                            </a:solidFill>
                            <a:latin typeface="Cambria Math" panose="02040503050406030204" pitchFamily="18" charset="0"/>
                          </a:rPr>
                        </m:ctrlPr>
                      </m:sSubPr>
                      <m:e>
                        <m:r>
                          <a:rPr sz="2350" i="1">
                            <a:solidFill>
                              <a:srgbClr val="525252"/>
                            </a:solidFill>
                            <a:latin typeface="Cambria Math" panose="02040503050406030204" pitchFamily="18" charset="0"/>
                          </a:rPr>
                          <m:t>𝐻</m:t>
                        </m:r>
                      </m:e>
                      <m:sub>
                        <m:r>
                          <a:rPr sz="2350" i="1">
                            <a:solidFill>
                              <a:srgbClr val="525252"/>
                            </a:solidFill>
                            <a:latin typeface="Cambria Math" panose="02040503050406030204" pitchFamily="18" charset="0"/>
                          </a:rPr>
                          <m:t>𝑘</m:t>
                        </m:r>
                      </m:sub>
                    </m:sSub>
                    <m:r>
                      <a:rPr sz="2350" i="1">
                        <a:solidFill>
                          <a:srgbClr val="525252"/>
                        </a:solidFill>
                        <a:latin typeface="Cambria Math" panose="02040503050406030204" pitchFamily="18" charset="0"/>
                      </a:rPr>
                      <m:t>+</m:t>
                    </m:r>
                    <m:sSubSup>
                      <m:sSubSupPr>
                        <m:ctrlPr>
                          <a:rPr sz="2350" i="1">
                            <a:solidFill>
                              <a:srgbClr val="525252"/>
                            </a:solidFill>
                            <a:latin typeface="Cambria Math" panose="02040503050406030204" pitchFamily="18" charset="0"/>
                          </a:rPr>
                        </m:ctrlPr>
                      </m:sSubSupPr>
                      <m:e>
                        <m:r>
                          <a:rPr sz="2350" i="1">
                            <a:solidFill>
                              <a:srgbClr val="525252"/>
                            </a:solidFill>
                            <a:latin typeface="Cambria Math" panose="02040503050406030204" pitchFamily="18" charset="0"/>
                          </a:rPr>
                          <m:t>𝑁</m:t>
                        </m:r>
                      </m:e>
                      <m:sub>
                        <m:r>
                          <a:rPr sz="2350" i="1">
                            <a:solidFill>
                              <a:srgbClr val="525252"/>
                            </a:solidFill>
                            <a:latin typeface="Cambria Math" panose="02040503050406030204" pitchFamily="18" charset="0"/>
                          </a:rPr>
                          <m:t>𝑘</m:t>
                        </m:r>
                      </m:sub>
                      <m:sup>
                        <m:r>
                          <a:rPr sz="2350" i="1">
                            <a:solidFill>
                              <a:srgbClr val="525252"/>
                            </a:solidFill>
                            <a:latin typeface="Cambria Math" panose="02040503050406030204" pitchFamily="18" charset="0"/>
                          </a:rPr>
                          <m:t>𝑎</m:t>
                        </m:r>
                      </m:sup>
                    </m:sSubSup>
                    <m:r>
                      <a:rPr sz="2350" i="1">
                        <a:solidFill>
                          <a:srgbClr val="525252"/>
                        </a:solidFill>
                        <a:latin typeface="Cambria Math" panose="02040503050406030204" pitchFamily="18" charset="0"/>
                      </a:rPr>
                      <m:t>,</m:t>
                    </m:r>
                    <m:r>
                      <a:rPr sz="2350" i="1">
                        <a:solidFill>
                          <a:srgbClr val="525252"/>
                        </a:solidFill>
                        <a:latin typeface="Cambria Math" panose="02040503050406030204" pitchFamily="18" charset="0"/>
                      </a:rPr>
                      <m:t>𝑘</m:t>
                    </m:r>
                    <m:r>
                      <a:rPr sz="2350" i="1">
                        <a:solidFill>
                          <a:srgbClr val="525252"/>
                        </a:solidFill>
                        <a:latin typeface="Cambria Math" panose="02040503050406030204" pitchFamily="18" charset="0"/>
                      </a:rPr>
                      <m:t>∈</m:t>
                    </m:r>
                    <m:r>
                      <a:rPr sz="2350" i="1">
                        <a:solidFill>
                          <a:srgbClr val="525252"/>
                        </a:solidFill>
                        <a:latin typeface="Cambria Math" panose="02040503050406030204" pitchFamily="18" charset="0"/>
                      </a:rPr>
                      <m:t>𝒦</m:t>
                    </m:r>
                  </m:oMath>
                </a14:m>
                <a:endParaRPr>
                  <a:solidFill>
                    <a:srgbClr val="535353"/>
                  </a:solidFill>
                </a:endParaRPr>
              </a:p>
              <a:p>
                <a:pPr lvl="3" indent="685800">
                  <a:defRPr sz="2200">
                    <a:solidFill>
                      <a:schemeClr val="accent1"/>
                    </a:solidFill>
                  </a:defRPr>
                </a:pPr>
                <a:endParaRPr>
                  <a:solidFill>
                    <a:srgbClr val="535353"/>
                  </a:solidFill>
                </a:endParaRPr>
              </a:p>
              <a:p>
                <a:pPr marL="571500" indent="-571500">
                  <a:buSzPct val="100000"/>
                  <a:buChar char="❑"/>
                  <a:defRPr sz="2200">
                    <a:solidFill>
                      <a:schemeClr val="accent1"/>
                    </a:solidFill>
                  </a:defRPr>
                </a:pPr>
                <a:r>
                  <a:t>Human Observation Model - Task load dependent</a:t>
                </a:r>
              </a:p>
              <a:p>
                <a:pPr lvl="3" indent="685800">
                  <a:defRPr sz="2200"/>
                </a:pPr>
                <a14:m>
                  <m:oMathPara xmlns:m="http://schemas.openxmlformats.org/officeDocument/2006/math">
                    <m:oMathParaPr>
                      <m:jc m:val="left"/>
                    </m:oMathParaPr>
                    <m:oMath xmlns:m="http://schemas.openxmlformats.org/officeDocument/2006/math">
                      <m:sSubSup>
                        <m:sSubSupPr>
                          <m:ctrlPr>
                            <a:rPr sz="2350" i="1">
                              <a:solidFill>
                                <a:srgbClr val="000000"/>
                              </a:solidFill>
                              <a:latin typeface="Cambria Math" panose="02040503050406030204" pitchFamily="18" charset="0"/>
                            </a:rPr>
                          </m:ctrlPr>
                        </m:sSubSupPr>
                        <m:e>
                          <m:r>
                            <a:rPr sz="2350" i="1">
                              <a:solidFill>
                                <a:srgbClr val="000000"/>
                              </a:solidFill>
                              <a:latin typeface="Cambria Math" panose="02040503050406030204" pitchFamily="18" charset="0"/>
                            </a:rPr>
                            <m:t>𝑌</m:t>
                          </m:r>
                        </m:e>
                        <m:sub>
                          <m:r>
                            <a:rPr sz="2350" i="1">
                              <a:solidFill>
                                <a:srgbClr val="000000"/>
                              </a:solidFill>
                              <a:latin typeface="Cambria Math" panose="02040503050406030204" pitchFamily="18" charset="0"/>
                            </a:rPr>
                            <m:t>𝑛</m:t>
                          </m:r>
                        </m:sub>
                        <m:sup>
                          <m:r>
                            <a:rPr sz="2350" i="1">
                              <a:solidFill>
                                <a:srgbClr val="000000"/>
                              </a:solidFill>
                              <a:latin typeface="Cambria Math" panose="02040503050406030204" pitchFamily="18" charset="0"/>
                            </a:rPr>
                            <m:t>h</m:t>
                          </m:r>
                        </m:sup>
                      </m:sSubSup>
                      <m:r>
                        <a:rPr sz="2350" i="1">
                          <a:solidFill>
                            <a:srgbClr val="000000"/>
                          </a:solidFill>
                          <a:latin typeface="Cambria Math" panose="02040503050406030204" pitchFamily="18" charset="0"/>
                        </a:rPr>
                        <m:t>(</m:t>
                      </m:r>
                      <m:r>
                        <a:rPr sz="2350" i="1">
                          <a:solidFill>
                            <a:srgbClr val="000000"/>
                          </a:solidFill>
                          <a:latin typeface="Cambria Math" panose="02040503050406030204" pitchFamily="18" charset="0"/>
                        </a:rPr>
                        <m:t>𝑤</m:t>
                      </m:r>
                      <m:r>
                        <a:rPr sz="2350" i="1">
                          <a:solidFill>
                            <a:srgbClr val="000000"/>
                          </a:solidFill>
                          <a:latin typeface="Cambria Math" panose="02040503050406030204" pitchFamily="18" charset="0"/>
                        </a:rPr>
                        <m:t>)=</m:t>
                      </m:r>
                      <m:sSub>
                        <m:sSubPr>
                          <m:ctrlPr>
                            <a:rPr sz="2350" i="1">
                              <a:solidFill>
                                <a:srgbClr val="000000"/>
                              </a:solidFill>
                              <a:latin typeface="Cambria Math" panose="02040503050406030204" pitchFamily="18" charset="0"/>
                            </a:rPr>
                          </m:ctrlPr>
                        </m:sSubPr>
                        <m:e>
                          <m:r>
                            <a:rPr sz="2350" i="1">
                              <a:solidFill>
                                <a:srgbClr val="000000"/>
                              </a:solidFill>
                              <a:latin typeface="Cambria Math" panose="02040503050406030204" pitchFamily="18" charset="0"/>
                            </a:rPr>
                            <m:t>𝐻</m:t>
                          </m:r>
                        </m:e>
                        <m:sub>
                          <m:r>
                            <a:rPr sz="2350" i="1">
                              <a:solidFill>
                                <a:srgbClr val="000000"/>
                              </a:solidFill>
                              <a:latin typeface="Cambria Math" panose="02040503050406030204" pitchFamily="18" charset="0"/>
                            </a:rPr>
                            <m:t>𝑛</m:t>
                          </m:r>
                        </m:sub>
                      </m:sSub>
                      <m:r>
                        <a:rPr sz="2350" i="1">
                          <a:solidFill>
                            <a:srgbClr val="000000"/>
                          </a:solidFill>
                          <a:latin typeface="Cambria Math" panose="02040503050406030204" pitchFamily="18" charset="0"/>
                        </a:rPr>
                        <m:t>+</m:t>
                      </m:r>
                      <m:sSubSup>
                        <m:sSubSupPr>
                          <m:ctrlPr>
                            <a:rPr sz="2350" i="1">
                              <a:solidFill>
                                <a:srgbClr val="000000"/>
                              </a:solidFill>
                              <a:latin typeface="Cambria Math" panose="02040503050406030204" pitchFamily="18" charset="0"/>
                            </a:rPr>
                          </m:ctrlPr>
                        </m:sSubSupPr>
                        <m:e>
                          <m:r>
                            <a:rPr sz="2350" i="1">
                              <a:solidFill>
                                <a:srgbClr val="000000"/>
                              </a:solidFill>
                              <a:latin typeface="Cambria Math" panose="02040503050406030204" pitchFamily="18" charset="0"/>
                            </a:rPr>
                            <m:t>𝑁</m:t>
                          </m:r>
                        </m:e>
                        <m:sub>
                          <m:r>
                            <a:rPr sz="2350" i="1">
                              <a:solidFill>
                                <a:srgbClr val="000000"/>
                              </a:solidFill>
                              <a:latin typeface="Cambria Math" panose="02040503050406030204" pitchFamily="18" charset="0"/>
                            </a:rPr>
                            <m:t>𝑛</m:t>
                          </m:r>
                        </m:sub>
                        <m:sup>
                          <m:r>
                            <a:rPr sz="2350" i="1">
                              <a:solidFill>
                                <a:srgbClr val="000000"/>
                              </a:solidFill>
                              <a:latin typeface="Cambria Math" panose="02040503050406030204" pitchFamily="18" charset="0"/>
                            </a:rPr>
                            <m:t>h</m:t>
                          </m:r>
                        </m:sup>
                      </m:sSubSup>
                      <m:r>
                        <a:rPr sz="2350" i="1">
                          <a:solidFill>
                            <a:srgbClr val="000000"/>
                          </a:solidFill>
                          <a:latin typeface="Cambria Math" panose="02040503050406030204" pitchFamily="18" charset="0"/>
                        </a:rPr>
                        <m:t>(</m:t>
                      </m:r>
                      <m:r>
                        <a:rPr sz="2350" i="1">
                          <a:solidFill>
                            <a:srgbClr val="000000"/>
                          </a:solidFill>
                          <a:latin typeface="Cambria Math" panose="02040503050406030204" pitchFamily="18" charset="0"/>
                        </a:rPr>
                        <m:t>𝑤</m:t>
                      </m:r>
                      <m:r>
                        <a:rPr sz="2350" i="1">
                          <a:solidFill>
                            <a:srgbClr val="000000"/>
                          </a:solidFill>
                          <a:latin typeface="Cambria Math" panose="02040503050406030204" pitchFamily="18" charset="0"/>
                        </a:rPr>
                        <m:t>),</m:t>
                      </m:r>
                      <m:r>
                        <a:rPr sz="2350" i="1">
                          <a:solidFill>
                            <a:srgbClr val="000000"/>
                          </a:solidFill>
                          <a:latin typeface="Cambria Math" panose="02040503050406030204" pitchFamily="18" charset="0"/>
                        </a:rPr>
                        <m:t>𝑛</m:t>
                      </m:r>
                      <m:r>
                        <a:rPr sz="2350" i="1">
                          <a:solidFill>
                            <a:srgbClr val="000000"/>
                          </a:solidFill>
                          <a:latin typeface="Cambria Math" panose="02040503050406030204" pitchFamily="18" charset="0"/>
                        </a:rPr>
                        <m:t>∈</m:t>
                      </m:r>
                      <m:r>
                        <a:rPr sz="2350" i="1">
                          <a:solidFill>
                            <a:srgbClr val="000000"/>
                          </a:solidFill>
                          <a:latin typeface="Cambria Math" panose="02040503050406030204" pitchFamily="18" charset="0"/>
                        </a:rPr>
                        <m:t>𝒩</m:t>
                      </m:r>
                    </m:oMath>
                  </m:oMathPara>
                </a14:m>
                <a:endParaRPr/>
              </a:p>
              <a:p>
                <a:pPr lvl="3" indent="685800">
                  <a:defRPr sz="2200"/>
                </a:pPr>
                <a:endParaRPr/>
              </a:p>
              <a:p>
                <a:pPr marL="571500" indent="-571500">
                  <a:buSzPct val="100000"/>
                  <a:buChar char="❑"/>
                  <a:defRPr sz="2200">
                    <a:solidFill>
                      <a:schemeClr val="accent1"/>
                    </a:solidFill>
                  </a:defRPr>
                </a:pPr>
                <a14:m>
                  <m:oMath xmlns:m="http://schemas.openxmlformats.org/officeDocument/2006/math">
                    <m:sSubSup>
                      <m:sSubSupPr>
                        <m:ctrlPr>
                          <a:rPr sz="2350" i="1">
                            <a:solidFill>
                              <a:srgbClr val="000000"/>
                            </a:solidFill>
                            <a:latin typeface="Cambria Math" panose="02040503050406030204" pitchFamily="18" charset="0"/>
                          </a:rPr>
                        </m:ctrlPr>
                      </m:sSubSupPr>
                      <m:e>
                        <m:r>
                          <a:rPr sz="2350" i="1">
                            <a:solidFill>
                              <a:srgbClr val="000000"/>
                            </a:solidFill>
                            <a:latin typeface="Cambria Math" panose="02040503050406030204" pitchFamily="18" charset="0"/>
                          </a:rPr>
                          <m:t>𝑁</m:t>
                        </m:r>
                      </m:e>
                      <m:sub>
                        <m:r>
                          <a:rPr sz="2350" i="1">
                            <a:solidFill>
                              <a:srgbClr val="000000"/>
                            </a:solidFill>
                            <a:latin typeface="Cambria Math" panose="02040503050406030204" pitchFamily="18" charset="0"/>
                          </a:rPr>
                          <m:t>𝑘</m:t>
                        </m:r>
                      </m:sub>
                      <m:sup>
                        <m:r>
                          <a:rPr sz="2350" i="1">
                            <a:solidFill>
                              <a:srgbClr val="000000"/>
                            </a:solidFill>
                            <a:latin typeface="Cambria Math" panose="02040503050406030204" pitchFamily="18" charset="0"/>
                          </a:rPr>
                          <m:t>𝑎</m:t>
                        </m:r>
                      </m:sup>
                    </m:sSubSup>
                    <m:r>
                      <a:rPr sz="2350" i="1">
                        <a:solidFill>
                          <a:srgbClr val="000000"/>
                        </a:solidFill>
                        <a:latin typeface="Cambria Math" panose="02040503050406030204" pitchFamily="18" charset="0"/>
                      </a:rPr>
                      <m:t>,</m:t>
                    </m:r>
                    <m:sSubSup>
                      <m:sSubSupPr>
                        <m:ctrlPr>
                          <a:rPr sz="2350" i="1">
                            <a:solidFill>
                              <a:srgbClr val="000000"/>
                            </a:solidFill>
                            <a:latin typeface="Cambria Math" panose="02040503050406030204" pitchFamily="18" charset="0"/>
                          </a:rPr>
                        </m:ctrlPr>
                      </m:sSubSupPr>
                      <m:e>
                        <m:r>
                          <a:rPr sz="2350" i="1">
                            <a:solidFill>
                              <a:srgbClr val="000000"/>
                            </a:solidFill>
                            <a:latin typeface="Cambria Math" panose="02040503050406030204" pitchFamily="18" charset="0"/>
                          </a:rPr>
                          <m:t>𝑁</m:t>
                        </m:r>
                      </m:e>
                      <m:sub>
                        <m:r>
                          <a:rPr sz="2350" i="1">
                            <a:solidFill>
                              <a:srgbClr val="000000"/>
                            </a:solidFill>
                            <a:latin typeface="Cambria Math" panose="02040503050406030204" pitchFamily="18" charset="0"/>
                          </a:rPr>
                          <m:t>𝑛</m:t>
                        </m:r>
                      </m:sub>
                      <m:sup>
                        <m:r>
                          <a:rPr sz="2350" i="1">
                            <a:solidFill>
                              <a:srgbClr val="000000"/>
                            </a:solidFill>
                            <a:latin typeface="Cambria Math" panose="02040503050406030204" pitchFamily="18" charset="0"/>
                          </a:rPr>
                          <m:t>h</m:t>
                        </m:r>
                      </m:sup>
                    </m:sSubSup>
                    <m:r>
                      <a:rPr sz="2350" i="1">
                        <a:solidFill>
                          <a:srgbClr val="000000"/>
                        </a:solidFill>
                        <a:latin typeface="Cambria Math" panose="02040503050406030204" pitchFamily="18" charset="0"/>
                      </a:rPr>
                      <m:t>(</m:t>
                    </m:r>
                    <m:r>
                      <a:rPr sz="2350" i="1">
                        <a:solidFill>
                          <a:srgbClr val="000000"/>
                        </a:solidFill>
                        <a:latin typeface="Cambria Math" panose="02040503050406030204" pitchFamily="18" charset="0"/>
                      </a:rPr>
                      <m:t>𝑤</m:t>
                    </m:r>
                    <m:r>
                      <a:rPr sz="2350" i="1">
                        <a:solidFill>
                          <a:srgbClr val="000000"/>
                        </a:solidFill>
                        <a:latin typeface="Cambria Math" panose="02040503050406030204" pitchFamily="18" charset="0"/>
                      </a:rPr>
                      <m:t>)</m:t>
                    </m:r>
                  </m:oMath>
                </a14:m>
                <a:r>
                  <a:t> are AWGN.</a:t>
                </a:r>
                <a:endParaRPr>
                  <a:solidFill>
                    <a:srgbClr val="000000"/>
                  </a:solidFill>
                </a:endParaRPr>
              </a:p>
            </p:txBody>
          </p:sp>
        </mc:Choice>
        <mc:Fallback xmlns="">
          <p:sp>
            <p:nvSpPr>
              <p:cNvPr id="467" name="Automation Observation Model - Static…"/>
              <p:cNvSpPr txBox="1">
                <a:spLocks noRot="1" noChangeAspect="1" noMove="1" noResize="1" noEditPoints="1" noAdjustHandles="1" noChangeArrowheads="1" noChangeShapeType="1" noTextEdit="1"/>
              </p:cNvSpPr>
              <p:nvPr/>
            </p:nvSpPr>
            <p:spPr>
              <a:xfrm>
                <a:off x="7738915" y="1292657"/>
                <a:ext cx="4089938" cy="3552553"/>
              </a:xfrm>
              <a:prstGeom prst="rect">
                <a:avLst/>
              </a:prstGeom>
              <a:blipFill>
                <a:blip r:embed="rId3"/>
                <a:stretch>
                  <a:fillRect l="-3715" t="-2135"/>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pic>
        <p:nvPicPr>
          <p:cNvPr id="468" name="Gaussian Observation Models Human and Auto.png" descr="Gaussian Observation Models Human and Auto.png"/>
          <p:cNvPicPr>
            <a:picLocks noChangeAspect="1"/>
          </p:cNvPicPr>
          <p:nvPr/>
        </p:nvPicPr>
        <p:blipFill>
          <a:blip r:embed="rId4"/>
          <a:stretch>
            <a:fillRect/>
          </a:stretch>
        </p:blipFill>
        <p:spPr>
          <a:xfrm>
            <a:off x="114299" y="1129368"/>
            <a:ext cx="7367009" cy="5533698"/>
          </a:xfrm>
          <a:prstGeom prst="rect">
            <a:avLst/>
          </a:prstGeom>
          <a:ln w="12700">
            <a:miter lim="400000"/>
          </a:ln>
        </p:spPr>
      </p:pic>
      <p:sp>
        <p:nvSpPr>
          <p:cNvPr id="46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26</a:t>
            </a:fld>
            <a:endParaRPr/>
          </a:p>
        </p:txBody>
      </p:sp>
      <mc:AlternateContent xmlns:mc="http://schemas.openxmlformats.org/markup-compatibility/2006" xmlns:a14="http://schemas.microsoft.com/office/drawing/2010/main">
        <mc:Choice Requires="a14">
          <p:sp>
            <p:nvSpPr>
              <p:cNvPr id="470" name="Equation"/>
              <p:cNvSpPr txBox="1"/>
              <p:nvPr/>
            </p:nvSpPr>
            <p:spPr>
              <a:xfrm>
                <a:off x="5255094" y="1441665"/>
                <a:ext cx="532791" cy="158649"/>
              </a:xfrm>
              <a:prstGeom prst="rect">
                <a:avLst/>
              </a:prstGeom>
              <a:ln w="12700">
                <a:miter lim="400000"/>
              </a:ln>
            </p:spPr>
            <p:txBody>
              <a:bodyPr wrap="none" lIns="0" tIns="0" rIns="0" bIns="0">
                <a:spAutoFit/>
              </a:bodyPr>
              <a:lstStyle/>
              <a:p>
                <a:pPr latinLnBrk="1"/>
                <a14:m>
                  <m:oMathPara xmlns:m="http://schemas.openxmlformats.org/officeDocument/2006/math">
                    <m:oMathParaPr>
                      <m:jc m:val="centerGroup"/>
                    </m:oMathParaPr>
                    <m:oMath xmlns:m="http://schemas.openxmlformats.org/officeDocument/2006/math">
                      <m:r>
                        <a:rPr sz="1800" i="1">
                          <a:solidFill>
                            <a:srgbClr val="000000"/>
                          </a:solidFill>
                          <a:latin typeface="Cambria Math" panose="02040503050406030204" pitchFamily="18" charset="0"/>
                        </a:rPr>
                        <m:t>𝑤</m:t>
                      </m:r>
                      <m:r>
                        <a:rPr sz="1800" i="1">
                          <a:solidFill>
                            <a:srgbClr val="000000"/>
                          </a:solidFill>
                          <a:latin typeface="Cambria Math" panose="02040503050406030204" pitchFamily="18" charset="0"/>
                        </a:rPr>
                        <m:t>=1</m:t>
                      </m:r>
                    </m:oMath>
                  </m:oMathPara>
                </a14:m>
                <a:endParaRPr/>
              </a:p>
            </p:txBody>
          </p:sp>
        </mc:Choice>
        <mc:Fallback xmlns="">
          <p:sp>
            <p:nvSpPr>
              <p:cNvPr id="470" name="Equation"/>
              <p:cNvSpPr txBox="1">
                <a:spLocks noRot="1" noChangeAspect="1" noMove="1" noResize="1" noEditPoints="1" noAdjustHandles="1" noChangeArrowheads="1" noChangeShapeType="1" noTextEdit="1"/>
              </p:cNvSpPr>
              <p:nvPr/>
            </p:nvSpPr>
            <p:spPr>
              <a:xfrm>
                <a:off x="5255094" y="1441665"/>
                <a:ext cx="532791" cy="158649"/>
              </a:xfrm>
              <a:prstGeom prst="rect">
                <a:avLst/>
              </a:prstGeom>
              <a:blipFill>
                <a:blip r:embed="rId5"/>
                <a:stretch>
                  <a:fillRect l="-9302" r="-27907" b="-71429"/>
                </a:stretch>
              </a:blipFill>
              <a:ln w="12700">
                <a:miter lim="400000"/>
              </a:ln>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471" name="Equation"/>
              <p:cNvSpPr txBox="1"/>
              <p:nvPr/>
            </p:nvSpPr>
            <p:spPr>
              <a:xfrm>
                <a:off x="4972683" y="3005443"/>
                <a:ext cx="665837" cy="158649"/>
              </a:xfrm>
              <a:prstGeom prst="rect">
                <a:avLst/>
              </a:prstGeom>
              <a:ln w="12700">
                <a:miter lim="400000"/>
              </a:ln>
            </p:spPr>
            <p:txBody>
              <a:bodyPr wrap="none" lIns="0" tIns="0" rIns="0" bIns="0">
                <a:spAutoFit/>
              </a:bodyPr>
              <a:lstStyle/>
              <a:p>
                <a:pPr latinLnBrk="1"/>
                <a14:m>
                  <m:oMathPara xmlns:m="http://schemas.openxmlformats.org/officeDocument/2006/math">
                    <m:oMathParaPr>
                      <m:jc m:val="centerGroup"/>
                    </m:oMathParaPr>
                    <m:oMath xmlns:m="http://schemas.openxmlformats.org/officeDocument/2006/math">
                      <m:r>
                        <a:rPr sz="1800" i="1">
                          <a:solidFill>
                            <a:srgbClr val="000000"/>
                          </a:solidFill>
                          <a:latin typeface="Cambria Math" panose="02040503050406030204" pitchFamily="18" charset="0"/>
                        </a:rPr>
                        <m:t>𝑤</m:t>
                      </m:r>
                      <m:r>
                        <a:rPr sz="1800" i="1">
                          <a:solidFill>
                            <a:srgbClr val="000000"/>
                          </a:solidFill>
                          <a:latin typeface="Cambria Math" panose="02040503050406030204" pitchFamily="18" charset="0"/>
                        </a:rPr>
                        <m:t>=10</m:t>
                      </m:r>
                    </m:oMath>
                  </m:oMathPara>
                </a14:m>
                <a:endParaRPr/>
              </a:p>
            </p:txBody>
          </p:sp>
        </mc:Choice>
        <mc:Fallback xmlns="">
          <p:sp>
            <p:nvSpPr>
              <p:cNvPr id="471" name="Equation"/>
              <p:cNvSpPr txBox="1">
                <a:spLocks noRot="1" noChangeAspect="1" noMove="1" noResize="1" noEditPoints="1" noAdjustHandles="1" noChangeArrowheads="1" noChangeShapeType="1" noTextEdit="1"/>
              </p:cNvSpPr>
              <p:nvPr/>
            </p:nvSpPr>
            <p:spPr>
              <a:xfrm>
                <a:off x="4972683" y="3005443"/>
                <a:ext cx="665837" cy="158649"/>
              </a:xfrm>
              <a:prstGeom prst="rect">
                <a:avLst/>
              </a:prstGeom>
              <a:blipFill>
                <a:blip r:embed="rId6"/>
                <a:stretch>
                  <a:fillRect l="-7407" r="-20370" b="-71429"/>
                </a:stretch>
              </a:blipFill>
              <a:ln w="12700">
                <a:miter lim="400000"/>
              </a:ln>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472" name="Equation"/>
              <p:cNvSpPr txBox="1"/>
              <p:nvPr/>
            </p:nvSpPr>
            <p:spPr>
              <a:xfrm>
                <a:off x="5457815" y="4366021"/>
                <a:ext cx="279748" cy="214200"/>
              </a:xfrm>
              <a:prstGeom prst="rect">
                <a:avLst/>
              </a:prstGeom>
              <a:ln w="12700">
                <a:miter lim="400000"/>
              </a:ln>
            </p:spPr>
            <p:txBody>
              <a:bodyPr wrap="none" lIns="0" tIns="0" rIns="0" bIns="0">
                <a:spAutoFit/>
              </a:bodyPr>
              <a:lstStyle/>
              <a:p>
                <a:pPr latinLnBrk="1"/>
                <a14:m>
                  <m:oMathPara xmlns:m="http://schemas.openxmlformats.org/officeDocument/2006/math">
                    <m:oMathParaPr>
                      <m:jc m:val="centerGroup"/>
                    </m:oMathParaPr>
                    <m:oMath xmlns:m="http://schemas.openxmlformats.org/officeDocument/2006/math">
                      <m:sSub>
                        <m:sSubPr>
                          <m:ctrlPr>
                            <a:rPr sz="1800" i="1">
                              <a:solidFill>
                                <a:srgbClr val="000000"/>
                              </a:solidFill>
                              <a:latin typeface="Cambria Math" panose="02040503050406030204" pitchFamily="18" charset="0"/>
                            </a:rPr>
                          </m:ctrlPr>
                        </m:sSubPr>
                        <m:e>
                          <m:r>
                            <a:rPr sz="1800" i="1">
                              <a:solidFill>
                                <a:srgbClr val="000000"/>
                              </a:solidFill>
                              <a:latin typeface="Cambria Math" panose="02040503050406030204" pitchFamily="18" charset="0"/>
                            </a:rPr>
                            <m:t>ℋ</m:t>
                          </m:r>
                        </m:e>
                        <m:sub>
                          <m:r>
                            <a:rPr sz="1800" i="1">
                              <a:solidFill>
                                <a:srgbClr val="000000"/>
                              </a:solidFill>
                              <a:latin typeface="Cambria Math" panose="02040503050406030204" pitchFamily="18" charset="0"/>
                            </a:rPr>
                            <m:t>1</m:t>
                          </m:r>
                        </m:sub>
                      </m:sSub>
                    </m:oMath>
                  </m:oMathPara>
                </a14:m>
                <a:endParaRPr/>
              </a:p>
            </p:txBody>
          </p:sp>
        </mc:Choice>
        <mc:Fallback xmlns="">
          <p:sp>
            <p:nvSpPr>
              <p:cNvPr id="472" name="Equation"/>
              <p:cNvSpPr txBox="1">
                <a:spLocks noRot="1" noChangeAspect="1" noMove="1" noResize="1" noEditPoints="1" noAdjustHandles="1" noChangeArrowheads="1" noChangeShapeType="1" noTextEdit="1"/>
              </p:cNvSpPr>
              <p:nvPr/>
            </p:nvSpPr>
            <p:spPr>
              <a:xfrm>
                <a:off x="5457815" y="4366021"/>
                <a:ext cx="279748" cy="214200"/>
              </a:xfrm>
              <a:prstGeom prst="rect">
                <a:avLst/>
              </a:prstGeom>
              <a:blipFill>
                <a:blip r:embed="rId7"/>
                <a:stretch>
                  <a:fillRect l="-26087" r="-21739" b="-44444"/>
                </a:stretch>
              </a:blipFill>
              <a:ln w="12700">
                <a:miter lim="400000"/>
              </a:ln>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473" name="Equation"/>
              <p:cNvSpPr txBox="1"/>
              <p:nvPr/>
            </p:nvSpPr>
            <p:spPr>
              <a:xfrm>
                <a:off x="4156325" y="4366021"/>
                <a:ext cx="293057" cy="216472"/>
              </a:xfrm>
              <a:prstGeom prst="rect">
                <a:avLst/>
              </a:prstGeom>
              <a:ln w="12700">
                <a:miter lim="400000"/>
              </a:ln>
            </p:spPr>
            <p:txBody>
              <a:bodyPr wrap="none" lIns="0" tIns="0" rIns="0" bIns="0">
                <a:spAutoFit/>
              </a:bodyPr>
              <a:lstStyle/>
              <a:p>
                <a:pPr latinLnBrk="1"/>
                <a14:m>
                  <m:oMathPara xmlns:m="http://schemas.openxmlformats.org/officeDocument/2006/math">
                    <m:oMathParaPr>
                      <m:jc m:val="centerGroup"/>
                    </m:oMathParaPr>
                    <m:oMath xmlns:m="http://schemas.openxmlformats.org/officeDocument/2006/math">
                      <m:sSub>
                        <m:sSubPr>
                          <m:ctrlPr>
                            <a:rPr sz="1800" i="1">
                              <a:solidFill>
                                <a:srgbClr val="000000"/>
                              </a:solidFill>
                              <a:latin typeface="Cambria Math" panose="02040503050406030204" pitchFamily="18" charset="0"/>
                            </a:rPr>
                          </m:ctrlPr>
                        </m:sSubPr>
                        <m:e>
                          <m:r>
                            <a:rPr sz="1800" i="1">
                              <a:solidFill>
                                <a:srgbClr val="000000"/>
                              </a:solidFill>
                              <a:latin typeface="Cambria Math" panose="02040503050406030204" pitchFamily="18" charset="0"/>
                            </a:rPr>
                            <m:t>ℋ</m:t>
                          </m:r>
                        </m:e>
                        <m:sub>
                          <m:r>
                            <a:rPr sz="1800" i="1">
                              <a:solidFill>
                                <a:srgbClr val="000000"/>
                              </a:solidFill>
                              <a:latin typeface="Cambria Math" panose="02040503050406030204" pitchFamily="18" charset="0"/>
                            </a:rPr>
                            <m:t>0</m:t>
                          </m:r>
                        </m:sub>
                      </m:sSub>
                    </m:oMath>
                  </m:oMathPara>
                </a14:m>
                <a:endParaRPr/>
              </a:p>
            </p:txBody>
          </p:sp>
        </mc:Choice>
        <mc:Fallback xmlns="">
          <p:sp>
            <p:nvSpPr>
              <p:cNvPr id="473" name="Equation"/>
              <p:cNvSpPr txBox="1">
                <a:spLocks noRot="1" noChangeAspect="1" noMove="1" noResize="1" noEditPoints="1" noAdjustHandles="1" noChangeArrowheads="1" noChangeShapeType="1" noTextEdit="1"/>
              </p:cNvSpPr>
              <p:nvPr/>
            </p:nvSpPr>
            <p:spPr>
              <a:xfrm>
                <a:off x="4156325" y="4366021"/>
                <a:ext cx="293057" cy="216472"/>
              </a:xfrm>
              <a:prstGeom prst="rect">
                <a:avLst/>
              </a:prstGeom>
              <a:blipFill>
                <a:blip r:embed="rId8"/>
                <a:stretch>
                  <a:fillRect l="-25000" r="-16667" b="-44444"/>
                </a:stretch>
              </a:blipFill>
              <a:ln w="12700">
                <a:miter lim="400000"/>
              </a:ln>
            </p:spPr>
            <p:txBody>
              <a:bodyPr/>
              <a:lstStyle/>
              <a:p>
                <a:r>
                  <a:rPr lang="en-BE">
                    <a:noFill/>
                  </a:rPr>
                  <a:t> </a:t>
                </a:r>
              </a:p>
            </p:txBody>
          </p:sp>
        </mc:Fallback>
      </mc:AlternateContent>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5"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p:sp>
        <p:nvSpPr>
          <p:cNvPr id="476"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Observation and Performance Models : Example</a:t>
            </a:r>
          </a:p>
        </p:txBody>
      </p:sp>
      <p:sp>
        <p:nvSpPr>
          <p:cNvPr id="47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27</a:t>
            </a:fld>
            <a:endParaRPr/>
          </a:p>
        </p:txBody>
      </p:sp>
      <p:pic>
        <p:nvPicPr>
          <p:cNvPr id="478" name="ROC_ExB_2.png" descr="ROC_ExB_2.png"/>
          <p:cNvPicPr>
            <a:picLocks noChangeAspect="1"/>
          </p:cNvPicPr>
          <p:nvPr/>
        </p:nvPicPr>
        <p:blipFill>
          <a:blip r:embed="rId3"/>
          <a:stretch>
            <a:fillRect/>
          </a:stretch>
        </p:blipFill>
        <p:spPr>
          <a:xfrm>
            <a:off x="6126448" y="1746067"/>
            <a:ext cx="6048964" cy="4536723"/>
          </a:xfrm>
          <a:prstGeom prst="rect">
            <a:avLst/>
          </a:prstGeom>
          <a:ln w="12700">
            <a:miter lim="400000"/>
          </a:ln>
        </p:spPr>
      </p:pic>
      <p:pic>
        <p:nvPicPr>
          <p:cNvPr id="479" name="ROC_ExA_2.png" descr="ROC_ExA_2.png"/>
          <p:cNvPicPr>
            <a:picLocks noChangeAspect="1"/>
          </p:cNvPicPr>
          <p:nvPr/>
        </p:nvPicPr>
        <p:blipFill>
          <a:blip r:embed="rId4"/>
          <a:stretch>
            <a:fillRect/>
          </a:stretch>
        </p:blipFill>
        <p:spPr>
          <a:xfrm>
            <a:off x="-8839" y="1726957"/>
            <a:ext cx="6133791" cy="460034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81"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p:sp>
        <p:nvSpPr>
          <p:cNvPr id="482" name="TextBox 2"/>
          <p:cNvSpPr txBox="1"/>
          <p:nvPr/>
        </p:nvSpPr>
        <p:spPr>
          <a:xfrm>
            <a:off x="948376" y="1328691"/>
            <a:ext cx="9632748" cy="2602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buSzPct val="100000"/>
              <a:buChar char="❑"/>
              <a:defRPr sz="2400">
                <a:solidFill>
                  <a:schemeClr val="accent1"/>
                </a:solidFill>
              </a:defRPr>
            </a:pPr>
            <a:r>
              <a:t>Gaussian models are used in the literature to represent decision making under uncertainty. </a:t>
            </a:r>
          </a:p>
          <a:p>
            <a:pPr marL="571500" indent="-571500">
              <a:buSzPct val="100000"/>
              <a:buChar char="❑"/>
              <a:defRPr sz="2400">
                <a:solidFill>
                  <a:schemeClr val="accent1"/>
                </a:solidFill>
              </a:defRPr>
            </a:pPr>
            <a:endParaRPr/>
          </a:p>
          <a:p>
            <a:pPr marL="571500" indent="-571500">
              <a:buSzPct val="100000"/>
              <a:buChar char="❑"/>
              <a:defRPr sz="2400">
                <a:solidFill>
                  <a:schemeClr val="accent1"/>
                </a:solidFill>
              </a:defRPr>
            </a:pPr>
            <a:r>
              <a:t>Also relevant in applications involving high dimensional inputs (such as images) classified using neural networks.</a:t>
            </a:r>
          </a:p>
          <a:p>
            <a:pPr marL="1028700" lvl="1" indent="-571500">
              <a:buSzPct val="100000"/>
              <a:buChar char="❑"/>
              <a:defRPr sz="2400">
                <a:solidFill>
                  <a:schemeClr val="accent1"/>
                </a:solidFill>
              </a:defRPr>
            </a:pPr>
            <a:r>
              <a:t>The weights and input to the output layer may be assumed to be Gaussian by applying a mean field approximation [Schoenholz 2022].</a:t>
            </a:r>
          </a:p>
        </p:txBody>
      </p:sp>
      <p:sp>
        <p:nvSpPr>
          <p:cNvPr id="483"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Gaussian Observation Models</a:t>
            </a:r>
          </a:p>
        </p:txBody>
      </p:sp>
      <p:sp>
        <p:nvSpPr>
          <p:cNvPr id="48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
        <p:nvSpPr>
          <p:cNvPr id="485" name="S. S. Schoenholz, J. Gilmer, S. Ganguli, and S.-J. Dickstein, “Deep…"/>
          <p:cNvSpPr txBox="1"/>
          <p:nvPr/>
        </p:nvSpPr>
        <p:spPr>
          <a:xfrm>
            <a:off x="883090" y="5827569"/>
            <a:ext cx="5361482" cy="739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a:latin typeface="+mn-lt"/>
                <a:ea typeface="+mn-ea"/>
                <a:cs typeface="+mn-cs"/>
                <a:sym typeface="Helvetica"/>
              </a:defRPr>
            </a:pPr>
            <a:r>
              <a:t>S. S. Schoenholz, J. Gilmer, S. Ganguli, and S.-J. Dickstein, “Deep</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a:latin typeface="+mn-lt"/>
                <a:ea typeface="+mn-ea"/>
                <a:cs typeface="+mn-cs"/>
                <a:sym typeface="Helvetica"/>
              </a:defRPr>
            </a:pPr>
            <a:r>
              <a:t>information propagation,” in International Conference on Learning</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a:latin typeface="+mn-lt"/>
                <a:ea typeface="+mn-ea"/>
                <a:cs typeface="+mn-cs"/>
                <a:sym typeface="Helvetica"/>
              </a:defRPr>
            </a:pPr>
            <a:r>
              <a:t>Representations, 2022.</a:t>
            </a:r>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87"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mc:AlternateContent xmlns:mc="http://schemas.openxmlformats.org/markup-compatibility/2006" xmlns:a14="http://schemas.microsoft.com/office/drawing/2010/main">
        <mc:Choice Requires="a14">
          <p:sp>
            <p:nvSpPr>
              <p:cNvPr id="488" name="TextBox 2"/>
              <p:cNvSpPr txBox="1"/>
              <p:nvPr/>
            </p:nvSpPr>
            <p:spPr>
              <a:xfrm>
                <a:off x="948376" y="1129367"/>
                <a:ext cx="9632748" cy="5417509"/>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spAutoFit/>
              </a:bodyPr>
              <a:lstStyle/>
              <a:p>
                <a:pPr marL="571500" indent="-571500">
                  <a:buSzPct val="100000"/>
                  <a:buChar char="❑"/>
                  <a:defRPr sz="2400">
                    <a:solidFill>
                      <a:schemeClr val="accent1"/>
                    </a:solidFill>
                  </a:defRPr>
                </a:pPr>
                <a:r>
                  <a:rPr dirty="0"/>
                  <a:t>We consider only costs of the final decisions on tasks.</a:t>
                </a:r>
              </a:p>
              <a:p>
                <a:pPr marL="571500" indent="-571500">
                  <a:buSzPct val="100000"/>
                  <a:buChar char="❑"/>
                  <a:defRPr sz="2400">
                    <a:solidFill>
                      <a:schemeClr val="accent1"/>
                    </a:solidFill>
                  </a:defRPr>
                </a:pPr>
                <a:r>
                  <a:rPr dirty="0"/>
                  <a:t>Classification decision costs:</a:t>
                </a:r>
              </a:p>
              <a:p>
                <a:pPr marL="1028700" lvl="1" indent="-571500">
                  <a:buSzPct val="100000"/>
                  <a:buChar char="❑"/>
                  <a:defRPr sz="2400">
                    <a:solidFill>
                      <a:schemeClr val="accent1"/>
                    </a:solidFill>
                  </a:defRPr>
                </a:pPr>
                <a:r>
                  <a:rPr dirty="0"/>
                  <a:t>Depend on the (mis)match between the decision makers choice and the actual hypothesis of a task</a:t>
                </a:r>
              </a:p>
              <a:p>
                <a:pPr marL="571500" indent="-571500">
                  <a:buSzPct val="100000"/>
                  <a:buChar char="❑"/>
                  <a:defRPr sz="2400">
                    <a:solidFill>
                      <a:schemeClr val="accent1"/>
                    </a:solidFill>
                  </a:defRPr>
                </a:pPr>
                <a:r>
                  <a:rPr dirty="0"/>
                  <a:t>The cost of classification decision </a:t>
                </a:r>
                <a14:m>
                  <m:oMath xmlns:m="http://schemas.openxmlformats.org/officeDocument/2006/math">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𝐷</m:t>
                        </m:r>
                      </m:e>
                      <m:sub>
                        <m:r>
                          <a:rPr sz="2600" i="1">
                            <a:solidFill>
                              <a:srgbClr val="000000"/>
                            </a:solidFill>
                            <a:latin typeface="Cambria Math" panose="02040503050406030204" pitchFamily="18" charset="0"/>
                          </a:rPr>
                          <m:t>𝑘</m:t>
                        </m:r>
                      </m:sub>
                    </m:sSub>
                  </m:oMath>
                </a14:m>
                <a:r>
                  <a:rPr dirty="0"/>
                  <a:t> for task </a:t>
                </a:r>
                <a14:m>
                  <m:oMath xmlns:m="http://schemas.openxmlformats.org/officeDocument/2006/math">
                    <m:r>
                      <a:rPr sz="2600" i="1">
                        <a:solidFill>
                          <a:srgbClr val="000000"/>
                        </a:solidFill>
                        <a:latin typeface="Cambria Math" panose="02040503050406030204" pitchFamily="18" charset="0"/>
                      </a:rPr>
                      <m:t>𝑘</m:t>
                    </m:r>
                  </m:oMath>
                </a14:m>
                <a:r>
                  <a:rPr dirty="0"/>
                  <a:t> is </a:t>
                </a:r>
              </a:p>
              <a:p>
                <a:pPr lvl="8" indent="1828800">
                  <a:defRPr sz="2400">
                    <a:solidFill>
                      <a:schemeClr val="accent1"/>
                    </a:solidFill>
                  </a:defRPr>
                </a:pPr>
                <a:endParaRPr dirty="0"/>
              </a:p>
              <a:p>
                <a:pPr marL="571500" indent="-571500">
                  <a:buSzPct val="100000"/>
                  <a:buChar char="❑"/>
                  <a:defRPr sz="2400">
                    <a:solidFill>
                      <a:schemeClr val="accent1"/>
                    </a:solidFill>
                  </a:defRPr>
                </a:pPr>
                <a:endParaRPr lang="en-US" dirty="0"/>
              </a:p>
              <a:p>
                <a:pPr marL="571500" indent="-571500">
                  <a:buSzPct val="100000"/>
                  <a:buChar char="❑"/>
                  <a:defRPr sz="2400">
                    <a:solidFill>
                      <a:schemeClr val="accent1"/>
                    </a:solidFill>
                  </a:defRPr>
                </a:pPr>
                <a:endParaRPr lang="en-BE" dirty="0"/>
              </a:p>
              <a:p>
                <a:pPr marL="571500" indent="-571500">
                  <a:buSzPct val="100000"/>
                  <a:buChar char="❑"/>
                  <a:defRPr sz="2400">
                    <a:solidFill>
                      <a:schemeClr val="accent1"/>
                    </a:solidFill>
                  </a:defRPr>
                </a:pPr>
                <a:endParaRPr lang="en-BE" dirty="0"/>
              </a:p>
              <a:p>
                <a:pPr marL="571500" indent="-571500">
                  <a:buSzPct val="100000"/>
                  <a:buChar char="❑"/>
                  <a:defRPr sz="2400">
                    <a:solidFill>
                      <a:schemeClr val="accent1"/>
                    </a:solidFill>
                  </a:defRPr>
                </a:pPr>
                <a:endParaRPr lang="en-BE" dirty="0"/>
              </a:p>
              <a:p>
                <a:pPr marL="571500" indent="-571500">
                  <a:buSzPct val="100000"/>
                  <a:buChar char="❑"/>
                  <a:defRPr sz="2400">
                    <a:solidFill>
                      <a:schemeClr val="accent1"/>
                    </a:solidFill>
                  </a:defRPr>
                </a:pPr>
                <a:endParaRPr lang="en-BE" dirty="0"/>
              </a:p>
              <a:p>
                <a:pPr marL="571500" indent="-571500">
                  <a:buSzPct val="100000"/>
                  <a:buChar char="❑"/>
                  <a:defRPr sz="2400">
                    <a:solidFill>
                      <a:schemeClr val="accent1"/>
                    </a:solidFill>
                  </a:defRPr>
                </a:pPr>
                <a:r>
                  <a:rPr dirty="0"/>
                  <a:t>Values of </a:t>
                </a:r>
                <a14:m>
                  <m:oMath xmlns:m="http://schemas.openxmlformats.org/officeDocument/2006/math">
                    <m:sSub>
                      <m:sSubPr>
                        <m:ctrlPr>
                          <a:rPr sz="2600" i="1">
                            <a:solidFill>
                              <a:srgbClr val="525252"/>
                            </a:solidFill>
                            <a:latin typeface="Cambria Math" panose="02040503050406030204" pitchFamily="18" charset="0"/>
                          </a:rPr>
                        </m:ctrlPr>
                      </m:sSubPr>
                      <m:e>
                        <m:r>
                          <a:rPr sz="2600" i="1">
                            <a:solidFill>
                              <a:srgbClr val="525252"/>
                            </a:solidFill>
                            <a:latin typeface="Cambria Math" panose="02040503050406030204" pitchFamily="18" charset="0"/>
                          </a:rPr>
                          <m:t>𝑐</m:t>
                        </m:r>
                      </m:e>
                      <m:sub>
                        <m:r>
                          <a:rPr sz="2600" i="1">
                            <a:solidFill>
                              <a:srgbClr val="525252"/>
                            </a:solidFill>
                            <a:latin typeface="Cambria Math" panose="02040503050406030204" pitchFamily="18" charset="0"/>
                          </a:rPr>
                          <m:t>𝖿𝗉</m:t>
                        </m:r>
                      </m:sub>
                    </m:sSub>
                    <m:r>
                      <a:rPr sz="2600" i="1">
                        <a:solidFill>
                          <a:srgbClr val="525252"/>
                        </a:solidFill>
                        <a:latin typeface="Cambria Math" panose="02040503050406030204" pitchFamily="18" charset="0"/>
                      </a:rPr>
                      <m:t>,</m:t>
                    </m:r>
                    <m:sSub>
                      <m:sSubPr>
                        <m:ctrlPr>
                          <a:rPr sz="2600" i="1">
                            <a:solidFill>
                              <a:srgbClr val="525252"/>
                            </a:solidFill>
                            <a:latin typeface="Cambria Math" panose="02040503050406030204" pitchFamily="18" charset="0"/>
                          </a:rPr>
                        </m:ctrlPr>
                      </m:sSubPr>
                      <m:e>
                        <m:r>
                          <a:rPr sz="2600" i="1">
                            <a:solidFill>
                              <a:srgbClr val="525252"/>
                            </a:solidFill>
                            <a:latin typeface="Cambria Math" panose="02040503050406030204" pitchFamily="18" charset="0"/>
                          </a:rPr>
                          <m:t>𝑐</m:t>
                        </m:r>
                      </m:e>
                      <m:sub>
                        <m:r>
                          <a:rPr sz="2600" i="1">
                            <a:solidFill>
                              <a:srgbClr val="525252"/>
                            </a:solidFill>
                            <a:latin typeface="Cambria Math" panose="02040503050406030204" pitchFamily="18" charset="0"/>
                          </a:rPr>
                          <m:t>𝖿𝗇</m:t>
                        </m:r>
                      </m:sub>
                    </m:sSub>
                    <m:r>
                      <a:rPr sz="2600" i="1">
                        <a:solidFill>
                          <a:srgbClr val="525252"/>
                        </a:solidFill>
                        <a:latin typeface="Cambria Math" panose="02040503050406030204" pitchFamily="18" charset="0"/>
                      </a:rPr>
                      <m:t>,</m:t>
                    </m:r>
                  </m:oMath>
                </a14:m>
                <a:r>
                  <a:rPr dirty="0"/>
                  <a:t> </a:t>
                </a:r>
                <a:r>
                  <a:rPr dirty="0" err="1"/>
                  <a:t>etc</a:t>
                </a:r>
                <a:r>
                  <a:rPr dirty="0"/>
                  <a:t>, depend on the application.</a:t>
                </a:r>
              </a:p>
              <a:p>
                <a:pPr marL="571500" indent="-571500">
                  <a:buSzPct val="100000"/>
                  <a:buChar char="❑"/>
                  <a:defRPr sz="2400">
                    <a:solidFill>
                      <a:schemeClr val="accent1"/>
                    </a:solidFill>
                  </a:defRPr>
                </a:pPr>
                <a:r>
                  <a:rPr dirty="0"/>
                  <a:t>For example </a:t>
                </a:r>
                <a14:m>
                  <m:oMath xmlns:m="http://schemas.openxmlformats.org/officeDocument/2006/math">
                    <m:sSub>
                      <m:sSubPr>
                        <m:ctrlPr>
                          <a:rPr sz="2600" i="1">
                            <a:solidFill>
                              <a:srgbClr val="525252"/>
                            </a:solidFill>
                            <a:latin typeface="Cambria Math" panose="02040503050406030204" pitchFamily="18" charset="0"/>
                          </a:rPr>
                        </m:ctrlPr>
                      </m:sSubPr>
                      <m:e>
                        <m:r>
                          <a:rPr sz="2600" i="1">
                            <a:solidFill>
                              <a:srgbClr val="525252"/>
                            </a:solidFill>
                            <a:latin typeface="Cambria Math" panose="02040503050406030204" pitchFamily="18" charset="0"/>
                          </a:rPr>
                          <m:t>𝑐</m:t>
                        </m:r>
                      </m:e>
                      <m:sub>
                        <m:r>
                          <a:rPr sz="2600" i="1">
                            <a:solidFill>
                              <a:srgbClr val="525252"/>
                            </a:solidFill>
                            <a:latin typeface="Cambria Math" panose="02040503050406030204" pitchFamily="18" charset="0"/>
                          </a:rPr>
                          <m:t>𝖿𝗇</m:t>
                        </m:r>
                      </m:sub>
                    </m:sSub>
                    <m:r>
                      <a:rPr sz="2600" i="1">
                        <a:solidFill>
                          <a:srgbClr val="525252"/>
                        </a:solidFill>
                        <a:latin typeface="Cambria Math" panose="02040503050406030204" pitchFamily="18" charset="0"/>
                      </a:rPr>
                      <m:t>&gt;</m:t>
                    </m:r>
                    <m:sSub>
                      <m:sSubPr>
                        <m:ctrlPr>
                          <a:rPr sz="2600" i="1">
                            <a:solidFill>
                              <a:srgbClr val="525252"/>
                            </a:solidFill>
                            <a:latin typeface="Cambria Math" panose="02040503050406030204" pitchFamily="18" charset="0"/>
                          </a:rPr>
                        </m:ctrlPr>
                      </m:sSubPr>
                      <m:e>
                        <m:r>
                          <a:rPr sz="2600" i="1">
                            <a:solidFill>
                              <a:srgbClr val="525252"/>
                            </a:solidFill>
                            <a:latin typeface="Cambria Math" panose="02040503050406030204" pitchFamily="18" charset="0"/>
                          </a:rPr>
                          <m:t>𝑐</m:t>
                        </m:r>
                      </m:e>
                      <m:sub>
                        <m:r>
                          <a:rPr sz="2600" i="1">
                            <a:solidFill>
                              <a:srgbClr val="525252"/>
                            </a:solidFill>
                            <a:latin typeface="Cambria Math" panose="02040503050406030204" pitchFamily="18" charset="0"/>
                          </a:rPr>
                          <m:t>𝖿𝗉</m:t>
                        </m:r>
                      </m:sub>
                    </m:sSub>
                  </m:oMath>
                </a14:m>
                <a:r>
                  <a:rPr dirty="0"/>
                  <a:t> in </a:t>
                </a:r>
                <a:r>
                  <a:rPr dirty="0" err="1"/>
                  <a:t>defence</a:t>
                </a:r>
                <a:r>
                  <a:rPr dirty="0"/>
                  <a:t> scenarios, and </a:t>
                </a:r>
                <a14:m>
                  <m:oMath xmlns:m="http://schemas.openxmlformats.org/officeDocument/2006/math">
                    <m:sSub>
                      <m:sSubPr>
                        <m:ctrlPr>
                          <a:rPr sz="2600" i="1">
                            <a:solidFill>
                              <a:srgbClr val="525252"/>
                            </a:solidFill>
                            <a:latin typeface="Cambria Math" panose="02040503050406030204" pitchFamily="18" charset="0"/>
                          </a:rPr>
                        </m:ctrlPr>
                      </m:sSubPr>
                      <m:e>
                        <m:r>
                          <a:rPr sz="2600" i="1">
                            <a:solidFill>
                              <a:srgbClr val="525252"/>
                            </a:solidFill>
                            <a:latin typeface="Cambria Math" panose="02040503050406030204" pitchFamily="18" charset="0"/>
                          </a:rPr>
                          <m:t>𝑐</m:t>
                        </m:r>
                      </m:e>
                      <m:sub>
                        <m:r>
                          <a:rPr sz="2600" i="1">
                            <a:solidFill>
                              <a:srgbClr val="525252"/>
                            </a:solidFill>
                            <a:latin typeface="Cambria Math" panose="02040503050406030204" pitchFamily="18" charset="0"/>
                          </a:rPr>
                          <m:t>𝖿𝗇</m:t>
                        </m:r>
                      </m:sub>
                    </m:sSub>
                    <m:r>
                      <a:rPr sz="2600" i="1">
                        <a:solidFill>
                          <a:srgbClr val="525252"/>
                        </a:solidFill>
                        <a:latin typeface="Cambria Math" panose="02040503050406030204" pitchFamily="18" charset="0"/>
                      </a:rPr>
                      <m:t>&lt;</m:t>
                    </m:r>
                    <m:sSub>
                      <m:sSubPr>
                        <m:ctrlPr>
                          <a:rPr sz="2600" i="1">
                            <a:solidFill>
                              <a:srgbClr val="525252"/>
                            </a:solidFill>
                            <a:latin typeface="Cambria Math" panose="02040503050406030204" pitchFamily="18" charset="0"/>
                          </a:rPr>
                        </m:ctrlPr>
                      </m:sSubPr>
                      <m:e>
                        <m:r>
                          <a:rPr sz="2600" i="1">
                            <a:solidFill>
                              <a:srgbClr val="525252"/>
                            </a:solidFill>
                            <a:latin typeface="Cambria Math" panose="02040503050406030204" pitchFamily="18" charset="0"/>
                          </a:rPr>
                          <m:t>𝑐</m:t>
                        </m:r>
                      </m:e>
                      <m:sub>
                        <m:r>
                          <a:rPr sz="2600" i="1">
                            <a:solidFill>
                              <a:srgbClr val="525252"/>
                            </a:solidFill>
                            <a:latin typeface="Cambria Math" panose="02040503050406030204" pitchFamily="18" charset="0"/>
                          </a:rPr>
                          <m:t>𝖿𝗉</m:t>
                        </m:r>
                      </m:sub>
                    </m:sSub>
                  </m:oMath>
                </a14:m>
                <a:r>
                  <a:rPr dirty="0"/>
                  <a:t> in medical applications in scenarios where mistreatment is dangerous.</a:t>
                </a:r>
                <a:endParaRPr dirty="0">
                  <a:solidFill>
                    <a:srgbClr val="535353"/>
                  </a:solidFill>
                </a:endParaRPr>
              </a:p>
            </p:txBody>
          </p:sp>
        </mc:Choice>
        <mc:Fallback xmlns="">
          <p:sp>
            <p:nvSpPr>
              <p:cNvPr id="488" name="TextBox 2"/>
              <p:cNvSpPr txBox="1">
                <a:spLocks noRot="1" noChangeAspect="1" noMove="1" noResize="1" noEditPoints="1" noAdjustHandles="1" noChangeArrowheads="1" noChangeShapeType="1" noTextEdit="1"/>
              </p:cNvSpPr>
              <p:nvPr/>
            </p:nvSpPr>
            <p:spPr>
              <a:xfrm>
                <a:off x="948376" y="1129367"/>
                <a:ext cx="9632748" cy="5417509"/>
              </a:xfrm>
              <a:prstGeom prst="rect">
                <a:avLst/>
              </a:prstGeom>
              <a:blipFill>
                <a:blip r:embed="rId3"/>
                <a:stretch>
                  <a:fillRect l="-1711" t="-1869" r="-1184" b="-1636"/>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pic>
        <p:nvPicPr>
          <p:cNvPr id="489" name="Image" descr="Image"/>
          <p:cNvPicPr>
            <a:picLocks noChangeAspect="1"/>
          </p:cNvPicPr>
          <p:nvPr/>
        </p:nvPicPr>
        <p:blipFill>
          <a:blip r:embed="rId4"/>
          <a:stretch>
            <a:fillRect/>
          </a:stretch>
        </p:blipFill>
        <p:spPr>
          <a:xfrm>
            <a:off x="2662876" y="3429000"/>
            <a:ext cx="4955310" cy="1508364"/>
          </a:xfrm>
          <a:prstGeom prst="rect">
            <a:avLst/>
          </a:prstGeom>
          <a:ln w="12700">
            <a:miter lim="400000"/>
          </a:ln>
        </p:spPr>
      </p:pic>
      <p:sp>
        <p:nvSpPr>
          <p:cNvPr id="490"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Problem Formulation - Decision Costs</a:t>
            </a:r>
          </a:p>
        </p:txBody>
      </p:sp>
      <p:sp>
        <p:nvSpPr>
          <p:cNvPr id="49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29</a:t>
            </a:fld>
            <a:endParaRP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6" name="TextBox 1"/>
          <p:cNvSpPr txBox="1"/>
          <p:nvPr/>
        </p:nvSpPr>
        <p:spPr>
          <a:xfrm>
            <a:off x="2708724" y="230720"/>
            <a:ext cx="7052670" cy="601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000" b="1"/>
            </a:lvl1pPr>
          </a:lstStyle>
          <a:p>
            <a:r>
              <a:t>Agenda</a:t>
            </a:r>
          </a:p>
        </p:txBody>
      </p:sp>
      <mc:AlternateContent xmlns:mc="http://schemas.openxmlformats.org/markup-compatibility/2006" xmlns:a14="http://schemas.microsoft.com/office/drawing/2010/main">
        <mc:Choice Requires="a14">
          <p:sp>
            <p:nvSpPr>
              <p:cNvPr id="117" name="TextBox 2"/>
              <p:cNvSpPr txBox="1"/>
              <p:nvPr/>
            </p:nvSpPr>
            <p:spPr>
              <a:xfrm>
                <a:off x="1139590" y="1140771"/>
                <a:ext cx="9912820" cy="4363447"/>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spAutoFit/>
              </a:bodyPr>
              <a:lstStyle/>
              <a:p>
                <a:pPr marL="571500" indent="-571500">
                  <a:buSzPct val="100000"/>
                  <a:buChar char="❑"/>
                  <a:defRPr sz="2800">
                    <a:solidFill>
                      <a:schemeClr val="accent1"/>
                    </a:solidFill>
                  </a:defRPr>
                </a:pPr>
                <a:endParaRPr/>
              </a:p>
              <a:p>
                <a:pPr marL="1028700" lvl="1" indent="-571500">
                  <a:buSzPct val="100000"/>
                  <a:buChar char="❑"/>
                  <a:defRPr sz="2800">
                    <a:solidFill>
                      <a:schemeClr val="accent1"/>
                    </a:solidFill>
                  </a:defRPr>
                </a:pPr>
                <a:r>
                  <a:t>Human Automation Teams </a:t>
                </a:r>
              </a:p>
              <a:p>
                <a:pPr marL="1485900" lvl="2" indent="-571500">
                  <a:buSzPct val="100000"/>
                  <a:buChar char="❑"/>
                  <a:defRPr sz="2800">
                    <a:solidFill>
                      <a:schemeClr val="accent2"/>
                    </a:solidFill>
                  </a:defRPr>
                </a:pPr>
                <a:r>
                  <a:t>Human Factors </a:t>
                </a:r>
                <a14:m>
                  <m:oMath xmlns:m="http://schemas.openxmlformats.org/officeDocument/2006/math">
                    <m:r>
                      <a:rPr sz="3000" i="1">
                        <a:solidFill>
                          <a:srgbClr val="ED7D31"/>
                        </a:solidFill>
                        <a:latin typeface="Cambria Math" panose="02040503050406030204" pitchFamily="18" charset="0"/>
                      </a:rPr>
                      <m:t>⋆</m:t>
                    </m:r>
                  </m:oMath>
                </a14:m>
                <a:endParaRPr/>
              </a:p>
              <a:p>
                <a:pPr marL="1485900" lvl="2" indent="-571500">
                  <a:buSzPct val="100000"/>
                  <a:buChar char="❑"/>
                  <a:defRPr sz="2800">
                    <a:solidFill>
                      <a:schemeClr val="accent1"/>
                    </a:solidFill>
                  </a:defRPr>
                </a:pPr>
                <a:r>
                  <a:t>Decision Referrals in Teams</a:t>
                </a:r>
              </a:p>
              <a:p>
                <a:pPr marL="1485900" lvl="2" indent="-571500">
                  <a:buSzPct val="100000"/>
                  <a:buChar char="❑"/>
                  <a:defRPr sz="2800">
                    <a:solidFill>
                      <a:schemeClr val="accent1"/>
                    </a:solidFill>
                  </a:defRPr>
                </a:pPr>
                <a:r>
                  <a:t>Impact of Task load on Team Performance</a:t>
                </a:r>
              </a:p>
              <a:p>
                <a:pPr marL="1485900" lvl="2" indent="-571500">
                  <a:buSzPct val="100000"/>
                  <a:buChar char="❑"/>
                  <a:defRPr sz="2800">
                    <a:solidFill>
                      <a:schemeClr val="accent1"/>
                    </a:solidFill>
                  </a:defRPr>
                </a:pPr>
                <a:r>
                  <a:t>Experimental Study</a:t>
                </a:r>
              </a:p>
              <a:p>
                <a:pPr>
                  <a:defRPr sz="2800">
                    <a:solidFill>
                      <a:schemeClr val="accent1"/>
                    </a:solidFill>
                  </a:defRPr>
                </a:pPr>
                <a:endParaRPr/>
              </a:p>
              <a:p>
                <a:pPr marL="1028700" lvl="1" indent="-571500">
                  <a:buSzPct val="100000"/>
                  <a:buChar char="❑"/>
                  <a:defRPr sz="2800">
                    <a:solidFill>
                      <a:schemeClr val="accent1"/>
                    </a:solidFill>
                  </a:defRPr>
                </a:pPr>
                <a:r>
                  <a:t>Applications in Counter Drone Surveillance</a:t>
                </a:r>
              </a:p>
              <a:p>
                <a:pPr marL="1485900" lvl="2" indent="-571500">
                  <a:buSzPct val="100000"/>
                  <a:buChar char="❑"/>
                  <a:defRPr sz="2800">
                    <a:solidFill>
                      <a:schemeClr val="accent1"/>
                    </a:solidFill>
                  </a:defRPr>
                </a:pPr>
                <a:r>
                  <a:t>Framework</a:t>
                </a:r>
              </a:p>
              <a:p>
                <a:pPr marL="1485900" lvl="2" indent="-571500">
                  <a:buSzPct val="100000"/>
                  <a:buChar char="❑"/>
                  <a:defRPr sz="2800">
                    <a:solidFill>
                      <a:schemeClr val="accent1"/>
                    </a:solidFill>
                  </a:defRPr>
                </a:pPr>
                <a:r>
                  <a:t>Experimental Study</a:t>
                </a:r>
              </a:p>
            </p:txBody>
          </p:sp>
        </mc:Choice>
        <mc:Fallback xmlns="">
          <p:sp>
            <p:nvSpPr>
              <p:cNvPr id="117" name="TextBox 2"/>
              <p:cNvSpPr txBox="1">
                <a:spLocks noRot="1" noChangeAspect="1" noMove="1" noResize="1" noEditPoints="1" noAdjustHandles="1" noChangeArrowheads="1" noChangeShapeType="1" noTextEdit="1"/>
              </p:cNvSpPr>
              <p:nvPr/>
            </p:nvSpPr>
            <p:spPr>
              <a:xfrm>
                <a:off x="1139590" y="1140771"/>
                <a:ext cx="9912820" cy="4363447"/>
              </a:xfrm>
              <a:prstGeom prst="rect">
                <a:avLst/>
              </a:prstGeom>
              <a:blipFill>
                <a:blip r:embed="rId3"/>
                <a:stretch>
                  <a:fillRect b="-4928"/>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
        <p:nvSpPr>
          <p:cNvPr id="118" name="Slide Number"/>
          <p:cNvSpPr txBox="1">
            <a:spLocks noGrp="1"/>
          </p:cNvSpPr>
          <p:nvPr>
            <p:ph type="sldNum" sz="quarter" idx="2"/>
          </p:nvPr>
        </p:nvSpPr>
        <p:spPr>
          <a:xfrm>
            <a:off x="11172418" y="6414760"/>
            <a:ext cx="181382"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a:t>
            </a:fld>
            <a:endParaRPr/>
          </a:p>
        </p:txBody>
      </p:sp>
      <p:pic>
        <p:nvPicPr>
          <p:cNvPr id="119" name="Image" descr="Image"/>
          <p:cNvPicPr>
            <a:picLocks noChangeAspect="1"/>
          </p:cNvPicPr>
          <p:nvPr/>
        </p:nvPicPr>
        <p:blipFill>
          <a:blip r:embed="rId4"/>
          <a:stretch>
            <a:fillRect/>
          </a:stretch>
        </p:blipFill>
        <p:spPr>
          <a:xfrm>
            <a:off x="9194800" y="5676900"/>
            <a:ext cx="2878406" cy="1040479"/>
          </a:xfrm>
          <a:prstGeom prst="rect">
            <a:avLst/>
          </a:prstGeom>
          <a:ln w="12700">
            <a:miter lim="400000"/>
          </a:ln>
        </p:spPr>
      </p:pic>
      <p:pic>
        <p:nvPicPr>
          <p:cNvPr id="120" name="nrc.png" descr="nrc.png"/>
          <p:cNvPicPr>
            <a:picLocks noChangeAspect="1"/>
          </p:cNvPicPr>
          <p:nvPr/>
        </p:nvPicPr>
        <p:blipFill>
          <a:blip r:embed="rId5"/>
          <a:srcRect t="36083" b="36083"/>
          <a:stretch>
            <a:fillRect/>
          </a:stretch>
        </p:blipFill>
        <p:spPr>
          <a:xfrm>
            <a:off x="578986" y="5860986"/>
            <a:ext cx="4024853" cy="67215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93"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mc:AlternateContent xmlns:mc="http://schemas.openxmlformats.org/markup-compatibility/2006" xmlns:a14="http://schemas.microsoft.com/office/drawing/2010/main">
        <mc:Choice Requires="a14">
          <p:sp>
            <p:nvSpPr>
              <p:cNvPr id="494" name="TextBox 2"/>
              <p:cNvSpPr txBox="1"/>
              <p:nvPr/>
            </p:nvSpPr>
            <p:spPr>
              <a:xfrm>
                <a:off x="948376" y="1129367"/>
                <a:ext cx="9632748" cy="3680419"/>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spAutoFit/>
              </a:bodyPr>
              <a:lstStyle/>
              <a:p>
                <a:pPr>
                  <a:defRPr sz="2400">
                    <a:solidFill>
                      <a:schemeClr val="accent1"/>
                    </a:solidFill>
                  </a:defRPr>
                </a:pPr>
                <a:endParaRPr/>
              </a:p>
              <a:p>
                <a:pPr marL="571500" indent="-571500">
                  <a:buSzPct val="100000"/>
                  <a:buChar char="❑"/>
                  <a:defRPr sz="2400">
                    <a:solidFill>
                      <a:schemeClr val="accent1"/>
                    </a:solidFill>
                  </a:defRPr>
                </a:pPr>
                <a:r>
                  <a:t>The automation makes classification decisions </a:t>
                </a:r>
                <a14:m>
                  <m:oMath xmlns:m="http://schemas.openxmlformats.org/officeDocument/2006/math">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𝐷</m:t>
                        </m:r>
                      </m:e>
                      <m:sub>
                        <m:r>
                          <a:rPr sz="2600" i="1">
                            <a:solidFill>
                              <a:srgbClr val="000000"/>
                            </a:solidFill>
                            <a:latin typeface="Cambria Math" panose="02040503050406030204" pitchFamily="18" charset="0"/>
                          </a:rPr>
                          <m:t>𝑘</m:t>
                        </m:r>
                      </m:sub>
                    </m:sSub>
                  </m:oMath>
                </a14:m>
                <a:r>
                  <a:t> , </a:t>
                </a:r>
                <a14:m>
                  <m:oMath xmlns:m="http://schemas.openxmlformats.org/officeDocument/2006/math">
                    <m:r>
                      <a:rPr sz="2600" i="1">
                        <a:solidFill>
                          <a:srgbClr val="000000"/>
                        </a:solidFill>
                        <a:latin typeface="Cambria Math" panose="02040503050406030204" pitchFamily="18" charset="0"/>
                      </a:rPr>
                      <m:t>𝑘</m:t>
                    </m:r>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𝒦</m:t>
                    </m:r>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𝒩</m:t>
                    </m:r>
                  </m:oMath>
                </a14:m>
                <a:endParaRPr/>
              </a:p>
              <a:p>
                <a:pPr lvl="4" indent="914400">
                  <a:defRPr sz="2400"/>
                </a:pPr>
                <a:endParaRPr/>
              </a:p>
              <a:p>
                <a:pPr lvl="4" indent="914400">
                  <a:defRPr sz="2400"/>
                </a:pPr>
                <a14:m>
                  <m:oMathPara xmlns:m="http://schemas.openxmlformats.org/officeDocument/2006/math">
                    <m:oMathParaPr>
                      <m:jc m:val="left"/>
                    </m:oMathParaPr>
                    <m:oMath xmlns:m="http://schemas.openxmlformats.org/officeDocument/2006/math">
                      <m:sSubSup>
                        <m:sSubSupPr>
                          <m:ctrlPr>
                            <a:rPr sz="2600" i="1">
                              <a:solidFill>
                                <a:srgbClr val="000000"/>
                              </a:solidFill>
                              <a:latin typeface="Cambria Math" panose="02040503050406030204" pitchFamily="18" charset="0"/>
                            </a:rPr>
                          </m:ctrlPr>
                        </m:sSubSupPr>
                        <m:e>
                          <m:r>
                            <a:rPr sz="2600" i="1">
                              <a:solidFill>
                                <a:srgbClr val="000000"/>
                              </a:solidFill>
                              <a:latin typeface="Cambria Math" panose="02040503050406030204" pitchFamily="18" charset="0"/>
                            </a:rPr>
                            <m:t>𝑝</m:t>
                          </m:r>
                        </m:e>
                        <m:sub>
                          <m:r>
                            <a:rPr sz="2600" i="1">
                              <a:solidFill>
                                <a:srgbClr val="000000"/>
                              </a:solidFill>
                              <a:latin typeface="Cambria Math" panose="02040503050406030204" pitchFamily="18" charset="0"/>
                            </a:rPr>
                            <m:t>𝑘</m:t>
                          </m:r>
                        </m:sub>
                        <m:sup>
                          <m:r>
                            <a:rPr sz="2600" i="1">
                              <a:solidFill>
                                <a:srgbClr val="000000"/>
                              </a:solidFill>
                              <a:latin typeface="Cambria Math" panose="02040503050406030204" pitchFamily="18" charset="0"/>
                            </a:rPr>
                            <m:t>𝑎</m:t>
                          </m:r>
                        </m:sup>
                      </m:sSubSup>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ℙ</m:t>
                      </m:r>
                      <m:r>
                        <a:rPr sz="2600" i="1">
                          <a:solidFill>
                            <a:srgbClr val="000000"/>
                          </a:solidFill>
                          <a:latin typeface="Cambria Math" panose="02040503050406030204" pitchFamily="18" charset="0"/>
                        </a:rPr>
                        <m:t>(</m:t>
                      </m:r>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𝐻</m:t>
                          </m:r>
                        </m:e>
                        <m:sub>
                          <m:r>
                            <a:rPr sz="2600" i="1">
                              <a:solidFill>
                                <a:srgbClr val="000000"/>
                              </a:solidFill>
                              <a:latin typeface="Cambria Math" panose="02040503050406030204" pitchFamily="18" charset="0"/>
                            </a:rPr>
                            <m:t>𝑘</m:t>
                          </m:r>
                        </m:sub>
                      </m:sSub>
                      <m:r>
                        <a:rPr sz="2600" i="1">
                          <a:solidFill>
                            <a:srgbClr val="000000"/>
                          </a:solidFill>
                          <a:latin typeface="Cambria Math" panose="02040503050406030204" pitchFamily="18" charset="0"/>
                        </a:rPr>
                        <m:t>=</m:t>
                      </m:r>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ℋ</m:t>
                          </m:r>
                        </m:e>
                        <m:sub>
                          <m:r>
                            <a:rPr sz="2600" i="1">
                              <a:solidFill>
                                <a:srgbClr val="000000"/>
                              </a:solidFill>
                              <a:latin typeface="Cambria Math" panose="02040503050406030204" pitchFamily="18" charset="0"/>
                            </a:rPr>
                            <m:t>1</m:t>
                          </m:r>
                        </m:sub>
                      </m:sSub>
                      <m:r>
                        <a:rPr sz="2600" i="1">
                          <a:solidFill>
                            <a:srgbClr val="000000"/>
                          </a:solidFill>
                          <a:latin typeface="Cambria Math" panose="02040503050406030204" pitchFamily="18" charset="0"/>
                        </a:rPr>
                        <m:t>|</m:t>
                      </m:r>
                      <m:sSubSup>
                        <m:sSubSupPr>
                          <m:ctrlPr>
                            <a:rPr sz="2600" i="1">
                              <a:solidFill>
                                <a:srgbClr val="000000"/>
                              </a:solidFill>
                              <a:latin typeface="Cambria Math" panose="02040503050406030204" pitchFamily="18" charset="0"/>
                            </a:rPr>
                          </m:ctrlPr>
                        </m:sSubSupPr>
                        <m:e>
                          <m:r>
                            <a:rPr sz="2600" i="1">
                              <a:solidFill>
                                <a:srgbClr val="000000"/>
                              </a:solidFill>
                              <a:latin typeface="Cambria Math" panose="02040503050406030204" pitchFamily="18" charset="0"/>
                            </a:rPr>
                            <m:t>𝑌</m:t>
                          </m:r>
                        </m:e>
                        <m:sub>
                          <m:r>
                            <a:rPr sz="2600" i="1">
                              <a:solidFill>
                                <a:srgbClr val="000000"/>
                              </a:solidFill>
                              <a:latin typeface="Cambria Math" panose="02040503050406030204" pitchFamily="18" charset="0"/>
                            </a:rPr>
                            <m:t>𝑘</m:t>
                          </m:r>
                        </m:sub>
                        <m:sup>
                          <m:r>
                            <a:rPr sz="2600" i="1">
                              <a:solidFill>
                                <a:srgbClr val="000000"/>
                              </a:solidFill>
                              <a:latin typeface="Cambria Math" panose="02040503050406030204" pitchFamily="18" charset="0"/>
                            </a:rPr>
                            <m:t>𝑎</m:t>
                          </m:r>
                        </m:sup>
                      </m:sSubSup>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𝑖</m:t>
                      </m:r>
                      <m:r>
                        <a:rPr sz="2600" i="1">
                          <a:solidFill>
                            <a:srgbClr val="000000"/>
                          </a:solidFill>
                          <a:latin typeface="Cambria Math" panose="02040503050406030204" pitchFamily="18" charset="0"/>
                        </a:rPr>
                        <m:t>∈{0,1},</m:t>
                      </m:r>
                      <m:r>
                        <a:rPr sz="2600" i="1">
                          <a:solidFill>
                            <a:srgbClr val="000000"/>
                          </a:solidFill>
                          <a:latin typeface="Cambria Math" panose="02040503050406030204" pitchFamily="18" charset="0"/>
                        </a:rPr>
                        <m:t>𝑘</m:t>
                      </m:r>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𝒦</m:t>
                      </m:r>
                      <m:r>
                        <a:rPr sz="2600" i="1">
                          <a:solidFill>
                            <a:srgbClr val="000000"/>
                          </a:solidFill>
                          <a:latin typeface="Cambria Math" panose="02040503050406030204" pitchFamily="18" charset="0"/>
                        </a:rPr>
                        <m:t>.</m:t>
                      </m:r>
                    </m:oMath>
                  </m:oMathPara>
                </a14:m>
                <a:endParaRPr/>
              </a:p>
              <a:p>
                <a:pPr lvl="4" indent="914400">
                  <a:defRPr sz="2400"/>
                </a:pPr>
                <a:endParaRPr/>
              </a:p>
              <a:p>
                <a:pPr marL="571500" indent="-571500">
                  <a:buSzPct val="100000"/>
                  <a:buChar char="❑"/>
                  <a:defRPr sz="2400">
                    <a:solidFill>
                      <a:schemeClr val="accent1"/>
                    </a:solidFill>
                  </a:defRPr>
                </a:pPr>
                <a:r>
                  <a:t>The expected cost of automation's decision for task </a:t>
                </a:r>
                <a14:m>
                  <m:oMath xmlns:m="http://schemas.openxmlformats.org/officeDocument/2006/math">
                    <m:r>
                      <a:rPr sz="2600" i="1">
                        <a:solidFill>
                          <a:srgbClr val="000000"/>
                        </a:solidFill>
                        <a:latin typeface="Cambria Math" panose="02040503050406030204" pitchFamily="18" charset="0"/>
                      </a:rPr>
                      <m:t>𝑘</m:t>
                    </m:r>
                  </m:oMath>
                </a14:m>
                <a:r>
                  <a:t> is </a:t>
                </a:r>
              </a:p>
              <a:p>
                <a:pPr lvl="5" indent="1143000">
                  <a:defRPr sz="2400"/>
                </a:pPr>
                <a:endParaRPr/>
              </a:p>
              <a:p>
                <a:pPr lvl="4" indent="914400">
                  <a:defRPr sz="2400"/>
                </a:pPr>
                <a14:m>
                  <m:oMathPara xmlns:m="http://schemas.openxmlformats.org/officeDocument/2006/math">
                    <m:oMathParaPr>
                      <m:jc m:val="left"/>
                    </m:oMathParaPr>
                    <m:oMath xmlns:m="http://schemas.openxmlformats.org/officeDocument/2006/math">
                      <m:sSup>
                        <m:sSupPr>
                          <m:ctrlPr>
                            <a:rPr sz="2600" i="1">
                              <a:solidFill>
                                <a:srgbClr val="000000"/>
                              </a:solidFill>
                              <a:latin typeface="Cambria Math" panose="02040503050406030204" pitchFamily="18" charset="0"/>
                            </a:rPr>
                          </m:ctrlPr>
                        </m:sSupPr>
                        <m:e>
                          <m:r>
                            <m:rPr>
                              <m:sty m:val="p"/>
                            </m:rPr>
                            <a:rPr sz="2600" i="1">
                              <a:solidFill>
                                <a:srgbClr val="000000"/>
                              </a:solidFill>
                              <a:latin typeface="Cambria Math" panose="02040503050406030204" pitchFamily="18" charset="0"/>
                            </a:rPr>
                            <m:t>Γ</m:t>
                          </m:r>
                        </m:e>
                        <m:sup>
                          <m:r>
                            <a:rPr sz="2600" i="1">
                              <a:solidFill>
                                <a:srgbClr val="000000"/>
                              </a:solidFill>
                              <a:latin typeface="Cambria Math" panose="02040503050406030204" pitchFamily="18" charset="0"/>
                            </a:rPr>
                            <m:t>𝑎</m:t>
                          </m:r>
                        </m:sup>
                      </m:sSup>
                      <m:r>
                        <a:rPr sz="2600" i="1">
                          <a:solidFill>
                            <a:srgbClr val="000000"/>
                          </a:solidFill>
                          <a:latin typeface="Cambria Math" panose="02040503050406030204" pitchFamily="18" charset="0"/>
                        </a:rPr>
                        <m:t>(</m:t>
                      </m:r>
                      <m:sSubSup>
                        <m:sSubSupPr>
                          <m:ctrlPr>
                            <a:rPr sz="2600" i="1">
                              <a:solidFill>
                                <a:srgbClr val="000000"/>
                              </a:solidFill>
                              <a:latin typeface="Cambria Math" panose="02040503050406030204" pitchFamily="18" charset="0"/>
                            </a:rPr>
                          </m:ctrlPr>
                        </m:sSubSupPr>
                        <m:e>
                          <m:r>
                            <a:rPr sz="2600" i="1">
                              <a:solidFill>
                                <a:srgbClr val="000000"/>
                              </a:solidFill>
                              <a:latin typeface="Cambria Math" panose="02040503050406030204" pitchFamily="18" charset="0"/>
                            </a:rPr>
                            <m:t>𝑝</m:t>
                          </m:r>
                        </m:e>
                        <m:sub>
                          <m:r>
                            <a:rPr sz="2600" i="1">
                              <a:solidFill>
                                <a:srgbClr val="000000"/>
                              </a:solidFill>
                              <a:latin typeface="Cambria Math" panose="02040503050406030204" pitchFamily="18" charset="0"/>
                            </a:rPr>
                            <m:t>𝑘</m:t>
                          </m:r>
                        </m:sub>
                        <m:sup>
                          <m:r>
                            <a:rPr sz="2600" i="1">
                              <a:solidFill>
                                <a:srgbClr val="000000"/>
                              </a:solidFill>
                              <a:latin typeface="Cambria Math" panose="02040503050406030204" pitchFamily="18" charset="0"/>
                            </a:rPr>
                            <m:t>𝑎</m:t>
                          </m:r>
                        </m:sup>
                      </m:sSubSup>
                      <m:r>
                        <a:rPr sz="2600" i="1">
                          <a:solidFill>
                            <a:srgbClr val="000000"/>
                          </a:solidFill>
                          <a:latin typeface="Cambria Math" panose="02040503050406030204" pitchFamily="18" charset="0"/>
                        </a:rPr>
                        <m:t>,</m:t>
                      </m:r>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𝐷</m:t>
                          </m:r>
                        </m:e>
                        <m:sub>
                          <m:r>
                            <a:rPr sz="2600" i="1">
                              <a:solidFill>
                                <a:srgbClr val="000000"/>
                              </a:solidFill>
                              <a:latin typeface="Cambria Math" panose="02040503050406030204" pitchFamily="18" charset="0"/>
                            </a:rPr>
                            <m:t>𝑘</m:t>
                          </m:r>
                        </m:sub>
                      </m:sSub>
                      <m:r>
                        <a:rPr sz="2600" i="1">
                          <a:solidFill>
                            <a:srgbClr val="000000"/>
                          </a:solidFill>
                          <a:latin typeface="Cambria Math" panose="02040503050406030204" pitchFamily="18" charset="0"/>
                        </a:rPr>
                        <m:t>)=(1−</m:t>
                      </m:r>
                      <m:sSubSup>
                        <m:sSubSupPr>
                          <m:ctrlPr>
                            <a:rPr sz="2600" i="1">
                              <a:solidFill>
                                <a:srgbClr val="000000"/>
                              </a:solidFill>
                              <a:latin typeface="Cambria Math" panose="02040503050406030204" pitchFamily="18" charset="0"/>
                            </a:rPr>
                          </m:ctrlPr>
                        </m:sSubSupPr>
                        <m:e>
                          <m:r>
                            <a:rPr sz="2600" i="1">
                              <a:solidFill>
                                <a:srgbClr val="000000"/>
                              </a:solidFill>
                              <a:latin typeface="Cambria Math" panose="02040503050406030204" pitchFamily="18" charset="0"/>
                            </a:rPr>
                            <m:t>𝑝</m:t>
                          </m:r>
                        </m:e>
                        <m:sub>
                          <m:r>
                            <a:rPr sz="2600" i="1">
                              <a:solidFill>
                                <a:srgbClr val="000000"/>
                              </a:solidFill>
                              <a:latin typeface="Cambria Math" panose="02040503050406030204" pitchFamily="18" charset="0"/>
                            </a:rPr>
                            <m:t>𝑘</m:t>
                          </m:r>
                        </m:sub>
                        <m:sup>
                          <m:r>
                            <a:rPr sz="2600" i="1">
                              <a:solidFill>
                                <a:srgbClr val="000000"/>
                              </a:solidFill>
                              <a:latin typeface="Cambria Math" panose="02040503050406030204" pitchFamily="18" charset="0"/>
                            </a:rPr>
                            <m:t>𝑎</m:t>
                          </m:r>
                        </m:sup>
                      </m:sSubSup>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𝐶</m:t>
                      </m:r>
                      <m:r>
                        <a:rPr sz="2600" i="1">
                          <a:solidFill>
                            <a:srgbClr val="000000"/>
                          </a:solidFill>
                          <a:latin typeface="Cambria Math" panose="02040503050406030204" pitchFamily="18" charset="0"/>
                        </a:rPr>
                        <m:t>(</m:t>
                      </m:r>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𝐷</m:t>
                          </m:r>
                        </m:e>
                        <m:sub>
                          <m:r>
                            <a:rPr sz="2600" i="1">
                              <a:solidFill>
                                <a:srgbClr val="000000"/>
                              </a:solidFill>
                              <a:latin typeface="Cambria Math" panose="02040503050406030204" pitchFamily="18" charset="0"/>
                            </a:rPr>
                            <m:t>𝑘</m:t>
                          </m:r>
                        </m:sub>
                      </m:sSub>
                      <m:r>
                        <a:rPr sz="2600" i="1">
                          <a:solidFill>
                            <a:srgbClr val="000000"/>
                          </a:solidFill>
                          <a:latin typeface="Cambria Math" panose="02040503050406030204" pitchFamily="18" charset="0"/>
                        </a:rPr>
                        <m:t>,</m:t>
                      </m:r>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ℋ</m:t>
                          </m:r>
                        </m:e>
                        <m:sub>
                          <m:r>
                            <a:rPr sz="2600" i="1">
                              <a:solidFill>
                                <a:srgbClr val="000000"/>
                              </a:solidFill>
                              <a:latin typeface="Cambria Math" panose="02040503050406030204" pitchFamily="18" charset="0"/>
                            </a:rPr>
                            <m:t>0</m:t>
                          </m:r>
                        </m:sub>
                      </m:sSub>
                      <m:r>
                        <a:rPr sz="2600" i="1">
                          <a:solidFill>
                            <a:srgbClr val="000000"/>
                          </a:solidFill>
                          <a:latin typeface="Cambria Math" panose="02040503050406030204" pitchFamily="18" charset="0"/>
                        </a:rPr>
                        <m:t>)+</m:t>
                      </m:r>
                      <m:sSubSup>
                        <m:sSubSupPr>
                          <m:ctrlPr>
                            <a:rPr sz="2600" i="1">
                              <a:solidFill>
                                <a:srgbClr val="000000"/>
                              </a:solidFill>
                              <a:latin typeface="Cambria Math" panose="02040503050406030204" pitchFamily="18" charset="0"/>
                            </a:rPr>
                          </m:ctrlPr>
                        </m:sSubSupPr>
                        <m:e>
                          <m:r>
                            <a:rPr sz="2600" i="1">
                              <a:solidFill>
                                <a:srgbClr val="000000"/>
                              </a:solidFill>
                              <a:latin typeface="Cambria Math" panose="02040503050406030204" pitchFamily="18" charset="0"/>
                            </a:rPr>
                            <m:t>𝑝</m:t>
                          </m:r>
                        </m:e>
                        <m:sub>
                          <m:r>
                            <a:rPr sz="2600" i="1">
                              <a:solidFill>
                                <a:srgbClr val="000000"/>
                              </a:solidFill>
                              <a:latin typeface="Cambria Math" panose="02040503050406030204" pitchFamily="18" charset="0"/>
                            </a:rPr>
                            <m:t>𝑘</m:t>
                          </m:r>
                        </m:sub>
                        <m:sup>
                          <m:r>
                            <a:rPr sz="2600" i="1">
                              <a:solidFill>
                                <a:srgbClr val="000000"/>
                              </a:solidFill>
                              <a:latin typeface="Cambria Math" panose="02040503050406030204" pitchFamily="18" charset="0"/>
                            </a:rPr>
                            <m:t>𝑎</m:t>
                          </m:r>
                        </m:sup>
                      </m:sSubSup>
                      <m:r>
                        <a:rPr sz="2600" i="1">
                          <a:solidFill>
                            <a:srgbClr val="000000"/>
                          </a:solidFill>
                          <a:latin typeface="Cambria Math" panose="02040503050406030204" pitchFamily="18" charset="0"/>
                        </a:rPr>
                        <m:t>𝐶</m:t>
                      </m:r>
                      <m:r>
                        <a:rPr sz="2600" i="1">
                          <a:solidFill>
                            <a:srgbClr val="000000"/>
                          </a:solidFill>
                          <a:latin typeface="Cambria Math" panose="02040503050406030204" pitchFamily="18" charset="0"/>
                        </a:rPr>
                        <m:t>(</m:t>
                      </m:r>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𝐷</m:t>
                          </m:r>
                        </m:e>
                        <m:sub>
                          <m:r>
                            <a:rPr sz="2600" i="1">
                              <a:solidFill>
                                <a:srgbClr val="000000"/>
                              </a:solidFill>
                              <a:latin typeface="Cambria Math" panose="02040503050406030204" pitchFamily="18" charset="0"/>
                            </a:rPr>
                            <m:t>𝑘</m:t>
                          </m:r>
                        </m:sub>
                      </m:sSub>
                      <m:r>
                        <a:rPr sz="2600" i="1">
                          <a:solidFill>
                            <a:srgbClr val="000000"/>
                          </a:solidFill>
                          <a:latin typeface="Cambria Math" panose="02040503050406030204" pitchFamily="18" charset="0"/>
                        </a:rPr>
                        <m:t>,</m:t>
                      </m:r>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ℋ</m:t>
                          </m:r>
                        </m:e>
                        <m:sub>
                          <m:r>
                            <a:rPr sz="2600" i="1">
                              <a:solidFill>
                                <a:srgbClr val="000000"/>
                              </a:solidFill>
                              <a:latin typeface="Cambria Math" panose="02040503050406030204" pitchFamily="18" charset="0"/>
                            </a:rPr>
                            <m:t>1</m:t>
                          </m:r>
                        </m:sub>
                      </m:sSub>
                      <m:r>
                        <a:rPr sz="2600" i="1">
                          <a:solidFill>
                            <a:srgbClr val="000000"/>
                          </a:solidFill>
                          <a:latin typeface="Cambria Math" panose="02040503050406030204" pitchFamily="18" charset="0"/>
                        </a:rPr>
                        <m:t>).</m:t>
                      </m:r>
                    </m:oMath>
                  </m:oMathPara>
                </a14:m>
                <a:endParaRPr/>
              </a:p>
            </p:txBody>
          </p:sp>
        </mc:Choice>
        <mc:Fallback xmlns="">
          <p:sp>
            <p:nvSpPr>
              <p:cNvPr id="494" name="TextBox 2"/>
              <p:cNvSpPr txBox="1">
                <a:spLocks noRot="1" noChangeAspect="1" noMove="1" noResize="1" noEditPoints="1" noAdjustHandles="1" noChangeArrowheads="1" noChangeShapeType="1" noTextEdit="1"/>
              </p:cNvSpPr>
              <p:nvPr/>
            </p:nvSpPr>
            <p:spPr>
              <a:xfrm>
                <a:off x="948376" y="1129367"/>
                <a:ext cx="9632748" cy="3680419"/>
              </a:xfrm>
              <a:prstGeom prst="rect">
                <a:avLst/>
              </a:prstGeom>
              <a:blipFill>
                <a:blip r:embed="rId3"/>
                <a:stretch>
                  <a:fillRect l="-171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
        <p:nvSpPr>
          <p:cNvPr id="495"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Automation’s Decision Costs</a:t>
            </a:r>
          </a:p>
        </p:txBody>
      </p:sp>
      <p:sp>
        <p:nvSpPr>
          <p:cNvPr id="49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30</a:t>
            </a:fld>
            <a:endParaRPr/>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a:extLst>
            <a:ext uri="{FF2B5EF4-FFF2-40B4-BE49-F238E27FC236}">
              <a16:creationId xmlns:a16="http://schemas.microsoft.com/office/drawing/2014/main" id="{78935F9B-C997-E40D-BDFD-8CC64CE68EDA}"/>
            </a:ext>
          </a:extLst>
        </p:cNvPr>
        <p:cNvGrpSpPr/>
        <p:nvPr/>
      </p:nvGrpSpPr>
      <p:grpSpPr>
        <a:xfrm>
          <a:off x="0" y="0"/>
          <a:ext cx="0" cy="0"/>
          <a:chOff x="0" y="0"/>
          <a:chExt cx="0" cy="0"/>
        </a:xfrm>
      </p:grpSpPr>
      <p:sp>
        <p:nvSpPr>
          <p:cNvPr id="493" name="TextBox 1">
            <a:extLst>
              <a:ext uri="{FF2B5EF4-FFF2-40B4-BE49-F238E27FC236}">
                <a16:creationId xmlns:a16="http://schemas.microsoft.com/office/drawing/2014/main" id="{028B451C-814F-703C-17D9-CCCCB961EA61}"/>
              </a:ext>
            </a:extLst>
          </p:cNvPr>
          <p:cNvSpPr txBox="1"/>
          <p:nvPr/>
        </p:nvSpPr>
        <p:spPr>
          <a:xfrm>
            <a:off x="589182" y="46933"/>
            <a:ext cx="6369747" cy="444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800" b="1">
                <a:solidFill>
                  <a:srgbClr val="C00000"/>
                </a:solidFill>
              </a:defRPr>
            </a:lvl1pPr>
          </a:lstStyle>
          <a:p>
            <a:r>
              <a:t>Human Automation Teams</a:t>
            </a:r>
          </a:p>
        </p:txBody>
      </p:sp>
      <mc:AlternateContent xmlns:mc="http://schemas.openxmlformats.org/markup-compatibility/2006" xmlns:a14="http://schemas.microsoft.com/office/drawing/2010/main">
        <mc:Choice Requires="a14">
          <p:sp>
            <p:nvSpPr>
              <p:cNvPr id="494" name="TextBox 2">
                <a:extLst>
                  <a:ext uri="{FF2B5EF4-FFF2-40B4-BE49-F238E27FC236}">
                    <a16:creationId xmlns:a16="http://schemas.microsoft.com/office/drawing/2014/main" id="{5B468D4B-97A9-4221-0BA3-EEDA4B3D3E4C}"/>
                  </a:ext>
                </a:extLst>
              </p:cNvPr>
              <p:cNvSpPr txBox="1"/>
              <p:nvPr/>
            </p:nvSpPr>
            <p:spPr>
              <a:xfrm>
                <a:off x="948376" y="1129367"/>
                <a:ext cx="9632748" cy="3680419"/>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45719" rIns="45719">
                <a:spAutoFit/>
              </a:bodyPr>
              <a:lstStyle/>
              <a:p>
                <a:pPr>
                  <a:defRPr sz="2400">
                    <a:solidFill>
                      <a:schemeClr val="accent1"/>
                    </a:solidFill>
                  </a:defRPr>
                </a:pPr>
                <a:endParaRPr/>
              </a:p>
              <a:p>
                <a:pPr marL="571500" indent="-571500">
                  <a:buSzPct val="100000"/>
                  <a:buChar char="❑"/>
                  <a:defRPr sz="2400">
                    <a:solidFill>
                      <a:schemeClr val="accent1"/>
                    </a:solidFill>
                  </a:defRPr>
                </a:pPr>
                <a:r>
                  <a:t>The automation makes classification decisions </a:t>
                </a:r>
                <a14:m>
                  <m:oMath xmlns:m="http://schemas.openxmlformats.org/officeDocument/2006/math">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𝐷</m:t>
                        </m:r>
                      </m:e>
                      <m:sub>
                        <m:r>
                          <a:rPr sz="2600" i="1">
                            <a:solidFill>
                              <a:srgbClr val="000000"/>
                            </a:solidFill>
                            <a:latin typeface="Cambria Math" panose="02040503050406030204" pitchFamily="18" charset="0"/>
                          </a:rPr>
                          <m:t>𝑘</m:t>
                        </m:r>
                      </m:sub>
                    </m:sSub>
                  </m:oMath>
                </a14:m>
                <a:r>
                  <a:t> , </a:t>
                </a:r>
                <a14:m>
                  <m:oMath xmlns:m="http://schemas.openxmlformats.org/officeDocument/2006/math">
                    <m:r>
                      <a:rPr sz="2600" i="1">
                        <a:solidFill>
                          <a:srgbClr val="000000"/>
                        </a:solidFill>
                        <a:latin typeface="Cambria Math" panose="02040503050406030204" pitchFamily="18" charset="0"/>
                      </a:rPr>
                      <m:t>𝑘</m:t>
                    </m:r>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𝒦</m:t>
                    </m:r>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𝒩</m:t>
                    </m:r>
                  </m:oMath>
                </a14:m>
                <a:endParaRPr/>
              </a:p>
              <a:p>
                <a:pPr lvl="4" indent="914400">
                  <a:defRPr sz="2400"/>
                </a:pPr>
                <a:endParaRPr/>
              </a:p>
              <a:p>
                <a:pPr lvl="4" indent="914400">
                  <a:defRPr sz="2400"/>
                </a:pPr>
                <a14:m>
                  <m:oMathPara xmlns:m="http://schemas.openxmlformats.org/officeDocument/2006/math">
                    <m:oMathParaPr>
                      <m:jc m:val="left"/>
                    </m:oMathParaPr>
                    <m:oMath xmlns:m="http://schemas.openxmlformats.org/officeDocument/2006/math">
                      <m:sSubSup>
                        <m:sSubSupPr>
                          <m:ctrlPr>
                            <a:rPr sz="2600" i="1">
                              <a:solidFill>
                                <a:srgbClr val="000000"/>
                              </a:solidFill>
                              <a:latin typeface="Cambria Math" panose="02040503050406030204" pitchFamily="18" charset="0"/>
                            </a:rPr>
                          </m:ctrlPr>
                        </m:sSubSupPr>
                        <m:e>
                          <m:r>
                            <a:rPr sz="2600" i="1">
                              <a:solidFill>
                                <a:srgbClr val="000000"/>
                              </a:solidFill>
                              <a:latin typeface="Cambria Math" panose="02040503050406030204" pitchFamily="18" charset="0"/>
                            </a:rPr>
                            <m:t>𝑝</m:t>
                          </m:r>
                        </m:e>
                        <m:sub>
                          <m:r>
                            <a:rPr sz="2600" i="1">
                              <a:solidFill>
                                <a:srgbClr val="000000"/>
                              </a:solidFill>
                              <a:latin typeface="Cambria Math" panose="02040503050406030204" pitchFamily="18" charset="0"/>
                            </a:rPr>
                            <m:t>𝑘</m:t>
                          </m:r>
                        </m:sub>
                        <m:sup>
                          <m:r>
                            <a:rPr sz="2600" i="1">
                              <a:solidFill>
                                <a:srgbClr val="000000"/>
                              </a:solidFill>
                              <a:latin typeface="Cambria Math" panose="02040503050406030204" pitchFamily="18" charset="0"/>
                            </a:rPr>
                            <m:t>𝑎</m:t>
                          </m:r>
                        </m:sup>
                      </m:sSubSup>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ℙ</m:t>
                      </m:r>
                      <m:r>
                        <a:rPr sz="2600" i="1">
                          <a:solidFill>
                            <a:srgbClr val="000000"/>
                          </a:solidFill>
                          <a:latin typeface="Cambria Math" panose="02040503050406030204" pitchFamily="18" charset="0"/>
                        </a:rPr>
                        <m:t>(</m:t>
                      </m:r>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𝐻</m:t>
                          </m:r>
                        </m:e>
                        <m:sub>
                          <m:r>
                            <a:rPr sz="2600" i="1">
                              <a:solidFill>
                                <a:srgbClr val="000000"/>
                              </a:solidFill>
                              <a:latin typeface="Cambria Math" panose="02040503050406030204" pitchFamily="18" charset="0"/>
                            </a:rPr>
                            <m:t>𝑘</m:t>
                          </m:r>
                        </m:sub>
                      </m:sSub>
                      <m:r>
                        <a:rPr sz="2600" i="1">
                          <a:solidFill>
                            <a:srgbClr val="000000"/>
                          </a:solidFill>
                          <a:latin typeface="Cambria Math" panose="02040503050406030204" pitchFamily="18" charset="0"/>
                        </a:rPr>
                        <m:t>=</m:t>
                      </m:r>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ℋ</m:t>
                          </m:r>
                        </m:e>
                        <m:sub>
                          <m:r>
                            <a:rPr sz="2600" i="1">
                              <a:solidFill>
                                <a:srgbClr val="000000"/>
                              </a:solidFill>
                              <a:latin typeface="Cambria Math" panose="02040503050406030204" pitchFamily="18" charset="0"/>
                            </a:rPr>
                            <m:t>1</m:t>
                          </m:r>
                        </m:sub>
                      </m:sSub>
                      <m:r>
                        <a:rPr sz="2600" i="1">
                          <a:solidFill>
                            <a:srgbClr val="000000"/>
                          </a:solidFill>
                          <a:latin typeface="Cambria Math" panose="02040503050406030204" pitchFamily="18" charset="0"/>
                        </a:rPr>
                        <m:t>|</m:t>
                      </m:r>
                      <m:sSubSup>
                        <m:sSubSupPr>
                          <m:ctrlPr>
                            <a:rPr sz="2600" i="1">
                              <a:solidFill>
                                <a:srgbClr val="000000"/>
                              </a:solidFill>
                              <a:latin typeface="Cambria Math" panose="02040503050406030204" pitchFamily="18" charset="0"/>
                            </a:rPr>
                          </m:ctrlPr>
                        </m:sSubSupPr>
                        <m:e>
                          <m:r>
                            <a:rPr sz="2600" i="1">
                              <a:solidFill>
                                <a:srgbClr val="000000"/>
                              </a:solidFill>
                              <a:latin typeface="Cambria Math" panose="02040503050406030204" pitchFamily="18" charset="0"/>
                            </a:rPr>
                            <m:t>𝑌</m:t>
                          </m:r>
                        </m:e>
                        <m:sub>
                          <m:r>
                            <a:rPr sz="2600" i="1">
                              <a:solidFill>
                                <a:srgbClr val="000000"/>
                              </a:solidFill>
                              <a:latin typeface="Cambria Math" panose="02040503050406030204" pitchFamily="18" charset="0"/>
                            </a:rPr>
                            <m:t>𝑘</m:t>
                          </m:r>
                        </m:sub>
                        <m:sup>
                          <m:r>
                            <a:rPr sz="2600" i="1">
                              <a:solidFill>
                                <a:srgbClr val="000000"/>
                              </a:solidFill>
                              <a:latin typeface="Cambria Math" panose="02040503050406030204" pitchFamily="18" charset="0"/>
                            </a:rPr>
                            <m:t>𝑎</m:t>
                          </m:r>
                        </m:sup>
                      </m:sSubSup>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𝑖</m:t>
                      </m:r>
                      <m:r>
                        <a:rPr sz="2600" i="1">
                          <a:solidFill>
                            <a:srgbClr val="000000"/>
                          </a:solidFill>
                          <a:latin typeface="Cambria Math" panose="02040503050406030204" pitchFamily="18" charset="0"/>
                        </a:rPr>
                        <m:t>∈{0,1},</m:t>
                      </m:r>
                      <m:r>
                        <a:rPr sz="2600" i="1">
                          <a:solidFill>
                            <a:srgbClr val="000000"/>
                          </a:solidFill>
                          <a:latin typeface="Cambria Math" panose="02040503050406030204" pitchFamily="18" charset="0"/>
                        </a:rPr>
                        <m:t>𝑘</m:t>
                      </m:r>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𝒦</m:t>
                      </m:r>
                      <m:r>
                        <a:rPr sz="2600" i="1">
                          <a:solidFill>
                            <a:srgbClr val="000000"/>
                          </a:solidFill>
                          <a:latin typeface="Cambria Math" panose="02040503050406030204" pitchFamily="18" charset="0"/>
                        </a:rPr>
                        <m:t>.</m:t>
                      </m:r>
                    </m:oMath>
                  </m:oMathPara>
                </a14:m>
                <a:endParaRPr/>
              </a:p>
              <a:p>
                <a:pPr lvl="4" indent="914400">
                  <a:defRPr sz="2400"/>
                </a:pPr>
                <a:endParaRPr/>
              </a:p>
              <a:p>
                <a:pPr marL="571500" indent="-571500">
                  <a:buSzPct val="100000"/>
                  <a:buChar char="❑"/>
                  <a:defRPr sz="2400">
                    <a:solidFill>
                      <a:schemeClr val="accent1"/>
                    </a:solidFill>
                  </a:defRPr>
                </a:pPr>
                <a:r>
                  <a:t>The expected cost of automation's decision for task </a:t>
                </a:r>
                <a14:m>
                  <m:oMath xmlns:m="http://schemas.openxmlformats.org/officeDocument/2006/math">
                    <m:r>
                      <a:rPr sz="2600" i="1">
                        <a:solidFill>
                          <a:srgbClr val="000000"/>
                        </a:solidFill>
                        <a:latin typeface="Cambria Math" panose="02040503050406030204" pitchFamily="18" charset="0"/>
                      </a:rPr>
                      <m:t>𝑘</m:t>
                    </m:r>
                  </m:oMath>
                </a14:m>
                <a:r>
                  <a:t> is </a:t>
                </a:r>
              </a:p>
              <a:p>
                <a:pPr lvl="5" indent="1143000">
                  <a:defRPr sz="2400"/>
                </a:pPr>
                <a:endParaRPr/>
              </a:p>
              <a:p>
                <a:pPr lvl="4" indent="914400">
                  <a:defRPr sz="2400"/>
                </a:pPr>
                <a14:m>
                  <m:oMathPara xmlns:m="http://schemas.openxmlformats.org/officeDocument/2006/math">
                    <m:oMathParaPr>
                      <m:jc m:val="left"/>
                    </m:oMathParaPr>
                    <m:oMath xmlns:m="http://schemas.openxmlformats.org/officeDocument/2006/math">
                      <m:sSup>
                        <m:sSupPr>
                          <m:ctrlPr>
                            <a:rPr sz="2600" i="1">
                              <a:solidFill>
                                <a:srgbClr val="000000"/>
                              </a:solidFill>
                              <a:latin typeface="Cambria Math" panose="02040503050406030204" pitchFamily="18" charset="0"/>
                            </a:rPr>
                          </m:ctrlPr>
                        </m:sSupPr>
                        <m:e>
                          <m:r>
                            <m:rPr>
                              <m:sty m:val="p"/>
                            </m:rPr>
                            <a:rPr sz="2600" i="1">
                              <a:solidFill>
                                <a:srgbClr val="000000"/>
                              </a:solidFill>
                              <a:latin typeface="Cambria Math" panose="02040503050406030204" pitchFamily="18" charset="0"/>
                            </a:rPr>
                            <m:t>Γ</m:t>
                          </m:r>
                        </m:e>
                        <m:sup>
                          <m:r>
                            <a:rPr sz="2600" i="1">
                              <a:solidFill>
                                <a:srgbClr val="000000"/>
                              </a:solidFill>
                              <a:latin typeface="Cambria Math" panose="02040503050406030204" pitchFamily="18" charset="0"/>
                            </a:rPr>
                            <m:t>𝑎</m:t>
                          </m:r>
                        </m:sup>
                      </m:sSup>
                      <m:r>
                        <a:rPr sz="2600" i="1">
                          <a:solidFill>
                            <a:srgbClr val="000000"/>
                          </a:solidFill>
                          <a:latin typeface="Cambria Math" panose="02040503050406030204" pitchFamily="18" charset="0"/>
                        </a:rPr>
                        <m:t>(</m:t>
                      </m:r>
                      <m:sSubSup>
                        <m:sSubSupPr>
                          <m:ctrlPr>
                            <a:rPr sz="2600" i="1">
                              <a:solidFill>
                                <a:srgbClr val="000000"/>
                              </a:solidFill>
                              <a:latin typeface="Cambria Math" panose="02040503050406030204" pitchFamily="18" charset="0"/>
                            </a:rPr>
                          </m:ctrlPr>
                        </m:sSubSupPr>
                        <m:e>
                          <m:r>
                            <a:rPr sz="2600" i="1">
                              <a:solidFill>
                                <a:srgbClr val="000000"/>
                              </a:solidFill>
                              <a:latin typeface="Cambria Math" panose="02040503050406030204" pitchFamily="18" charset="0"/>
                            </a:rPr>
                            <m:t>𝑝</m:t>
                          </m:r>
                        </m:e>
                        <m:sub>
                          <m:r>
                            <a:rPr sz="2600" i="1">
                              <a:solidFill>
                                <a:srgbClr val="000000"/>
                              </a:solidFill>
                              <a:latin typeface="Cambria Math" panose="02040503050406030204" pitchFamily="18" charset="0"/>
                            </a:rPr>
                            <m:t>𝑘</m:t>
                          </m:r>
                        </m:sub>
                        <m:sup>
                          <m:r>
                            <a:rPr sz="2600" i="1">
                              <a:solidFill>
                                <a:srgbClr val="000000"/>
                              </a:solidFill>
                              <a:latin typeface="Cambria Math" panose="02040503050406030204" pitchFamily="18" charset="0"/>
                            </a:rPr>
                            <m:t>𝑎</m:t>
                          </m:r>
                        </m:sup>
                      </m:sSubSup>
                      <m:r>
                        <a:rPr sz="2600" i="1">
                          <a:solidFill>
                            <a:srgbClr val="000000"/>
                          </a:solidFill>
                          <a:latin typeface="Cambria Math" panose="02040503050406030204" pitchFamily="18" charset="0"/>
                        </a:rPr>
                        <m:t>,</m:t>
                      </m:r>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𝐷</m:t>
                          </m:r>
                        </m:e>
                        <m:sub>
                          <m:r>
                            <a:rPr sz="2600" i="1">
                              <a:solidFill>
                                <a:srgbClr val="000000"/>
                              </a:solidFill>
                              <a:latin typeface="Cambria Math" panose="02040503050406030204" pitchFamily="18" charset="0"/>
                            </a:rPr>
                            <m:t>𝑘</m:t>
                          </m:r>
                        </m:sub>
                      </m:sSub>
                      <m:r>
                        <a:rPr sz="2600" i="1">
                          <a:solidFill>
                            <a:srgbClr val="000000"/>
                          </a:solidFill>
                          <a:latin typeface="Cambria Math" panose="02040503050406030204" pitchFamily="18" charset="0"/>
                        </a:rPr>
                        <m:t>)=(1−</m:t>
                      </m:r>
                      <m:sSubSup>
                        <m:sSubSupPr>
                          <m:ctrlPr>
                            <a:rPr sz="2600" i="1">
                              <a:solidFill>
                                <a:srgbClr val="000000"/>
                              </a:solidFill>
                              <a:latin typeface="Cambria Math" panose="02040503050406030204" pitchFamily="18" charset="0"/>
                            </a:rPr>
                          </m:ctrlPr>
                        </m:sSubSupPr>
                        <m:e>
                          <m:r>
                            <a:rPr sz="2600" i="1">
                              <a:solidFill>
                                <a:srgbClr val="000000"/>
                              </a:solidFill>
                              <a:latin typeface="Cambria Math" panose="02040503050406030204" pitchFamily="18" charset="0"/>
                            </a:rPr>
                            <m:t>𝑝</m:t>
                          </m:r>
                        </m:e>
                        <m:sub>
                          <m:r>
                            <a:rPr sz="2600" i="1">
                              <a:solidFill>
                                <a:srgbClr val="000000"/>
                              </a:solidFill>
                              <a:latin typeface="Cambria Math" panose="02040503050406030204" pitchFamily="18" charset="0"/>
                            </a:rPr>
                            <m:t>𝑘</m:t>
                          </m:r>
                        </m:sub>
                        <m:sup>
                          <m:r>
                            <a:rPr sz="2600" i="1">
                              <a:solidFill>
                                <a:srgbClr val="000000"/>
                              </a:solidFill>
                              <a:latin typeface="Cambria Math" panose="02040503050406030204" pitchFamily="18" charset="0"/>
                            </a:rPr>
                            <m:t>𝑎</m:t>
                          </m:r>
                        </m:sup>
                      </m:sSubSup>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𝐶</m:t>
                      </m:r>
                      <m:r>
                        <a:rPr sz="2600" i="1">
                          <a:solidFill>
                            <a:srgbClr val="000000"/>
                          </a:solidFill>
                          <a:latin typeface="Cambria Math" panose="02040503050406030204" pitchFamily="18" charset="0"/>
                        </a:rPr>
                        <m:t>(</m:t>
                      </m:r>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𝐷</m:t>
                          </m:r>
                        </m:e>
                        <m:sub>
                          <m:r>
                            <a:rPr sz="2600" i="1">
                              <a:solidFill>
                                <a:srgbClr val="000000"/>
                              </a:solidFill>
                              <a:latin typeface="Cambria Math" panose="02040503050406030204" pitchFamily="18" charset="0"/>
                            </a:rPr>
                            <m:t>𝑘</m:t>
                          </m:r>
                        </m:sub>
                      </m:sSub>
                      <m:r>
                        <a:rPr sz="2600" i="1">
                          <a:solidFill>
                            <a:srgbClr val="000000"/>
                          </a:solidFill>
                          <a:latin typeface="Cambria Math" panose="02040503050406030204" pitchFamily="18" charset="0"/>
                        </a:rPr>
                        <m:t>,</m:t>
                      </m:r>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ℋ</m:t>
                          </m:r>
                        </m:e>
                        <m:sub>
                          <m:r>
                            <a:rPr sz="2600" i="1">
                              <a:solidFill>
                                <a:srgbClr val="000000"/>
                              </a:solidFill>
                              <a:latin typeface="Cambria Math" panose="02040503050406030204" pitchFamily="18" charset="0"/>
                            </a:rPr>
                            <m:t>0</m:t>
                          </m:r>
                        </m:sub>
                      </m:sSub>
                      <m:r>
                        <a:rPr sz="2600" i="1">
                          <a:solidFill>
                            <a:srgbClr val="000000"/>
                          </a:solidFill>
                          <a:latin typeface="Cambria Math" panose="02040503050406030204" pitchFamily="18" charset="0"/>
                        </a:rPr>
                        <m:t>)+</m:t>
                      </m:r>
                      <m:sSubSup>
                        <m:sSubSupPr>
                          <m:ctrlPr>
                            <a:rPr sz="2600" i="1">
                              <a:solidFill>
                                <a:srgbClr val="000000"/>
                              </a:solidFill>
                              <a:latin typeface="Cambria Math" panose="02040503050406030204" pitchFamily="18" charset="0"/>
                            </a:rPr>
                          </m:ctrlPr>
                        </m:sSubSupPr>
                        <m:e>
                          <m:r>
                            <a:rPr sz="2600" i="1">
                              <a:solidFill>
                                <a:srgbClr val="000000"/>
                              </a:solidFill>
                              <a:latin typeface="Cambria Math" panose="02040503050406030204" pitchFamily="18" charset="0"/>
                            </a:rPr>
                            <m:t>𝑝</m:t>
                          </m:r>
                        </m:e>
                        <m:sub>
                          <m:r>
                            <a:rPr sz="2600" i="1">
                              <a:solidFill>
                                <a:srgbClr val="000000"/>
                              </a:solidFill>
                              <a:latin typeface="Cambria Math" panose="02040503050406030204" pitchFamily="18" charset="0"/>
                            </a:rPr>
                            <m:t>𝑘</m:t>
                          </m:r>
                        </m:sub>
                        <m:sup>
                          <m:r>
                            <a:rPr sz="2600" i="1">
                              <a:solidFill>
                                <a:srgbClr val="000000"/>
                              </a:solidFill>
                              <a:latin typeface="Cambria Math" panose="02040503050406030204" pitchFamily="18" charset="0"/>
                            </a:rPr>
                            <m:t>𝑎</m:t>
                          </m:r>
                        </m:sup>
                      </m:sSubSup>
                      <m:r>
                        <a:rPr sz="2600" i="1">
                          <a:solidFill>
                            <a:srgbClr val="000000"/>
                          </a:solidFill>
                          <a:latin typeface="Cambria Math" panose="02040503050406030204" pitchFamily="18" charset="0"/>
                        </a:rPr>
                        <m:t>𝐶</m:t>
                      </m:r>
                      <m:r>
                        <a:rPr sz="2600" i="1">
                          <a:solidFill>
                            <a:srgbClr val="000000"/>
                          </a:solidFill>
                          <a:latin typeface="Cambria Math" panose="02040503050406030204" pitchFamily="18" charset="0"/>
                        </a:rPr>
                        <m:t>(</m:t>
                      </m:r>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𝐷</m:t>
                          </m:r>
                        </m:e>
                        <m:sub>
                          <m:r>
                            <a:rPr sz="2600" i="1">
                              <a:solidFill>
                                <a:srgbClr val="000000"/>
                              </a:solidFill>
                              <a:latin typeface="Cambria Math" panose="02040503050406030204" pitchFamily="18" charset="0"/>
                            </a:rPr>
                            <m:t>𝑘</m:t>
                          </m:r>
                        </m:sub>
                      </m:sSub>
                      <m:r>
                        <a:rPr sz="2600" i="1">
                          <a:solidFill>
                            <a:srgbClr val="000000"/>
                          </a:solidFill>
                          <a:latin typeface="Cambria Math" panose="02040503050406030204" pitchFamily="18" charset="0"/>
                        </a:rPr>
                        <m:t>,</m:t>
                      </m:r>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ℋ</m:t>
                          </m:r>
                        </m:e>
                        <m:sub>
                          <m:r>
                            <a:rPr sz="2600" i="1">
                              <a:solidFill>
                                <a:srgbClr val="000000"/>
                              </a:solidFill>
                              <a:latin typeface="Cambria Math" panose="02040503050406030204" pitchFamily="18" charset="0"/>
                            </a:rPr>
                            <m:t>1</m:t>
                          </m:r>
                        </m:sub>
                      </m:sSub>
                      <m:r>
                        <a:rPr sz="2600" i="1">
                          <a:solidFill>
                            <a:srgbClr val="000000"/>
                          </a:solidFill>
                          <a:latin typeface="Cambria Math" panose="02040503050406030204" pitchFamily="18" charset="0"/>
                        </a:rPr>
                        <m:t>).</m:t>
                      </m:r>
                    </m:oMath>
                  </m:oMathPara>
                </a14:m>
                <a:endParaRPr/>
              </a:p>
            </p:txBody>
          </p:sp>
        </mc:Choice>
        <mc:Fallback xmlns="">
          <p:sp>
            <p:nvSpPr>
              <p:cNvPr id="494" name="TextBox 2">
                <a:extLst>
                  <a:ext uri="{FF2B5EF4-FFF2-40B4-BE49-F238E27FC236}">
                    <a16:creationId xmlns:a16="http://schemas.microsoft.com/office/drawing/2014/main" id="{5B468D4B-97A9-4221-0BA3-EEDA4B3D3E4C}"/>
                  </a:ext>
                </a:extLst>
              </p:cNvPr>
              <p:cNvSpPr txBox="1">
                <a:spLocks noRot="1" noChangeAspect="1" noMove="1" noResize="1" noEditPoints="1" noAdjustHandles="1" noChangeArrowheads="1" noChangeShapeType="1" noTextEdit="1"/>
              </p:cNvSpPr>
              <p:nvPr/>
            </p:nvSpPr>
            <p:spPr>
              <a:xfrm>
                <a:off x="948376" y="1129367"/>
                <a:ext cx="9632748" cy="3680419"/>
              </a:xfrm>
              <a:prstGeom prst="rect">
                <a:avLst/>
              </a:prstGeom>
              <a:blipFill>
                <a:blip r:embed="rId3"/>
                <a:stretch>
                  <a:fillRect l="-1711"/>
                </a:stretch>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BE">
                    <a:noFill/>
                  </a:rPr>
                  <a:t> </a:t>
                </a:r>
              </a:p>
            </p:txBody>
          </p:sp>
        </mc:Fallback>
      </mc:AlternateContent>
      <p:sp>
        <p:nvSpPr>
          <p:cNvPr id="495" name="TextBox 56">
            <a:extLst>
              <a:ext uri="{FF2B5EF4-FFF2-40B4-BE49-F238E27FC236}">
                <a16:creationId xmlns:a16="http://schemas.microsoft.com/office/drawing/2014/main" id="{917CF20A-F8CC-D5C1-850F-5AA8B8C17B9F}"/>
              </a:ext>
            </a:extLst>
          </p:cNvPr>
          <p:cNvSpPr txBox="1"/>
          <p:nvPr/>
        </p:nvSpPr>
        <p:spPr>
          <a:xfrm>
            <a:off x="663945" y="562006"/>
            <a:ext cx="10864110" cy="497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200" i="1">
                <a:solidFill>
                  <a:schemeClr val="accent1">
                    <a:satOff val="-3547"/>
                    <a:lumOff val="-10352"/>
                  </a:schemeClr>
                </a:solidFill>
              </a:defRPr>
            </a:lvl1pPr>
          </a:lstStyle>
          <a:p>
            <a:r>
              <a:t>Automation’s Decision Costs</a:t>
            </a:r>
          </a:p>
        </p:txBody>
      </p:sp>
      <p:sp>
        <p:nvSpPr>
          <p:cNvPr id="496" name="Slide Number">
            <a:extLst>
              <a:ext uri="{FF2B5EF4-FFF2-40B4-BE49-F238E27FC236}">
                <a16:creationId xmlns:a16="http://schemas.microsoft.com/office/drawing/2014/main" id="{212DC68B-6DAF-AB14-1884-87F5972ECAF3}"/>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31</a:t>
            </a:fld>
            <a:endParaRPr/>
          </a:p>
        </p:txBody>
      </p:sp>
      <p:pic>
        <p:nvPicPr>
          <p:cNvPr id="2" name="Picture 1" descr="A black text on a white background&#10;&#10;AI-generated content may be incorrect.">
            <a:extLst>
              <a:ext uri="{FF2B5EF4-FFF2-40B4-BE49-F238E27FC236}">
                <a16:creationId xmlns:a16="http://schemas.microsoft.com/office/drawing/2014/main" id="{019B4BCA-6C24-2C8D-767C-B9C761395F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902" y="4813276"/>
            <a:ext cx="6740306" cy="1725636"/>
          </a:xfrm>
          <a:prstGeom prst="rect">
            <a:avLst/>
          </a:prstGeom>
        </p:spPr>
      </p:pic>
    </p:spTree>
    <p:extLst>
      <p:ext uri="{BB962C8B-B14F-4D97-AF65-F5344CB8AC3E}">
        <p14:creationId xmlns:p14="http://schemas.microsoft.com/office/powerpoint/2010/main" val="2830946090"/>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a:extLst>
            <a:ext uri="{FF2B5EF4-FFF2-40B4-BE49-F238E27FC236}">
              <a16:creationId xmlns:a16="http://schemas.microsoft.com/office/drawing/2014/main" id="{7EFADB54-555D-0190-8926-3E2D702A49F2}"/>
            </a:ext>
          </a:extLst>
        </p:cNvPr>
        <p:cNvGrpSpPr/>
        <p:nvPr/>
      </p:nvGrpSpPr>
      <p:grpSpPr>
        <a:xfrm>
          <a:off x="0" y="0"/>
          <a:ext cx="0" cy="0"/>
          <a:chOff x="0" y="0"/>
          <a:chExt cx="0" cy="0"/>
        </a:xfrm>
      </p:grpSpPr>
      <p:sp>
        <p:nvSpPr>
          <p:cNvPr id="493" name="TextBox 1">
            <a:extLst>
              <a:ext uri="{FF2B5EF4-FFF2-40B4-BE49-F238E27FC236}">
                <a16:creationId xmlns:a16="http://schemas.microsoft.com/office/drawing/2014/main" id="{395D26FE-E9FC-78C7-16CC-6978E539A71D}"/>
              </a:ext>
            </a:extLst>
          </p:cNvPr>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mc:AlternateContent xmlns:mc="http://schemas.openxmlformats.org/markup-compatibility/2006" xmlns:a14="http://schemas.microsoft.com/office/drawing/2010/main">
        <mc:Choice Requires="a14">
          <p:sp>
            <p:nvSpPr>
              <p:cNvPr id="494" name="TextBox 2">
                <a:extLst>
                  <a:ext uri="{FF2B5EF4-FFF2-40B4-BE49-F238E27FC236}">
                    <a16:creationId xmlns:a16="http://schemas.microsoft.com/office/drawing/2014/main" id="{D9016C8E-4317-75C6-F56E-136C5E8C68AD}"/>
                  </a:ext>
                </a:extLst>
              </p:cNvPr>
              <p:cNvSpPr txBox="1"/>
              <p:nvPr/>
            </p:nvSpPr>
            <p:spPr>
              <a:xfrm>
                <a:off x="948376" y="1129367"/>
                <a:ext cx="9632748" cy="3680419"/>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spAutoFit/>
              </a:bodyPr>
              <a:lstStyle/>
              <a:p>
                <a:pPr>
                  <a:defRPr sz="2400">
                    <a:solidFill>
                      <a:schemeClr val="accent1"/>
                    </a:solidFill>
                  </a:defRPr>
                </a:pPr>
                <a:endParaRPr/>
              </a:p>
              <a:p>
                <a:pPr marL="571500" indent="-571500">
                  <a:buSzPct val="100000"/>
                  <a:buChar char="❑"/>
                  <a:defRPr sz="2400">
                    <a:solidFill>
                      <a:schemeClr val="accent1"/>
                    </a:solidFill>
                  </a:defRPr>
                </a:pPr>
                <a:r>
                  <a:t>The automation makes classification decisions </a:t>
                </a:r>
                <a14:m>
                  <m:oMath xmlns:m="http://schemas.openxmlformats.org/officeDocument/2006/math">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𝐷</m:t>
                        </m:r>
                      </m:e>
                      <m:sub>
                        <m:r>
                          <a:rPr sz="2600" i="1">
                            <a:solidFill>
                              <a:srgbClr val="000000"/>
                            </a:solidFill>
                            <a:latin typeface="Cambria Math" panose="02040503050406030204" pitchFamily="18" charset="0"/>
                          </a:rPr>
                          <m:t>𝑘</m:t>
                        </m:r>
                      </m:sub>
                    </m:sSub>
                  </m:oMath>
                </a14:m>
                <a:r>
                  <a:t> , </a:t>
                </a:r>
                <a14:m>
                  <m:oMath xmlns:m="http://schemas.openxmlformats.org/officeDocument/2006/math">
                    <m:r>
                      <a:rPr sz="2600" i="1">
                        <a:solidFill>
                          <a:srgbClr val="000000"/>
                        </a:solidFill>
                        <a:latin typeface="Cambria Math" panose="02040503050406030204" pitchFamily="18" charset="0"/>
                      </a:rPr>
                      <m:t>𝑘</m:t>
                    </m:r>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𝒦</m:t>
                    </m:r>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𝒩</m:t>
                    </m:r>
                  </m:oMath>
                </a14:m>
                <a:endParaRPr/>
              </a:p>
              <a:p>
                <a:pPr lvl="4" indent="914400">
                  <a:defRPr sz="2400"/>
                </a:pPr>
                <a:endParaRPr/>
              </a:p>
              <a:p>
                <a:pPr lvl="4" indent="914400">
                  <a:defRPr sz="2400"/>
                </a:pPr>
                <a14:m>
                  <m:oMathPara xmlns:m="http://schemas.openxmlformats.org/officeDocument/2006/math">
                    <m:oMathParaPr>
                      <m:jc m:val="left"/>
                    </m:oMathParaPr>
                    <m:oMath xmlns:m="http://schemas.openxmlformats.org/officeDocument/2006/math">
                      <m:sSubSup>
                        <m:sSubSupPr>
                          <m:ctrlPr>
                            <a:rPr sz="2600" i="1">
                              <a:solidFill>
                                <a:srgbClr val="000000"/>
                              </a:solidFill>
                              <a:latin typeface="Cambria Math" panose="02040503050406030204" pitchFamily="18" charset="0"/>
                            </a:rPr>
                          </m:ctrlPr>
                        </m:sSubSupPr>
                        <m:e>
                          <m:r>
                            <a:rPr sz="2600" i="1">
                              <a:solidFill>
                                <a:srgbClr val="000000"/>
                              </a:solidFill>
                              <a:latin typeface="Cambria Math" panose="02040503050406030204" pitchFamily="18" charset="0"/>
                            </a:rPr>
                            <m:t>𝑝</m:t>
                          </m:r>
                        </m:e>
                        <m:sub>
                          <m:r>
                            <a:rPr sz="2600" i="1">
                              <a:solidFill>
                                <a:srgbClr val="000000"/>
                              </a:solidFill>
                              <a:latin typeface="Cambria Math" panose="02040503050406030204" pitchFamily="18" charset="0"/>
                            </a:rPr>
                            <m:t>𝑘</m:t>
                          </m:r>
                        </m:sub>
                        <m:sup>
                          <m:r>
                            <a:rPr sz="2600" i="1">
                              <a:solidFill>
                                <a:srgbClr val="000000"/>
                              </a:solidFill>
                              <a:latin typeface="Cambria Math" panose="02040503050406030204" pitchFamily="18" charset="0"/>
                            </a:rPr>
                            <m:t>𝑎</m:t>
                          </m:r>
                        </m:sup>
                      </m:sSubSup>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ℙ</m:t>
                      </m:r>
                      <m:r>
                        <a:rPr sz="2600" i="1">
                          <a:solidFill>
                            <a:srgbClr val="000000"/>
                          </a:solidFill>
                          <a:latin typeface="Cambria Math" panose="02040503050406030204" pitchFamily="18" charset="0"/>
                        </a:rPr>
                        <m:t>(</m:t>
                      </m:r>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𝐻</m:t>
                          </m:r>
                        </m:e>
                        <m:sub>
                          <m:r>
                            <a:rPr sz="2600" i="1">
                              <a:solidFill>
                                <a:srgbClr val="000000"/>
                              </a:solidFill>
                              <a:latin typeface="Cambria Math" panose="02040503050406030204" pitchFamily="18" charset="0"/>
                            </a:rPr>
                            <m:t>𝑘</m:t>
                          </m:r>
                        </m:sub>
                      </m:sSub>
                      <m:r>
                        <a:rPr sz="2600" i="1">
                          <a:solidFill>
                            <a:srgbClr val="000000"/>
                          </a:solidFill>
                          <a:latin typeface="Cambria Math" panose="02040503050406030204" pitchFamily="18" charset="0"/>
                        </a:rPr>
                        <m:t>=</m:t>
                      </m:r>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ℋ</m:t>
                          </m:r>
                        </m:e>
                        <m:sub>
                          <m:r>
                            <a:rPr sz="2600" i="1">
                              <a:solidFill>
                                <a:srgbClr val="000000"/>
                              </a:solidFill>
                              <a:latin typeface="Cambria Math" panose="02040503050406030204" pitchFamily="18" charset="0"/>
                            </a:rPr>
                            <m:t>1</m:t>
                          </m:r>
                        </m:sub>
                      </m:sSub>
                      <m:r>
                        <a:rPr sz="2600" i="1">
                          <a:solidFill>
                            <a:srgbClr val="000000"/>
                          </a:solidFill>
                          <a:latin typeface="Cambria Math" panose="02040503050406030204" pitchFamily="18" charset="0"/>
                        </a:rPr>
                        <m:t>|</m:t>
                      </m:r>
                      <m:sSubSup>
                        <m:sSubSupPr>
                          <m:ctrlPr>
                            <a:rPr sz="2600" i="1">
                              <a:solidFill>
                                <a:srgbClr val="000000"/>
                              </a:solidFill>
                              <a:latin typeface="Cambria Math" panose="02040503050406030204" pitchFamily="18" charset="0"/>
                            </a:rPr>
                          </m:ctrlPr>
                        </m:sSubSupPr>
                        <m:e>
                          <m:r>
                            <a:rPr sz="2600" i="1">
                              <a:solidFill>
                                <a:srgbClr val="000000"/>
                              </a:solidFill>
                              <a:latin typeface="Cambria Math" panose="02040503050406030204" pitchFamily="18" charset="0"/>
                            </a:rPr>
                            <m:t>𝑌</m:t>
                          </m:r>
                        </m:e>
                        <m:sub>
                          <m:r>
                            <a:rPr sz="2600" i="1">
                              <a:solidFill>
                                <a:srgbClr val="000000"/>
                              </a:solidFill>
                              <a:latin typeface="Cambria Math" panose="02040503050406030204" pitchFamily="18" charset="0"/>
                            </a:rPr>
                            <m:t>𝑘</m:t>
                          </m:r>
                        </m:sub>
                        <m:sup>
                          <m:r>
                            <a:rPr sz="2600" i="1">
                              <a:solidFill>
                                <a:srgbClr val="000000"/>
                              </a:solidFill>
                              <a:latin typeface="Cambria Math" panose="02040503050406030204" pitchFamily="18" charset="0"/>
                            </a:rPr>
                            <m:t>𝑎</m:t>
                          </m:r>
                        </m:sup>
                      </m:sSubSup>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𝑖</m:t>
                      </m:r>
                      <m:r>
                        <a:rPr sz="2600" i="1">
                          <a:solidFill>
                            <a:srgbClr val="000000"/>
                          </a:solidFill>
                          <a:latin typeface="Cambria Math" panose="02040503050406030204" pitchFamily="18" charset="0"/>
                        </a:rPr>
                        <m:t>∈{0,1},</m:t>
                      </m:r>
                      <m:r>
                        <a:rPr sz="2600" i="1">
                          <a:solidFill>
                            <a:srgbClr val="000000"/>
                          </a:solidFill>
                          <a:latin typeface="Cambria Math" panose="02040503050406030204" pitchFamily="18" charset="0"/>
                        </a:rPr>
                        <m:t>𝑘</m:t>
                      </m:r>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𝒦</m:t>
                      </m:r>
                      <m:r>
                        <a:rPr sz="2600" i="1">
                          <a:solidFill>
                            <a:srgbClr val="000000"/>
                          </a:solidFill>
                          <a:latin typeface="Cambria Math" panose="02040503050406030204" pitchFamily="18" charset="0"/>
                        </a:rPr>
                        <m:t>.</m:t>
                      </m:r>
                    </m:oMath>
                  </m:oMathPara>
                </a14:m>
                <a:endParaRPr/>
              </a:p>
              <a:p>
                <a:pPr lvl="4" indent="914400">
                  <a:defRPr sz="2400"/>
                </a:pPr>
                <a:endParaRPr/>
              </a:p>
              <a:p>
                <a:pPr marL="571500" indent="-571500">
                  <a:buSzPct val="100000"/>
                  <a:buChar char="❑"/>
                  <a:defRPr sz="2400">
                    <a:solidFill>
                      <a:schemeClr val="accent1"/>
                    </a:solidFill>
                  </a:defRPr>
                </a:pPr>
                <a:r>
                  <a:t>The expected cost of automation's decision for task </a:t>
                </a:r>
                <a14:m>
                  <m:oMath xmlns:m="http://schemas.openxmlformats.org/officeDocument/2006/math">
                    <m:r>
                      <a:rPr sz="2600" i="1">
                        <a:solidFill>
                          <a:srgbClr val="000000"/>
                        </a:solidFill>
                        <a:latin typeface="Cambria Math" panose="02040503050406030204" pitchFamily="18" charset="0"/>
                      </a:rPr>
                      <m:t>𝑘</m:t>
                    </m:r>
                  </m:oMath>
                </a14:m>
                <a:r>
                  <a:t> is </a:t>
                </a:r>
              </a:p>
              <a:p>
                <a:pPr lvl="5" indent="1143000">
                  <a:defRPr sz="2400"/>
                </a:pPr>
                <a:endParaRPr/>
              </a:p>
              <a:p>
                <a:pPr lvl="4" indent="914400">
                  <a:defRPr sz="2400"/>
                </a:pPr>
                <a14:m>
                  <m:oMathPara xmlns:m="http://schemas.openxmlformats.org/officeDocument/2006/math">
                    <m:oMathParaPr>
                      <m:jc m:val="left"/>
                    </m:oMathParaPr>
                    <m:oMath xmlns:m="http://schemas.openxmlformats.org/officeDocument/2006/math">
                      <m:sSup>
                        <m:sSupPr>
                          <m:ctrlPr>
                            <a:rPr sz="2600" i="1">
                              <a:solidFill>
                                <a:srgbClr val="000000"/>
                              </a:solidFill>
                              <a:latin typeface="Cambria Math" panose="02040503050406030204" pitchFamily="18" charset="0"/>
                            </a:rPr>
                          </m:ctrlPr>
                        </m:sSupPr>
                        <m:e>
                          <m:r>
                            <m:rPr>
                              <m:sty m:val="p"/>
                            </m:rPr>
                            <a:rPr sz="2600" i="1">
                              <a:solidFill>
                                <a:srgbClr val="000000"/>
                              </a:solidFill>
                              <a:latin typeface="Cambria Math" panose="02040503050406030204" pitchFamily="18" charset="0"/>
                            </a:rPr>
                            <m:t>Γ</m:t>
                          </m:r>
                        </m:e>
                        <m:sup>
                          <m:r>
                            <a:rPr sz="2600" i="1">
                              <a:solidFill>
                                <a:srgbClr val="000000"/>
                              </a:solidFill>
                              <a:latin typeface="Cambria Math" panose="02040503050406030204" pitchFamily="18" charset="0"/>
                            </a:rPr>
                            <m:t>𝑎</m:t>
                          </m:r>
                        </m:sup>
                      </m:sSup>
                      <m:r>
                        <a:rPr sz="2600" i="1">
                          <a:solidFill>
                            <a:srgbClr val="000000"/>
                          </a:solidFill>
                          <a:latin typeface="Cambria Math" panose="02040503050406030204" pitchFamily="18" charset="0"/>
                        </a:rPr>
                        <m:t>(</m:t>
                      </m:r>
                      <m:sSubSup>
                        <m:sSubSupPr>
                          <m:ctrlPr>
                            <a:rPr sz="2600" i="1">
                              <a:solidFill>
                                <a:srgbClr val="000000"/>
                              </a:solidFill>
                              <a:latin typeface="Cambria Math" panose="02040503050406030204" pitchFamily="18" charset="0"/>
                            </a:rPr>
                          </m:ctrlPr>
                        </m:sSubSupPr>
                        <m:e>
                          <m:r>
                            <a:rPr sz="2600" i="1">
                              <a:solidFill>
                                <a:srgbClr val="000000"/>
                              </a:solidFill>
                              <a:latin typeface="Cambria Math" panose="02040503050406030204" pitchFamily="18" charset="0"/>
                            </a:rPr>
                            <m:t>𝑝</m:t>
                          </m:r>
                        </m:e>
                        <m:sub>
                          <m:r>
                            <a:rPr sz="2600" i="1">
                              <a:solidFill>
                                <a:srgbClr val="000000"/>
                              </a:solidFill>
                              <a:latin typeface="Cambria Math" panose="02040503050406030204" pitchFamily="18" charset="0"/>
                            </a:rPr>
                            <m:t>𝑘</m:t>
                          </m:r>
                        </m:sub>
                        <m:sup>
                          <m:r>
                            <a:rPr sz="2600" i="1">
                              <a:solidFill>
                                <a:srgbClr val="000000"/>
                              </a:solidFill>
                              <a:latin typeface="Cambria Math" panose="02040503050406030204" pitchFamily="18" charset="0"/>
                            </a:rPr>
                            <m:t>𝑎</m:t>
                          </m:r>
                        </m:sup>
                      </m:sSubSup>
                      <m:r>
                        <a:rPr sz="2600" i="1">
                          <a:solidFill>
                            <a:srgbClr val="000000"/>
                          </a:solidFill>
                          <a:latin typeface="Cambria Math" panose="02040503050406030204" pitchFamily="18" charset="0"/>
                        </a:rPr>
                        <m:t>,</m:t>
                      </m:r>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𝐷</m:t>
                          </m:r>
                        </m:e>
                        <m:sub>
                          <m:r>
                            <a:rPr sz="2600" i="1">
                              <a:solidFill>
                                <a:srgbClr val="000000"/>
                              </a:solidFill>
                              <a:latin typeface="Cambria Math" panose="02040503050406030204" pitchFamily="18" charset="0"/>
                            </a:rPr>
                            <m:t>𝑘</m:t>
                          </m:r>
                        </m:sub>
                      </m:sSub>
                      <m:r>
                        <a:rPr sz="2600" i="1">
                          <a:solidFill>
                            <a:srgbClr val="000000"/>
                          </a:solidFill>
                          <a:latin typeface="Cambria Math" panose="02040503050406030204" pitchFamily="18" charset="0"/>
                        </a:rPr>
                        <m:t>)=(1−</m:t>
                      </m:r>
                      <m:sSubSup>
                        <m:sSubSupPr>
                          <m:ctrlPr>
                            <a:rPr sz="2600" i="1">
                              <a:solidFill>
                                <a:srgbClr val="000000"/>
                              </a:solidFill>
                              <a:latin typeface="Cambria Math" panose="02040503050406030204" pitchFamily="18" charset="0"/>
                            </a:rPr>
                          </m:ctrlPr>
                        </m:sSubSupPr>
                        <m:e>
                          <m:r>
                            <a:rPr sz="2600" i="1">
                              <a:solidFill>
                                <a:srgbClr val="000000"/>
                              </a:solidFill>
                              <a:latin typeface="Cambria Math" panose="02040503050406030204" pitchFamily="18" charset="0"/>
                            </a:rPr>
                            <m:t>𝑝</m:t>
                          </m:r>
                        </m:e>
                        <m:sub>
                          <m:r>
                            <a:rPr sz="2600" i="1">
                              <a:solidFill>
                                <a:srgbClr val="000000"/>
                              </a:solidFill>
                              <a:latin typeface="Cambria Math" panose="02040503050406030204" pitchFamily="18" charset="0"/>
                            </a:rPr>
                            <m:t>𝑘</m:t>
                          </m:r>
                        </m:sub>
                        <m:sup>
                          <m:r>
                            <a:rPr sz="2600" i="1">
                              <a:solidFill>
                                <a:srgbClr val="000000"/>
                              </a:solidFill>
                              <a:latin typeface="Cambria Math" panose="02040503050406030204" pitchFamily="18" charset="0"/>
                            </a:rPr>
                            <m:t>𝑎</m:t>
                          </m:r>
                        </m:sup>
                      </m:sSubSup>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𝐶</m:t>
                      </m:r>
                      <m:r>
                        <a:rPr sz="2600" i="1">
                          <a:solidFill>
                            <a:srgbClr val="000000"/>
                          </a:solidFill>
                          <a:latin typeface="Cambria Math" panose="02040503050406030204" pitchFamily="18" charset="0"/>
                        </a:rPr>
                        <m:t>(</m:t>
                      </m:r>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𝐷</m:t>
                          </m:r>
                        </m:e>
                        <m:sub>
                          <m:r>
                            <a:rPr sz="2600" i="1">
                              <a:solidFill>
                                <a:srgbClr val="000000"/>
                              </a:solidFill>
                              <a:latin typeface="Cambria Math" panose="02040503050406030204" pitchFamily="18" charset="0"/>
                            </a:rPr>
                            <m:t>𝑘</m:t>
                          </m:r>
                        </m:sub>
                      </m:sSub>
                      <m:r>
                        <a:rPr sz="2600" i="1">
                          <a:solidFill>
                            <a:srgbClr val="000000"/>
                          </a:solidFill>
                          <a:latin typeface="Cambria Math" panose="02040503050406030204" pitchFamily="18" charset="0"/>
                        </a:rPr>
                        <m:t>,</m:t>
                      </m:r>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ℋ</m:t>
                          </m:r>
                        </m:e>
                        <m:sub>
                          <m:r>
                            <a:rPr sz="2600" i="1">
                              <a:solidFill>
                                <a:srgbClr val="000000"/>
                              </a:solidFill>
                              <a:latin typeface="Cambria Math" panose="02040503050406030204" pitchFamily="18" charset="0"/>
                            </a:rPr>
                            <m:t>0</m:t>
                          </m:r>
                        </m:sub>
                      </m:sSub>
                      <m:r>
                        <a:rPr sz="2600" i="1">
                          <a:solidFill>
                            <a:srgbClr val="000000"/>
                          </a:solidFill>
                          <a:latin typeface="Cambria Math" panose="02040503050406030204" pitchFamily="18" charset="0"/>
                        </a:rPr>
                        <m:t>)+</m:t>
                      </m:r>
                      <m:sSubSup>
                        <m:sSubSupPr>
                          <m:ctrlPr>
                            <a:rPr sz="2600" i="1">
                              <a:solidFill>
                                <a:srgbClr val="000000"/>
                              </a:solidFill>
                              <a:latin typeface="Cambria Math" panose="02040503050406030204" pitchFamily="18" charset="0"/>
                            </a:rPr>
                          </m:ctrlPr>
                        </m:sSubSupPr>
                        <m:e>
                          <m:r>
                            <a:rPr sz="2600" i="1">
                              <a:solidFill>
                                <a:srgbClr val="000000"/>
                              </a:solidFill>
                              <a:latin typeface="Cambria Math" panose="02040503050406030204" pitchFamily="18" charset="0"/>
                            </a:rPr>
                            <m:t>𝑝</m:t>
                          </m:r>
                        </m:e>
                        <m:sub>
                          <m:r>
                            <a:rPr sz="2600" i="1">
                              <a:solidFill>
                                <a:srgbClr val="000000"/>
                              </a:solidFill>
                              <a:latin typeface="Cambria Math" panose="02040503050406030204" pitchFamily="18" charset="0"/>
                            </a:rPr>
                            <m:t>𝑘</m:t>
                          </m:r>
                        </m:sub>
                        <m:sup>
                          <m:r>
                            <a:rPr sz="2600" i="1">
                              <a:solidFill>
                                <a:srgbClr val="000000"/>
                              </a:solidFill>
                              <a:latin typeface="Cambria Math" panose="02040503050406030204" pitchFamily="18" charset="0"/>
                            </a:rPr>
                            <m:t>𝑎</m:t>
                          </m:r>
                        </m:sup>
                      </m:sSubSup>
                      <m:r>
                        <a:rPr sz="2600" i="1">
                          <a:solidFill>
                            <a:srgbClr val="000000"/>
                          </a:solidFill>
                          <a:latin typeface="Cambria Math" panose="02040503050406030204" pitchFamily="18" charset="0"/>
                        </a:rPr>
                        <m:t>𝐶</m:t>
                      </m:r>
                      <m:r>
                        <a:rPr sz="2600" i="1">
                          <a:solidFill>
                            <a:srgbClr val="000000"/>
                          </a:solidFill>
                          <a:latin typeface="Cambria Math" panose="02040503050406030204" pitchFamily="18" charset="0"/>
                        </a:rPr>
                        <m:t>(</m:t>
                      </m:r>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𝐷</m:t>
                          </m:r>
                        </m:e>
                        <m:sub>
                          <m:r>
                            <a:rPr sz="2600" i="1">
                              <a:solidFill>
                                <a:srgbClr val="000000"/>
                              </a:solidFill>
                              <a:latin typeface="Cambria Math" panose="02040503050406030204" pitchFamily="18" charset="0"/>
                            </a:rPr>
                            <m:t>𝑘</m:t>
                          </m:r>
                        </m:sub>
                      </m:sSub>
                      <m:r>
                        <a:rPr sz="2600" i="1">
                          <a:solidFill>
                            <a:srgbClr val="000000"/>
                          </a:solidFill>
                          <a:latin typeface="Cambria Math" panose="02040503050406030204" pitchFamily="18" charset="0"/>
                        </a:rPr>
                        <m:t>,</m:t>
                      </m:r>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ℋ</m:t>
                          </m:r>
                        </m:e>
                        <m:sub>
                          <m:r>
                            <a:rPr sz="2600" i="1">
                              <a:solidFill>
                                <a:srgbClr val="000000"/>
                              </a:solidFill>
                              <a:latin typeface="Cambria Math" panose="02040503050406030204" pitchFamily="18" charset="0"/>
                            </a:rPr>
                            <m:t>1</m:t>
                          </m:r>
                        </m:sub>
                      </m:sSub>
                      <m:r>
                        <a:rPr sz="2600" i="1">
                          <a:solidFill>
                            <a:srgbClr val="000000"/>
                          </a:solidFill>
                          <a:latin typeface="Cambria Math" panose="02040503050406030204" pitchFamily="18" charset="0"/>
                        </a:rPr>
                        <m:t>).</m:t>
                      </m:r>
                    </m:oMath>
                  </m:oMathPara>
                </a14:m>
                <a:endParaRPr/>
              </a:p>
            </p:txBody>
          </p:sp>
        </mc:Choice>
        <mc:Fallback xmlns="">
          <p:sp>
            <p:nvSpPr>
              <p:cNvPr id="494" name="TextBox 2">
                <a:extLst>
                  <a:ext uri="{FF2B5EF4-FFF2-40B4-BE49-F238E27FC236}">
                    <a16:creationId xmlns:a16="http://schemas.microsoft.com/office/drawing/2014/main" id="{D9016C8E-4317-75C6-F56E-136C5E8C68AD}"/>
                  </a:ext>
                </a:extLst>
              </p:cNvPr>
              <p:cNvSpPr txBox="1">
                <a:spLocks noRot="1" noChangeAspect="1" noMove="1" noResize="1" noEditPoints="1" noAdjustHandles="1" noChangeArrowheads="1" noChangeShapeType="1" noTextEdit="1"/>
              </p:cNvSpPr>
              <p:nvPr/>
            </p:nvSpPr>
            <p:spPr>
              <a:xfrm>
                <a:off x="948376" y="1129367"/>
                <a:ext cx="9632748" cy="3680419"/>
              </a:xfrm>
              <a:prstGeom prst="rect">
                <a:avLst/>
              </a:prstGeom>
              <a:blipFill>
                <a:blip r:embed="rId3"/>
                <a:stretch>
                  <a:fillRect l="-171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
        <p:nvSpPr>
          <p:cNvPr id="495" name="TextBox 56">
            <a:extLst>
              <a:ext uri="{FF2B5EF4-FFF2-40B4-BE49-F238E27FC236}">
                <a16:creationId xmlns:a16="http://schemas.microsoft.com/office/drawing/2014/main" id="{324A96B9-DA77-FA7B-8D1F-C8F970BAF369}"/>
              </a:ext>
            </a:extLst>
          </p:cNvPr>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Automation’s Decision Costs</a:t>
            </a:r>
          </a:p>
        </p:txBody>
      </p:sp>
      <p:sp>
        <p:nvSpPr>
          <p:cNvPr id="496" name="Slide Number">
            <a:extLst>
              <a:ext uri="{FF2B5EF4-FFF2-40B4-BE49-F238E27FC236}">
                <a16:creationId xmlns:a16="http://schemas.microsoft.com/office/drawing/2014/main" id="{DCDA4EF0-EB1E-9CB0-A64A-8E6448D1663D}"/>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32</a:t>
            </a:fld>
            <a:endParaRPr/>
          </a:p>
        </p:txBody>
      </p:sp>
      <p:pic>
        <p:nvPicPr>
          <p:cNvPr id="6" name="Picture 5" descr="A black text on a white background&#10;&#10;AI-generated content may be incorrect.">
            <a:extLst>
              <a:ext uri="{FF2B5EF4-FFF2-40B4-BE49-F238E27FC236}">
                <a16:creationId xmlns:a16="http://schemas.microsoft.com/office/drawing/2014/main" id="{2AC530C9-CD51-0311-F72A-48056BE053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623" y="4813276"/>
            <a:ext cx="6740306" cy="1725636"/>
          </a:xfrm>
          <a:prstGeom prst="rect">
            <a:avLst/>
          </a:prstGeom>
        </p:spPr>
      </p:pic>
      <p:pic>
        <p:nvPicPr>
          <p:cNvPr id="10" name="Picture 9" descr="A close-up of a white background&#10;&#10;AI-generated content may be incorrect.">
            <a:extLst>
              <a:ext uri="{FF2B5EF4-FFF2-40B4-BE49-F238E27FC236}">
                <a16:creationId xmlns:a16="http://schemas.microsoft.com/office/drawing/2014/main" id="{0927AF5C-E2C9-8BBF-5C80-90B71638F2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295" y="5011898"/>
            <a:ext cx="5482082" cy="861060"/>
          </a:xfrm>
          <a:prstGeom prst="rect">
            <a:avLst/>
          </a:prstGeom>
        </p:spPr>
      </p:pic>
    </p:spTree>
    <p:extLst>
      <p:ext uri="{BB962C8B-B14F-4D97-AF65-F5344CB8AC3E}">
        <p14:creationId xmlns:p14="http://schemas.microsoft.com/office/powerpoint/2010/main" val="216839633"/>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11"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mc:AlternateContent xmlns:mc="http://schemas.openxmlformats.org/markup-compatibility/2006" xmlns:a14="http://schemas.microsoft.com/office/drawing/2010/main">
        <mc:Choice Requires="a14">
          <p:sp>
            <p:nvSpPr>
              <p:cNvPr id="512" name="TextBox 2"/>
              <p:cNvSpPr txBox="1"/>
              <p:nvPr/>
            </p:nvSpPr>
            <p:spPr>
              <a:xfrm>
                <a:off x="357188" y="1074713"/>
                <a:ext cx="11834811" cy="446936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square" lIns="45719" rIns="45719">
                <a:spAutoFit/>
              </a:bodyPr>
              <a:lstStyle/>
              <a:p>
                <a:pPr>
                  <a:defRPr sz="2400">
                    <a:solidFill>
                      <a:schemeClr val="accent1"/>
                    </a:solidFill>
                  </a:defRPr>
                </a:pPr>
                <a:endParaRPr lang="en-GB" dirty="0"/>
              </a:p>
              <a:p>
                <a:pPr marL="571500" indent="-571500">
                  <a:buSzPct val="100000"/>
                  <a:buChar char="❑"/>
                  <a:defRPr sz="2400">
                    <a:solidFill>
                      <a:schemeClr val="accent1"/>
                    </a:solidFill>
                  </a:defRPr>
                </a:pPr>
                <a:r>
                  <a:rPr lang="en-GB" dirty="0"/>
                  <a:t>Cost of human classification decisions depends on </a:t>
                </a:r>
              </a:p>
              <a:p>
                <a:pPr marL="1028700" lvl="1" indent="-571500">
                  <a:buSzPct val="100000"/>
                  <a:buChar char="❑"/>
                  <a:defRPr sz="2400">
                    <a:solidFill>
                      <a:schemeClr val="accent1"/>
                    </a:solidFill>
                  </a:defRPr>
                </a:pPr>
                <a:r>
                  <a:rPr lang="en-GB" dirty="0"/>
                  <a:t>the automation’s posterior beliefs of tasks </a:t>
                </a:r>
              </a:p>
              <a:p>
                <a:pPr marL="1028700" lvl="1" indent="-571500">
                  <a:buSzPct val="100000"/>
                  <a:buChar char="❑"/>
                  <a:defRPr sz="2400">
                    <a:solidFill>
                      <a:schemeClr val="accent1"/>
                    </a:solidFill>
                  </a:defRPr>
                </a:pPr>
                <a:r>
                  <a:rPr lang="en-GB" dirty="0"/>
                  <a:t>the performance model of the human.</a:t>
                </a:r>
              </a:p>
              <a:p>
                <a:pPr marL="571500" indent="-571500">
                  <a:buSzPct val="100000"/>
                  <a:buChar char="❑"/>
                  <a:defRPr sz="2400">
                    <a:solidFill>
                      <a:schemeClr val="accent1"/>
                    </a:solidFill>
                  </a:defRPr>
                </a:pPr>
                <a:endParaRPr lang="en-GB" dirty="0"/>
              </a:p>
              <a:p>
                <a:pPr marL="571500" indent="-571500">
                  <a:buSzPct val="100000"/>
                  <a:buChar char="❑"/>
                  <a:defRPr sz="2400">
                    <a:solidFill>
                      <a:schemeClr val="accent1"/>
                    </a:solidFill>
                  </a:defRPr>
                </a:pPr>
                <a:r>
                  <a:rPr lang="en-GB" dirty="0"/>
                  <a:t>Expected human classification cost is linear in posterior belief.</a:t>
                </a:r>
              </a:p>
              <a:p>
                <a:pPr marL="571500" indent="-571500">
                  <a:buSzPct val="100000"/>
                  <a:buChar char="❑"/>
                  <a:defRPr sz="2400">
                    <a:solidFill>
                      <a:schemeClr val="accent1"/>
                    </a:solidFill>
                  </a:defRPr>
                </a:pPr>
                <a:endParaRPr lang="en-GB" dirty="0"/>
              </a:p>
              <a:p>
                <a:pPr marL="571500" indent="-571500">
                  <a:buSzPct val="100000"/>
                  <a:buChar char="❑"/>
                  <a:defRPr sz="2400">
                    <a:solidFill>
                      <a:schemeClr val="accent1"/>
                    </a:solidFill>
                  </a:defRPr>
                </a:pPr>
                <a:r>
                  <a:rPr lang="en-GB" dirty="0"/>
                  <a:t>Total expected human classification cost for the referred subset </a:t>
                </a:r>
                <a14:m>
                  <m:oMath xmlns:m="http://schemas.openxmlformats.org/officeDocument/2006/math">
                    <m:r>
                      <a:rPr lang="en-GB" sz="2600" i="1">
                        <a:solidFill>
                          <a:srgbClr val="000000"/>
                        </a:solidFill>
                        <a:latin typeface="Cambria Math" panose="02040503050406030204" pitchFamily="18" charset="0"/>
                      </a:rPr>
                      <m:t>𝒩</m:t>
                    </m:r>
                  </m:oMath>
                </a14:m>
                <a:r>
                  <a:rPr lang="en-GB" dirty="0"/>
                  <a:t> is</a:t>
                </a:r>
              </a:p>
              <a:p>
                <a:pPr lvl="1" indent="228600">
                  <a:defRPr sz="2800"/>
                </a:pPr>
                <a:endParaRPr lang="en-GB" sz="2800" dirty="0"/>
              </a:p>
              <a:p>
                <a:pPr lvl="1" indent="228600">
                  <a:defRPr sz="2800"/>
                </a:pPr>
                <a:endParaRPr lang="en-GB" sz="2800" i="1" dirty="0">
                  <a:latin typeface="Cambria Math" panose="02040503050406030204" pitchFamily="18" charset="0"/>
                </a:endParaRPr>
              </a:p>
              <a:p>
                <a:pPr lvl="1" indent="228600">
                  <a:defRPr sz="2800"/>
                </a:pPr>
                <a14:m>
                  <m:oMathPara xmlns:m="http://schemas.openxmlformats.org/officeDocument/2006/math">
                    <m:oMathParaPr>
                      <m:jc m:val="left"/>
                    </m:oMathParaPr>
                    <m:oMath xmlns:m="http://schemas.openxmlformats.org/officeDocument/2006/math">
                      <m:sSup>
                        <m:sSupPr>
                          <m:ctrlPr>
                            <a:rPr lang="ar-AE" sz="2250" i="1">
                              <a:latin typeface="Cambria Math" panose="02040503050406030204" pitchFamily="18" charset="0"/>
                            </a:rPr>
                          </m:ctrlPr>
                        </m:sSupPr>
                        <m:e>
                          <m:r>
                            <m:rPr>
                              <m:sty m:val="p"/>
                            </m:rPr>
                            <a:rPr lang="el-GR" sz="2250" i="1">
                              <a:latin typeface="Cambria Math" panose="02040503050406030204" pitchFamily="18" charset="0"/>
                            </a:rPr>
                            <m:t>Γ</m:t>
                          </m:r>
                        </m:e>
                        <m:sup>
                          <m:r>
                            <a:rPr lang="ar-AE" sz="2250" i="1">
                              <a:latin typeface="Cambria Math" panose="02040503050406030204" pitchFamily="18" charset="0"/>
                            </a:rPr>
                            <m:t>h</m:t>
                          </m:r>
                        </m:sup>
                      </m:sSup>
                      <m:d>
                        <m:dPr>
                          <m:ctrlPr>
                            <a:rPr lang="ar-AE" sz="2250" i="1">
                              <a:latin typeface="Cambria Math" panose="02040503050406030204" pitchFamily="18" charset="0"/>
                            </a:rPr>
                          </m:ctrlPr>
                        </m:dPr>
                        <m:e>
                          <m:r>
                            <a:rPr lang="ar-AE" sz="2250" i="1">
                              <a:latin typeface="Cambria Math" panose="02040503050406030204" pitchFamily="18" charset="0"/>
                            </a:rPr>
                            <m:t>𝒩</m:t>
                          </m:r>
                          <m:r>
                            <a:rPr lang="ar-AE" sz="2250" i="1">
                              <a:latin typeface="Cambria Math" panose="02040503050406030204" pitchFamily="18" charset="0"/>
                            </a:rPr>
                            <m:t>,</m:t>
                          </m:r>
                          <m:r>
                            <a:rPr lang="ar-AE" sz="2250" i="1">
                              <a:latin typeface="Cambria Math" panose="02040503050406030204" pitchFamily="18" charset="0"/>
                            </a:rPr>
                            <m:t>𝑤</m:t>
                          </m:r>
                        </m:e>
                      </m:d>
                      <m:r>
                        <a:rPr lang="en-US" sz="2250" b="0" i="1" smtClean="0">
                          <a:latin typeface="Cambria Math" panose="02040503050406030204" pitchFamily="18" charset="0"/>
                        </a:rPr>
                        <m:t>=</m:t>
                      </m:r>
                      <m:limLow>
                        <m:limLowPr>
                          <m:ctrlPr>
                            <a:rPr lang="ar-AE" sz="2250" i="1">
                              <a:solidFill>
                                <a:srgbClr val="000000"/>
                              </a:solidFill>
                              <a:latin typeface="Cambria Math" panose="02040503050406030204" pitchFamily="18" charset="0"/>
                            </a:rPr>
                          </m:ctrlPr>
                        </m:limLowPr>
                        <m:e>
                          <m:r>
                            <a:rPr lang="ar-AE" sz="2250" i="1">
                              <a:solidFill>
                                <a:srgbClr val="000000"/>
                              </a:solidFill>
                              <a:latin typeface="Cambria Math" panose="02040503050406030204" pitchFamily="18" charset="0"/>
                            </a:rPr>
                            <m:t>∑</m:t>
                          </m:r>
                        </m:e>
                        <m:lim>
                          <m:r>
                            <a:rPr lang="ar-AE" sz="2250" i="1">
                              <a:solidFill>
                                <a:srgbClr val="000000"/>
                              </a:solidFill>
                              <a:latin typeface="Cambria Math" panose="02040503050406030204" pitchFamily="18" charset="0"/>
                            </a:rPr>
                            <m:t>𝑛</m:t>
                          </m:r>
                          <m:r>
                            <a:rPr lang="ar-AE" sz="2250" i="1">
                              <a:solidFill>
                                <a:srgbClr val="000000"/>
                              </a:solidFill>
                              <a:latin typeface="Cambria Math" panose="02040503050406030204" pitchFamily="18" charset="0"/>
                            </a:rPr>
                            <m:t>∈</m:t>
                          </m:r>
                          <m:r>
                            <a:rPr lang="ar-AE" sz="2250" i="1">
                              <a:solidFill>
                                <a:srgbClr val="000000"/>
                              </a:solidFill>
                              <a:latin typeface="Cambria Math" panose="02040503050406030204" pitchFamily="18" charset="0"/>
                            </a:rPr>
                            <m:t>𝒩</m:t>
                          </m:r>
                        </m:lim>
                      </m:limLow>
                      <m:r>
                        <a:rPr lang="ar-AE" sz="2250" i="1">
                          <a:solidFill>
                            <a:srgbClr val="000000"/>
                          </a:solidFill>
                          <a:latin typeface="Cambria Math" panose="02040503050406030204" pitchFamily="18" charset="0"/>
                        </a:rPr>
                        <m:t>(</m:t>
                      </m:r>
                      <m:sSubSup>
                        <m:sSubSupPr>
                          <m:ctrlPr>
                            <a:rPr lang="ar-AE" sz="2250" i="1">
                              <a:solidFill>
                                <a:srgbClr val="000000"/>
                              </a:solidFill>
                              <a:latin typeface="Cambria Math" panose="02040503050406030204" pitchFamily="18" charset="0"/>
                            </a:rPr>
                          </m:ctrlPr>
                        </m:sSubSupPr>
                        <m:e>
                          <m:r>
                            <a:rPr lang="ar-AE" sz="2250" i="1">
                              <a:solidFill>
                                <a:srgbClr val="000000"/>
                              </a:solidFill>
                              <a:latin typeface="Cambria Math" panose="02040503050406030204" pitchFamily="18" charset="0"/>
                            </a:rPr>
                            <m:t>𝑝</m:t>
                          </m:r>
                        </m:e>
                        <m:sub>
                          <m:r>
                            <a:rPr lang="ar-AE" sz="2250" i="1">
                              <a:solidFill>
                                <a:srgbClr val="000000"/>
                              </a:solidFill>
                              <a:latin typeface="Cambria Math" panose="02040503050406030204" pitchFamily="18" charset="0"/>
                            </a:rPr>
                            <m:t>1</m:t>
                          </m:r>
                          <m:r>
                            <a:rPr lang="ar-AE" sz="2250" i="1">
                              <a:solidFill>
                                <a:srgbClr val="000000"/>
                              </a:solidFill>
                              <a:latin typeface="Cambria Math" panose="02040503050406030204" pitchFamily="18" charset="0"/>
                            </a:rPr>
                            <m:t>,</m:t>
                          </m:r>
                          <m:r>
                            <a:rPr lang="ar-AE" sz="2250" i="1">
                              <a:solidFill>
                                <a:srgbClr val="000000"/>
                              </a:solidFill>
                              <a:latin typeface="Cambria Math" panose="02040503050406030204" pitchFamily="18" charset="0"/>
                            </a:rPr>
                            <m:t>𝑛</m:t>
                          </m:r>
                        </m:sub>
                        <m:sup>
                          <m:r>
                            <a:rPr lang="ar-AE" sz="2250" i="1">
                              <a:solidFill>
                                <a:srgbClr val="000000"/>
                              </a:solidFill>
                              <a:latin typeface="Cambria Math" panose="02040503050406030204" pitchFamily="18" charset="0"/>
                            </a:rPr>
                            <m:t>𝑎</m:t>
                          </m:r>
                        </m:sup>
                      </m:sSubSup>
                      <m:r>
                        <a:rPr lang="ar-AE" sz="2250" i="1">
                          <a:solidFill>
                            <a:srgbClr val="000000"/>
                          </a:solidFill>
                          <a:latin typeface="Cambria Math" panose="02040503050406030204" pitchFamily="18" charset="0"/>
                        </a:rPr>
                        <m:t>[</m:t>
                      </m:r>
                      <m:sSubSup>
                        <m:sSubSupPr>
                          <m:ctrlPr>
                            <a:rPr lang="ar-AE" sz="2250" i="1">
                              <a:solidFill>
                                <a:srgbClr val="000000"/>
                              </a:solidFill>
                              <a:latin typeface="Cambria Math" panose="02040503050406030204" pitchFamily="18" charset="0"/>
                            </a:rPr>
                          </m:ctrlPr>
                        </m:sSubSupPr>
                        <m:e>
                          <m:r>
                            <a:rPr lang="ar-AE" sz="2250" i="1">
                              <a:solidFill>
                                <a:srgbClr val="000000"/>
                              </a:solidFill>
                              <a:latin typeface="Cambria Math" panose="02040503050406030204" pitchFamily="18" charset="0"/>
                            </a:rPr>
                            <m:t>𝑃</m:t>
                          </m:r>
                        </m:e>
                        <m:sub>
                          <m:r>
                            <a:rPr lang="ar-AE" sz="2250" i="1">
                              <a:solidFill>
                                <a:srgbClr val="000000"/>
                              </a:solidFill>
                              <a:latin typeface="Cambria Math" panose="02040503050406030204" pitchFamily="18" charset="0"/>
                            </a:rPr>
                            <m:t>𝗍𝗉</m:t>
                          </m:r>
                        </m:sub>
                        <m:sup>
                          <m:r>
                            <a:rPr lang="ar-AE" sz="2250" i="1">
                              <a:solidFill>
                                <a:srgbClr val="000000"/>
                              </a:solidFill>
                              <a:latin typeface="Cambria Math" panose="02040503050406030204" pitchFamily="18" charset="0"/>
                            </a:rPr>
                            <m:t>h</m:t>
                          </m:r>
                        </m:sup>
                      </m:sSubSup>
                      <m:r>
                        <a:rPr lang="ar-AE" sz="2250" i="1">
                          <a:solidFill>
                            <a:srgbClr val="000000"/>
                          </a:solidFill>
                          <a:latin typeface="Cambria Math" panose="02040503050406030204" pitchFamily="18" charset="0"/>
                        </a:rPr>
                        <m:t>(</m:t>
                      </m:r>
                      <m:r>
                        <a:rPr lang="ar-AE" sz="2250" i="1">
                          <a:solidFill>
                            <a:srgbClr val="000000"/>
                          </a:solidFill>
                          <a:latin typeface="Cambria Math" panose="02040503050406030204" pitchFamily="18" charset="0"/>
                        </a:rPr>
                        <m:t>𝑤</m:t>
                      </m:r>
                      <m:r>
                        <a:rPr lang="ar-AE" sz="2250" i="1">
                          <a:solidFill>
                            <a:srgbClr val="000000"/>
                          </a:solidFill>
                          <a:latin typeface="Cambria Math" panose="02040503050406030204" pitchFamily="18" charset="0"/>
                        </a:rPr>
                        <m:t>)</m:t>
                      </m:r>
                      <m:sSub>
                        <m:sSubPr>
                          <m:ctrlPr>
                            <a:rPr lang="ar-AE" sz="2250" i="1">
                              <a:solidFill>
                                <a:srgbClr val="000000"/>
                              </a:solidFill>
                              <a:latin typeface="Cambria Math" panose="02040503050406030204" pitchFamily="18" charset="0"/>
                            </a:rPr>
                          </m:ctrlPr>
                        </m:sSubPr>
                        <m:e>
                          <m:r>
                            <a:rPr lang="ar-AE" sz="2250" i="1">
                              <a:solidFill>
                                <a:srgbClr val="000000"/>
                              </a:solidFill>
                              <a:latin typeface="Cambria Math" panose="02040503050406030204" pitchFamily="18" charset="0"/>
                            </a:rPr>
                            <m:t>𝑐</m:t>
                          </m:r>
                        </m:e>
                        <m:sub>
                          <m:r>
                            <a:rPr lang="ar-AE" sz="2250" i="1">
                              <a:solidFill>
                                <a:srgbClr val="000000"/>
                              </a:solidFill>
                              <a:latin typeface="Cambria Math" panose="02040503050406030204" pitchFamily="18" charset="0"/>
                            </a:rPr>
                            <m:t>𝗍𝗉</m:t>
                          </m:r>
                        </m:sub>
                      </m:sSub>
                      <m:r>
                        <a:rPr lang="ar-AE" sz="2250" i="1">
                          <a:solidFill>
                            <a:srgbClr val="000000"/>
                          </a:solidFill>
                          <a:latin typeface="Cambria Math" panose="02040503050406030204" pitchFamily="18" charset="0"/>
                        </a:rPr>
                        <m:t>+(</m:t>
                      </m:r>
                      <m:r>
                        <a:rPr lang="ar-AE" sz="2250" i="1">
                          <a:solidFill>
                            <a:srgbClr val="000000"/>
                          </a:solidFill>
                          <a:latin typeface="Cambria Math" panose="02040503050406030204" pitchFamily="18" charset="0"/>
                        </a:rPr>
                        <m:t>1</m:t>
                      </m:r>
                      <m:r>
                        <a:rPr lang="ar-AE" sz="2250" i="1">
                          <a:solidFill>
                            <a:srgbClr val="000000"/>
                          </a:solidFill>
                          <a:latin typeface="Cambria Math" panose="02040503050406030204" pitchFamily="18" charset="0"/>
                        </a:rPr>
                        <m:t>−</m:t>
                      </m:r>
                      <m:sSubSup>
                        <m:sSubSupPr>
                          <m:ctrlPr>
                            <a:rPr lang="ar-AE" sz="2250" i="1">
                              <a:solidFill>
                                <a:srgbClr val="000000"/>
                              </a:solidFill>
                              <a:latin typeface="Cambria Math" panose="02040503050406030204" pitchFamily="18" charset="0"/>
                            </a:rPr>
                          </m:ctrlPr>
                        </m:sSubSupPr>
                        <m:e>
                          <m:r>
                            <a:rPr lang="ar-AE" sz="2250" i="1">
                              <a:solidFill>
                                <a:srgbClr val="000000"/>
                              </a:solidFill>
                              <a:latin typeface="Cambria Math" panose="02040503050406030204" pitchFamily="18" charset="0"/>
                            </a:rPr>
                            <m:t>𝑃</m:t>
                          </m:r>
                        </m:e>
                        <m:sub>
                          <m:r>
                            <a:rPr lang="ar-AE" sz="2250" i="1">
                              <a:solidFill>
                                <a:srgbClr val="000000"/>
                              </a:solidFill>
                              <a:latin typeface="Cambria Math" panose="02040503050406030204" pitchFamily="18" charset="0"/>
                            </a:rPr>
                            <m:t>𝗍𝗉</m:t>
                          </m:r>
                        </m:sub>
                        <m:sup>
                          <m:r>
                            <a:rPr lang="ar-AE" sz="2250" i="1">
                              <a:solidFill>
                                <a:srgbClr val="000000"/>
                              </a:solidFill>
                              <a:latin typeface="Cambria Math" panose="02040503050406030204" pitchFamily="18" charset="0"/>
                            </a:rPr>
                            <m:t>h</m:t>
                          </m:r>
                        </m:sup>
                      </m:sSubSup>
                      <m:r>
                        <a:rPr lang="ar-AE" sz="2250" i="1">
                          <a:solidFill>
                            <a:srgbClr val="000000"/>
                          </a:solidFill>
                          <a:latin typeface="Cambria Math" panose="02040503050406030204" pitchFamily="18" charset="0"/>
                        </a:rPr>
                        <m:t>(</m:t>
                      </m:r>
                      <m:r>
                        <a:rPr lang="ar-AE" sz="2250" i="1">
                          <a:solidFill>
                            <a:srgbClr val="000000"/>
                          </a:solidFill>
                          <a:latin typeface="Cambria Math" panose="02040503050406030204" pitchFamily="18" charset="0"/>
                        </a:rPr>
                        <m:t>𝑤</m:t>
                      </m:r>
                      <m:r>
                        <a:rPr lang="ar-AE" sz="2250" i="1">
                          <a:solidFill>
                            <a:srgbClr val="000000"/>
                          </a:solidFill>
                          <a:latin typeface="Cambria Math" panose="02040503050406030204" pitchFamily="18" charset="0"/>
                        </a:rPr>
                        <m:t>))</m:t>
                      </m:r>
                      <m:sSub>
                        <m:sSubPr>
                          <m:ctrlPr>
                            <a:rPr lang="ar-AE" sz="2250" i="1">
                              <a:solidFill>
                                <a:srgbClr val="000000"/>
                              </a:solidFill>
                              <a:latin typeface="Cambria Math" panose="02040503050406030204" pitchFamily="18" charset="0"/>
                            </a:rPr>
                          </m:ctrlPr>
                        </m:sSubPr>
                        <m:e>
                          <m:r>
                            <a:rPr lang="ar-AE" sz="2250" i="1">
                              <a:solidFill>
                                <a:srgbClr val="000000"/>
                              </a:solidFill>
                              <a:latin typeface="Cambria Math" panose="02040503050406030204" pitchFamily="18" charset="0"/>
                            </a:rPr>
                            <m:t>𝑐</m:t>
                          </m:r>
                        </m:e>
                        <m:sub>
                          <m:r>
                            <a:rPr lang="ar-AE" sz="2250" i="1">
                              <a:solidFill>
                                <a:srgbClr val="000000"/>
                              </a:solidFill>
                              <a:latin typeface="Cambria Math" panose="02040503050406030204" pitchFamily="18" charset="0"/>
                            </a:rPr>
                            <m:t>𝖿𝗇</m:t>
                          </m:r>
                        </m:sub>
                      </m:sSub>
                      <m:r>
                        <a:rPr lang="ar-AE" sz="2250" i="1">
                          <a:solidFill>
                            <a:srgbClr val="000000"/>
                          </a:solidFill>
                          <a:latin typeface="Cambria Math" panose="02040503050406030204" pitchFamily="18" charset="0"/>
                        </a:rPr>
                        <m:t>]+</m:t>
                      </m:r>
                      <m:sSubSup>
                        <m:sSubSupPr>
                          <m:ctrlPr>
                            <a:rPr lang="ar-AE" sz="2250" i="1">
                              <a:solidFill>
                                <a:srgbClr val="000000"/>
                              </a:solidFill>
                              <a:latin typeface="Cambria Math" panose="02040503050406030204" pitchFamily="18" charset="0"/>
                            </a:rPr>
                          </m:ctrlPr>
                        </m:sSubSupPr>
                        <m:e>
                          <m:r>
                            <a:rPr lang="ar-AE" sz="2250" i="1">
                              <a:solidFill>
                                <a:srgbClr val="000000"/>
                              </a:solidFill>
                              <a:latin typeface="Cambria Math" panose="02040503050406030204" pitchFamily="18" charset="0"/>
                            </a:rPr>
                            <m:t>𝑝</m:t>
                          </m:r>
                        </m:e>
                        <m:sub>
                          <m:r>
                            <a:rPr lang="ar-AE" sz="2250" i="1">
                              <a:solidFill>
                                <a:srgbClr val="000000"/>
                              </a:solidFill>
                              <a:latin typeface="Cambria Math" panose="02040503050406030204" pitchFamily="18" charset="0"/>
                            </a:rPr>
                            <m:t>0</m:t>
                          </m:r>
                          <m:r>
                            <a:rPr lang="ar-AE" sz="2250" i="1">
                              <a:solidFill>
                                <a:srgbClr val="000000"/>
                              </a:solidFill>
                              <a:latin typeface="Cambria Math" panose="02040503050406030204" pitchFamily="18" charset="0"/>
                            </a:rPr>
                            <m:t>,</m:t>
                          </m:r>
                          <m:r>
                            <a:rPr lang="ar-AE" sz="2250" i="1">
                              <a:solidFill>
                                <a:srgbClr val="000000"/>
                              </a:solidFill>
                              <a:latin typeface="Cambria Math" panose="02040503050406030204" pitchFamily="18" charset="0"/>
                            </a:rPr>
                            <m:t>𝑛</m:t>
                          </m:r>
                        </m:sub>
                        <m:sup>
                          <m:r>
                            <a:rPr lang="ar-AE" sz="2250" i="1">
                              <a:solidFill>
                                <a:srgbClr val="000000"/>
                              </a:solidFill>
                              <a:latin typeface="Cambria Math" panose="02040503050406030204" pitchFamily="18" charset="0"/>
                            </a:rPr>
                            <m:t>𝑎</m:t>
                          </m:r>
                        </m:sup>
                      </m:sSubSup>
                      <m:r>
                        <a:rPr lang="ar-AE" sz="2250" i="1">
                          <a:solidFill>
                            <a:srgbClr val="000000"/>
                          </a:solidFill>
                          <a:latin typeface="Cambria Math" panose="02040503050406030204" pitchFamily="18" charset="0"/>
                        </a:rPr>
                        <m:t>[</m:t>
                      </m:r>
                      <m:sSubSup>
                        <m:sSubSupPr>
                          <m:ctrlPr>
                            <a:rPr lang="ar-AE" sz="2250" i="1">
                              <a:solidFill>
                                <a:srgbClr val="000000"/>
                              </a:solidFill>
                              <a:latin typeface="Cambria Math" panose="02040503050406030204" pitchFamily="18" charset="0"/>
                            </a:rPr>
                          </m:ctrlPr>
                        </m:sSubSupPr>
                        <m:e>
                          <m:r>
                            <a:rPr lang="ar-AE" sz="2250" i="1">
                              <a:solidFill>
                                <a:srgbClr val="000000"/>
                              </a:solidFill>
                              <a:latin typeface="Cambria Math" panose="02040503050406030204" pitchFamily="18" charset="0"/>
                            </a:rPr>
                            <m:t>𝑃</m:t>
                          </m:r>
                        </m:e>
                        <m:sub>
                          <m:r>
                            <a:rPr lang="ar-AE" sz="2250" i="1">
                              <a:solidFill>
                                <a:srgbClr val="000000"/>
                              </a:solidFill>
                              <a:latin typeface="Cambria Math" panose="02040503050406030204" pitchFamily="18" charset="0"/>
                            </a:rPr>
                            <m:t>𝖿𝗉</m:t>
                          </m:r>
                        </m:sub>
                        <m:sup>
                          <m:r>
                            <a:rPr lang="ar-AE" sz="2250" i="1">
                              <a:solidFill>
                                <a:srgbClr val="000000"/>
                              </a:solidFill>
                              <a:latin typeface="Cambria Math" panose="02040503050406030204" pitchFamily="18" charset="0"/>
                            </a:rPr>
                            <m:t>h</m:t>
                          </m:r>
                        </m:sup>
                      </m:sSubSup>
                      <m:r>
                        <a:rPr lang="ar-AE" sz="2250" i="1">
                          <a:solidFill>
                            <a:srgbClr val="000000"/>
                          </a:solidFill>
                          <a:latin typeface="Cambria Math" panose="02040503050406030204" pitchFamily="18" charset="0"/>
                        </a:rPr>
                        <m:t>(</m:t>
                      </m:r>
                      <m:r>
                        <a:rPr lang="ar-AE" sz="2250" i="1">
                          <a:solidFill>
                            <a:srgbClr val="000000"/>
                          </a:solidFill>
                          <a:latin typeface="Cambria Math" panose="02040503050406030204" pitchFamily="18" charset="0"/>
                        </a:rPr>
                        <m:t>𝑤</m:t>
                      </m:r>
                      <m:r>
                        <a:rPr lang="ar-AE" sz="2250" i="1">
                          <a:solidFill>
                            <a:srgbClr val="000000"/>
                          </a:solidFill>
                          <a:latin typeface="Cambria Math" panose="02040503050406030204" pitchFamily="18" charset="0"/>
                        </a:rPr>
                        <m:t>)</m:t>
                      </m:r>
                      <m:sSub>
                        <m:sSubPr>
                          <m:ctrlPr>
                            <a:rPr lang="ar-AE" sz="2250" i="1">
                              <a:solidFill>
                                <a:srgbClr val="000000"/>
                              </a:solidFill>
                              <a:latin typeface="Cambria Math" panose="02040503050406030204" pitchFamily="18" charset="0"/>
                            </a:rPr>
                          </m:ctrlPr>
                        </m:sSubPr>
                        <m:e>
                          <m:r>
                            <a:rPr lang="ar-AE" sz="2250" i="1">
                              <a:solidFill>
                                <a:srgbClr val="000000"/>
                              </a:solidFill>
                              <a:latin typeface="Cambria Math" panose="02040503050406030204" pitchFamily="18" charset="0"/>
                            </a:rPr>
                            <m:t>𝑐</m:t>
                          </m:r>
                        </m:e>
                        <m:sub>
                          <m:r>
                            <a:rPr lang="ar-AE" sz="2250" i="1">
                              <a:solidFill>
                                <a:srgbClr val="000000"/>
                              </a:solidFill>
                              <a:latin typeface="Cambria Math" panose="02040503050406030204" pitchFamily="18" charset="0"/>
                            </a:rPr>
                            <m:t>𝖿𝗉</m:t>
                          </m:r>
                        </m:sub>
                      </m:sSub>
                      <m:r>
                        <a:rPr lang="ar-AE" sz="2250" i="1">
                          <a:solidFill>
                            <a:srgbClr val="000000"/>
                          </a:solidFill>
                          <a:latin typeface="Cambria Math" panose="02040503050406030204" pitchFamily="18" charset="0"/>
                        </a:rPr>
                        <m:t>+(</m:t>
                      </m:r>
                      <m:r>
                        <a:rPr lang="ar-AE" sz="2250" i="1">
                          <a:solidFill>
                            <a:srgbClr val="000000"/>
                          </a:solidFill>
                          <a:latin typeface="Cambria Math" panose="02040503050406030204" pitchFamily="18" charset="0"/>
                        </a:rPr>
                        <m:t>1</m:t>
                      </m:r>
                      <m:r>
                        <a:rPr lang="ar-AE" sz="2250" i="1">
                          <a:solidFill>
                            <a:srgbClr val="000000"/>
                          </a:solidFill>
                          <a:latin typeface="Cambria Math" panose="02040503050406030204" pitchFamily="18" charset="0"/>
                        </a:rPr>
                        <m:t>−</m:t>
                      </m:r>
                      <m:sSubSup>
                        <m:sSubSupPr>
                          <m:ctrlPr>
                            <a:rPr lang="ar-AE" sz="2250" i="1">
                              <a:solidFill>
                                <a:srgbClr val="000000"/>
                              </a:solidFill>
                              <a:latin typeface="Cambria Math" panose="02040503050406030204" pitchFamily="18" charset="0"/>
                            </a:rPr>
                          </m:ctrlPr>
                        </m:sSubSupPr>
                        <m:e>
                          <m:r>
                            <a:rPr lang="ar-AE" sz="2250" i="1">
                              <a:solidFill>
                                <a:srgbClr val="000000"/>
                              </a:solidFill>
                              <a:latin typeface="Cambria Math" panose="02040503050406030204" pitchFamily="18" charset="0"/>
                            </a:rPr>
                            <m:t>𝑃</m:t>
                          </m:r>
                        </m:e>
                        <m:sub>
                          <m:r>
                            <a:rPr lang="ar-AE" sz="2250" i="1">
                              <a:solidFill>
                                <a:srgbClr val="000000"/>
                              </a:solidFill>
                              <a:latin typeface="Cambria Math" panose="02040503050406030204" pitchFamily="18" charset="0"/>
                            </a:rPr>
                            <m:t>𝖿𝗉</m:t>
                          </m:r>
                        </m:sub>
                        <m:sup>
                          <m:r>
                            <a:rPr lang="ar-AE" sz="2250" i="1">
                              <a:solidFill>
                                <a:srgbClr val="000000"/>
                              </a:solidFill>
                              <a:latin typeface="Cambria Math" panose="02040503050406030204" pitchFamily="18" charset="0"/>
                            </a:rPr>
                            <m:t>h</m:t>
                          </m:r>
                        </m:sup>
                      </m:sSubSup>
                      <m:r>
                        <a:rPr lang="ar-AE" sz="2250" i="1">
                          <a:solidFill>
                            <a:srgbClr val="000000"/>
                          </a:solidFill>
                          <a:latin typeface="Cambria Math" panose="02040503050406030204" pitchFamily="18" charset="0"/>
                        </a:rPr>
                        <m:t>(</m:t>
                      </m:r>
                      <m:r>
                        <a:rPr lang="ar-AE" sz="2250" i="1">
                          <a:solidFill>
                            <a:srgbClr val="000000"/>
                          </a:solidFill>
                          <a:latin typeface="Cambria Math" panose="02040503050406030204" pitchFamily="18" charset="0"/>
                        </a:rPr>
                        <m:t>𝑤</m:t>
                      </m:r>
                      <m:r>
                        <a:rPr lang="ar-AE" sz="2250" i="1">
                          <a:solidFill>
                            <a:srgbClr val="000000"/>
                          </a:solidFill>
                          <a:latin typeface="Cambria Math" panose="02040503050406030204" pitchFamily="18" charset="0"/>
                        </a:rPr>
                        <m:t>))</m:t>
                      </m:r>
                      <m:sSub>
                        <m:sSubPr>
                          <m:ctrlPr>
                            <a:rPr lang="ar-AE" sz="2250" i="1">
                              <a:solidFill>
                                <a:srgbClr val="000000"/>
                              </a:solidFill>
                              <a:latin typeface="Cambria Math" panose="02040503050406030204" pitchFamily="18" charset="0"/>
                            </a:rPr>
                          </m:ctrlPr>
                        </m:sSubPr>
                        <m:e>
                          <m:r>
                            <a:rPr lang="ar-AE" sz="2250" i="1">
                              <a:solidFill>
                                <a:srgbClr val="000000"/>
                              </a:solidFill>
                              <a:latin typeface="Cambria Math" panose="02040503050406030204" pitchFamily="18" charset="0"/>
                            </a:rPr>
                            <m:t>𝑐</m:t>
                          </m:r>
                        </m:e>
                        <m:sub>
                          <m:r>
                            <a:rPr lang="ar-AE" sz="2250" i="1">
                              <a:solidFill>
                                <a:srgbClr val="000000"/>
                              </a:solidFill>
                              <a:latin typeface="Cambria Math" panose="02040503050406030204" pitchFamily="18" charset="0"/>
                            </a:rPr>
                            <m:t>𝗍𝗇</m:t>
                          </m:r>
                        </m:sub>
                      </m:sSub>
                      <m:r>
                        <a:rPr lang="ar-AE" sz="2250" i="1">
                          <a:solidFill>
                            <a:srgbClr val="000000"/>
                          </a:solidFill>
                          <a:latin typeface="Cambria Math" panose="02040503050406030204" pitchFamily="18" charset="0"/>
                        </a:rPr>
                        <m:t>]+</m:t>
                      </m:r>
                      <m:sSub>
                        <m:sSubPr>
                          <m:ctrlPr>
                            <a:rPr lang="ar-AE" sz="2250" i="1">
                              <a:solidFill>
                                <a:srgbClr val="000000"/>
                              </a:solidFill>
                              <a:latin typeface="Cambria Math" panose="02040503050406030204" pitchFamily="18" charset="0"/>
                            </a:rPr>
                          </m:ctrlPr>
                        </m:sSubPr>
                        <m:e>
                          <m:r>
                            <a:rPr lang="ar-AE" sz="2250" i="1">
                              <a:solidFill>
                                <a:srgbClr val="000000"/>
                              </a:solidFill>
                              <a:latin typeface="Cambria Math" panose="02040503050406030204" pitchFamily="18" charset="0"/>
                            </a:rPr>
                            <m:t>𝑐</m:t>
                          </m:r>
                        </m:e>
                        <m:sub>
                          <m:r>
                            <a:rPr lang="ar-AE" sz="2250" i="1">
                              <a:solidFill>
                                <a:srgbClr val="000000"/>
                              </a:solidFill>
                              <a:latin typeface="Cambria Math" panose="02040503050406030204" pitchFamily="18" charset="0"/>
                            </a:rPr>
                            <m:t>𝑟</m:t>
                          </m:r>
                        </m:sub>
                      </m:sSub>
                      <m:r>
                        <a:rPr lang="ar-AE" sz="2250" i="1">
                          <a:solidFill>
                            <a:srgbClr val="000000"/>
                          </a:solidFill>
                          <a:latin typeface="Cambria Math" panose="02040503050406030204" pitchFamily="18" charset="0"/>
                        </a:rPr>
                        <m:t>).</m:t>
                      </m:r>
                    </m:oMath>
                  </m:oMathPara>
                </a14:m>
                <a:endParaRPr dirty="0"/>
              </a:p>
            </p:txBody>
          </p:sp>
        </mc:Choice>
        <mc:Fallback xmlns="">
          <p:sp>
            <p:nvSpPr>
              <p:cNvPr id="512" name="TextBox 2"/>
              <p:cNvSpPr txBox="1">
                <a:spLocks noRot="1" noChangeAspect="1" noMove="1" noResize="1" noEditPoints="1" noAdjustHandles="1" noChangeArrowheads="1" noChangeShapeType="1" noTextEdit="1"/>
              </p:cNvSpPr>
              <p:nvPr/>
            </p:nvSpPr>
            <p:spPr>
              <a:xfrm>
                <a:off x="357188" y="1074713"/>
                <a:ext cx="11834811" cy="4469365"/>
              </a:xfrm>
              <a:prstGeom prst="rect">
                <a:avLst/>
              </a:prstGeom>
              <a:blipFill>
                <a:blip r:embed="rId3"/>
                <a:stretch>
                  <a:fillRect l="-139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
        <p:nvSpPr>
          <p:cNvPr id="513"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Human Decision Cost</a:t>
            </a:r>
          </a:p>
        </p:txBody>
      </p:sp>
      <p:sp>
        <p:nvSpPr>
          <p:cNvPr id="51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33</a:t>
            </a:fld>
            <a:endParaRPr/>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16" name="TextBox 1"/>
          <p:cNvSpPr txBox="1"/>
          <p:nvPr/>
        </p:nvSpPr>
        <p:spPr>
          <a:xfrm>
            <a:off x="630005" y="101587"/>
            <a:ext cx="4194675" cy="444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mc:AlternateContent xmlns:mc="http://schemas.openxmlformats.org/markup-compatibility/2006" xmlns:a14="http://schemas.microsoft.com/office/drawing/2010/main">
        <mc:Choice Requires="a14">
          <p:sp>
            <p:nvSpPr>
              <p:cNvPr id="517" name="TextBox 2"/>
              <p:cNvSpPr txBox="1"/>
              <p:nvPr/>
            </p:nvSpPr>
            <p:spPr>
              <a:xfrm>
                <a:off x="768987" y="1201713"/>
                <a:ext cx="10654025" cy="364952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spAutoFit/>
              </a:bodyPr>
              <a:lstStyle/>
              <a:p>
                <a:pPr marL="571500" indent="-571500">
                  <a:buSzPct val="100000"/>
                  <a:buChar char="❑"/>
                  <a:defRPr sz="2400">
                    <a:solidFill>
                      <a:schemeClr val="accent1"/>
                    </a:solidFill>
                  </a:defRPr>
                </a:pPr>
                <a:r>
                  <a:rPr dirty="0"/>
                  <a:t>Given the posterior beliefs </a:t>
                </a:r>
                <a14:m>
                  <m:oMath xmlns:m="http://schemas.openxmlformats.org/officeDocument/2006/math">
                    <m:r>
                      <a:rPr sz="2600" i="1">
                        <a:solidFill>
                          <a:srgbClr val="525252"/>
                        </a:solidFill>
                        <a:latin typeface="Cambria Math" panose="02040503050406030204" pitchFamily="18" charset="0"/>
                      </a:rPr>
                      <m:t>{</m:t>
                    </m:r>
                    <m:sSubSup>
                      <m:sSubSupPr>
                        <m:ctrlPr>
                          <a:rPr sz="2600" i="1">
                            <a:solidFill>
                              <a:srgbClr val="525252"/>
                            </a:solidFill>
                            <a:latin typeface="Cambria Math" panose="02040503050406030204" pitchFamily="18" charset="0"/>
                          </a:rPr>
                        </m:ctrlPr>
                      </m:sSubSupPr>
                      <m:e>
                        <m:r>
                          <a:rPr sz="2600" i="1">
                            <a:solidFill>
                              <a:srgbClr val="525252"/>
                            </a:solidFill>
                            <a:latin typeface="Cambria Math" panose="02040503050406030204" pitchFamily="18" charset="0"/>
                          </a:rPr>
                          <m:t>𝑝</m:t>
                        </m:r>
                      </m:e>
                      <m:sub>
                        <m:r>
                          <a:rPr sz="2600" i="1">
                            <a:solidFill>
                              <a:srgbClr val="525252"/>
                            </a:solidFill>
                            <a:latin typeface="Cambria Math" panose="02040503050406030204" pitchFamily="18" charset="0"/>
                          </a:rPr>
                          <m:t>𝑖</m:t>
                        </m:r>
                        <m:r>
                          <a:rPr sz="2600" i="1">
                            <a:solidFill>
                              <a:srgbClr val="525252"/>
                            </a:solidFill>
                            <a:latin typeface="Cambria Math" panose="02040503050406030204" pitchFamily="18" charset="0"/>
                          </a:rPr>
                          <m:t>,</m:t>
                        </m:r>
                        <m:r>
                          <a:rPr sz="2600" i="1">
                            <a:solidFill>
                              <a:srgbClr val="525252"/>
                            </a:solidFill>
                            <a:latin typeface="Cambria Math" panose="02040503050406030204" pitchFamily="18" charset="0"/>
                          </a:rPr>
                          <m:t>𝑘</m:t>
                        </m:r>
                      </m:sub>
                      <m:sup>
                        <m:r>
                          <a:rPr sz="2600" i="1">
                            <a:solidFill>
                              <a:srgbClr val="525252"/>
                            </a:solidFill>
                            <a:latin typeface="Cambria Math" panose="02040503050406030204" pitchFamily="18" charset="0"/>
                          </a:rPr>
                          <m:t>𝑎</m:t>
                        </m:r>
                      </m:sup>
                    </m:sSubSup>
                    <m:sSub>
                      <m:sSubPr>
                        <m:ctrlPr>
                          <a:rPr sz="2600" i="1">
                            <a:solidFill>
                              <a:srgbClr val="525252"/>
                            </a:solidFill>
                            <a:latin typeface="Cambria Math" panose="02040503050406030204" pitchFamily="18" charset="0"/>
                          </a:rPr>
                        </m:ctrlPr>
                      </m:sSubPr>
                      <m:e>
                        <m:r>
                          <a:rPr sz="2600" i="1">
                            <a:solidFill>
                              <a:srgbClr val="525252"/>
                            </a:solidFill>
                            <a:latin typeface="Cambria Math" panose="02040503050406030204" pitchFamily="18" charset="0"/>
                          </a:rPr>
                          <m:t>}</m:t>
                        </m:r>
                      </m:e>
                      <m:sub>
                        <m:r>
                          <a:rPr sz="2600" i="1">
                            <a:solidFill>
                              <a:srgbClr val="525252"/>
                            </a:solidFill>
                            <a:latin typeface="Cambria Math" panose="02040503050406030204" pitchFamily="18" charset="0"/>
                          </a:rPr>
                          <m:t>𝑘</m:t>
                        </m:r>
                        <m:r>
                          <a:rPr sz="2600" i="1">
                            <a:solidFill>
                              <a:srgbClr val="525252"/>
                            </a:solidFill>
                            <a:latin typeface="Cambria Math" panose="02040503050406030204" pitchFamily="18" charset="0"/>
                          </a:rPr>
                          <m:t>∈</m:t>
                        </m:r>
                        <m:r>
                          <a:rPr sz="2600" i="1">
                            <a:solidFill>
                              <a:srgbClr val="525252"/>
                            </a:solidFill>
                            <a:latin typeface="Cambria Math" panose="02040503050406030204" pitchFamily="18" charset="0"/>
                          </a:rPr>
                          <m:t>𝒦</m:t>
                        </m:r>
                      </m:sub>
                    </m:sSub>
                    <m:r>
                      <a:rPr sz="2600" i="1">
                        <a:solidFill>
                          <a:srgbClr val="525252"/>
                        </a:solidFill>
                        <a:latin typeface="Cambria Math" panose="02040503050406030204" pitchFamily="18" charset="0"/>
                      </a:rPr>
                      <m:t>,</m:t>
                    </m:r>
                    <m:r>
                      <a:rPr sz="2600" i="1">
                        <a:solidFill>
                          <a:srgbClr val="525252"/>
                        </a:solidFill>
                        <a:latin typeface="Cambria Math" panose="02040503050406030204" pitchFamily="18" charset="0"/>
                      </a:rPr>
                      <m:t>𝑖</m:t>
                    </m:r>
                    <m:r>
                      <a:rPr sz="2600" i="1">
                        <a:solidFill>
                          <a:srgbClr val="525252"/>
                        </a:solidFill>
                        <a:latin typeface="Cambria Math" panose="02040503050406030204" pitchFamily="18" charset="0"/>
                      </a:rPr>
                      <m:t>∈{</m:t>
                    </m:r>
                    <m:r>
                      <a:rPr sz="2600" i="1">
                        <a:solidFill>
                          <a:srgbClr val="525252"/>
                        </a:solidFill>
                        <a:latin typeface="Cambria Math" panose="02040503050406030204" pitchFamily="18" charset="0"/>
                      </a:rPr>
                      <m:t>0</m:t>
                    </m:r>
                    <m:r>
                      <a:rPr sz="2600" i="1">
                        <a:solidFill>
                          <a:srgbClr val="525252"/>
                        </a:solidFill>
                        <a:latin typeface="Cambria Math" panose="02040503050406030204" pitchFamily="18" charset="0"/>
                      </a:rPr>
                      <m:t>,</m:t>
                    </m:r>
                    <m:r>
                      <a:rPr sz="2600" i="1">
                        <a:solidFill>
                          <a:srgbClr val="525252"/>
                        </a:solidFill>
                        <a:latin typeface="Cambria Math" panose="02040503050406030204" pitchFamily="18" charset="0"/>
                      </a:rPr>
                      <m:t>1</m:t>
                    </m:r>
                    <m:r>
                      <a:rPr sz="2600" i="1">
                        <a:solidFill>
                          <a:srgbClr val="525252"/>
                        </a:solidFill>
                        <a:latin typeface="Cambria Math" panose="02040503050406030204" pitchFamily="18" charset="0"/>
                      </a:rPr>
                      <m:t>}</m:t>
                    </m:r>
                  </m:oMath>
                </a14:m>
                <a:r>
                  <a:rPr dirty="0"/>
                  <a:t> of the automation, and the decision distributions of the human </a:t>
                </a:r>
                <a14:m>
                  <m:oMath xmlns:m="http://schemas.openxmlformats.org/officeDocument/2006/math">
                    <m:sSubSup>
                      <m:sSubSupPr>
                        <m:ctrlPr>
                          <a:rPr sz="2600" i="1">
                            <a:solidFill>
                              <a:srgbClr val="525252"/>
                            </a:solidFill>
                            <a:latin typeface="Cambria Math" panose="02040503050406030204" pitchFamily="18" charset="0"/>
                          </a:rPr>
                        </m:ctrlPr>
                      </m:sSubSupPr>
                      <m:e>
                        <m:r>
                          <a:rPr sz="2600" i="1">
                            <a:solidFill>
                              <a:srgbClr val="525252"/>
                            </a:solidFill>
                            <a:latin typeface="Cambria Math" panose="02040503050406030204" pitchFamily="18" charset="0"/>
                          </a:rPr>
                          <m:t>𝑃</m:t>
                        </m:r>
                      </m:e>
                      <m:sub>
                        <m:r>
                          <a:rPr sz="2600" i="1">
                            <a:solidFill>
                              <a:srgbClr val="525252"/>
                            </a:solidFill>
                            <a:latin typeface="Cambria Math" panose="02040503050406030204" pitchFamily="18" charset="0"/>
                          </a:rPr>
                          <m:t>𝗍𝗉</m:t>
                        </m:r>
                      </m:sub>
                      <m:sup>
                        <m:r>
                          <a:rPr sz="2600" i="1">
                            <a:solidFill>
                              <a:srgbClr val="525252"/>
                            </a:solidFill>
                            <a:latin typeface="Cambria Math" panose="02040503050406030204" pitchFamily="18" charset="0"/>
                          </a:rPr>
                          <m:t>h</m:t>
                        </m:r>
                      </m:sup>
                    </m:sSubSup>
                    <m:r>
                      <a:rPr sz="2600" i="1">
                        <a:solidFill>
                          <a:srgbClr val="525252"/>
                        </a:solidFill>
                        <a:latin typeface="Cambria Math" panose="02040503050406030204" pitchFamily="18" charset="0"/>
                      </a:rPr>
                      <m:t>;</m:t>
                    </m:r>
                    <m:sSubSup>
                      <m:sSubSupPr>
                        <m:ctrlPr>
                          <a:rPr sz="2600" i="1">
                            <a:solidFill>
                              <a:srgbClr val="525252"/>
                            </a:solidFill>
                            <a:latin typeface="Cambria Math" panose="02040503050406030204" pitchFamily="18" charset="0"/>
                          </a:rPr>
                        </m:ctrlPr>
                      </m:sSubSupPr>
                      <m:e>
                        <m:r>
                          <a:rPr sz="2600" i="1">
                            <a:solidFill>
                              <a:srgbClr val="525252"/>
                            </a:solidFill>
                            <a:latin typeface="Cambria Math" panose="02040503050406030204" pitchFamily="18" charset="0"/>
                          </a:rPr>
                          <m:t>𝑃</m:t>
                        </m:r>
                      </m:e>
                      <m:sub>
                        <m:r>
                          <a:rPr sz="2600" i="1">
                            <a:solidFill>
                              <a:srgbClr val="525252"/>
                            </a:solidFill>
                            <a:latin typeface="Cambria Math" panose="02040503050406030204" pitchFamily="18" charset="0"/>
                          </a:rPr>
                          <m:t>h</m:t>
                        </m:r>
                        <m:r>
                          <a:rPr sz="2600" i="1">
                            <a:solidFill>
                              <a:srgbClr val="525252"/>
                            </a:solidFill>
                            <a:latin typeface="Cambria Math" panose="02040503050406030204" pitchFamily="18" charset="0"/>
                          </a:rPr>
                          <m:t>,</m:t>
                        </m:r>
                        <m:r>
                          <a:rPr sz="2600" i="1">
                            <a:solidFill>
                              <a:srgbClr val="525252"/>
                            </a:solidFill>
                            <a:latin typeface="Cambria Math" panose="02040503050406030204" pitchFamily="18" charset="0"/>
                          </a:rPr>
                          <m:t>𝖿𝗉</m:t>
                        </m:r>
                      </m:sub>
                      <m:sup>
                        <m:r>
                          <a:rPr sz="2600" i="1">
                            <a:solidFill>
                              <a:srgbClr val="525252"/>
                            </a:solidFill>
                            <a:latin typeface="Cambria Math" panose="02040503050406030204" pitchFamily="18" charset="0"/>
                          </a:rPr>
                          <m:t>h</m:t>
                        </m:r>
                      </m:sup>
                    </m:sSubSup>
                    <m:r>
                      <a:rPr sz="2600" i="1">
                        <a:solidFill>
                          <a:srgbClr val="525252"/>
                        </a:solidFill>
                        <a:latin typeface="Cambria Math" panose="02040503050406030204" pitchFamily="18" charset="0"/>
                      </a:rPr>
                      <m:t>:</m:t>
                    </m:r>
                    <m:r>
                      <a:rPr sz="2600" i="1">
                        <a:solidFill>
                          <a:srgbClr val="525252"/>
                        </a:solidFill>
                        <a:latin typeface="Cambria Math" panose="02040503050406030204" pitchFamily="18" charset="0"/>
                      </a:rPr>
                      <m:t>𝒲</m:t>
                    </m:r>
                    <m:r>
                      <a:rPr sz="2600" i="1">
                        <a:solidFill>
                          <a:srgbClr val="525252"/>
                        </a:solidFill>
                        <a:latin typeface="Cambria Math" panose="02040503050406030204" pitchFamily="18" charset="0"/>
                      </a:rPr>
                      <m:t>→[</m:t>
                    </m:r>
                    <m:r>
                      <a:rPr sz="2600" i="1">
                        <a:solidFill>
                          <a:srgbClr val="525252"/>
                        </a:solidFill>
                        <a:latin typeface="Cambria Math" panose="02040503050406030204" pitchFamily="18" charset="0"/>
                      </a:rPr>
                      <m:t>0</m:t>
                    </m:r>
                    <m:r>
                      <a:rPr sz="2600" i="1">
                        <a:solidFill>
                          <a:srgbClr val="525252"/>
                        </a:solidFill>
                        <a:latin typeface="Cambria Math" panose="02040503050406030204" pitchFamily="18" charset="0"/>
                      </a:rPr>
                      <m:t>,</m:t>
                    </m:r>
                    <m:r>
                      <a:rPr sz="2600" i="1">
                        <a:solidFill>
                          <a:srgbClr val="525252"/>
                        </a:solidFill>
                        <a:latin typeface="Cambria Math" panose="02040503050406030204" pitchFamily="18" charset="0"/>
                      </a:rPr>
                      <m:t>1</m:t>
                    </m:r>
                    <m:r>
                      <a:rPr sz="2600" i="1">
                        <a:solidFill>
                          <a:srgbClr val="525252"/>
                        </a:solidFill>
                        <a:latin typeface="Cambria Math" panose="02040503050406030204" pitchFamily="18" charset="0"/>
                      </a:rPr>
                      <m:t>]</m:t>
                    </m:r>
                  </m:oMath>
                </a14:m>
                <a:r>
                  <a:rPr dirty="0"/>
                  <a:t>, determine </a:t>
                </a:r>
                <a14:m>
                  <m:oMath xmlns:m="http://schemas.openxmlformats.org/officeDocument/2006/math">
                    <m:r>
                      <a:rPr sz="2600" i="1">
                        <a:solidFill>
                          <a:srgbClr val="525252"/>
                        </a:solidFill>
                        <a:latin typeface="Cambria Math" panose="02040503050406030204" pitchFamily="18" charset="0"/>
                      </a:rPr>
                      <m:t>𝒩</m:t>
                    </m:r>
                  </m:oMath>
                </a14:m>
                <a:r>
                  <a:rPr dirty="0"/>
                  <a:t> and </a:t>
                </a:r>
                <a14:m>
                  <m:oMath xmlns:m="http://schemas.openxmlformats.org/officeDocument/2006/math">
                    <m:r>
                      <a:rPr sz="2600" i="1">
                        <a:solidFill>
                          <a:srgbClr val="525252"/>
                        </a:solidFill>
                        <a:latin typeface="Cambria Math" panose="02040503050406030204" pitchFamily="18" charset="0"/>
                      </a:rPr>
                      <m:t>{</m:t>
                    </m:r>
                    <m:sSub>
                      <m:sSubPr>
                        <m:ctrlPr>
                          <a:rPr sz="2600" i="1">
                            <a:solidFill>
                              <a:srgbClr val="525252"/>
                            </a:solidFill>
                            <a:latin typeface="Cambria Math" panose="02040503050406030204" pitchFamily="18" charset="0"/>
                          </a:rPr>
                        </m:ctrlPr>
                      </m:sSubPr>
                      <m:e>
                        <m:r>
                          <a:rPr sz="2600" i="1">
                            <a:solidFill>
                              <a:srgbClr val="525252"/>
                            </a:solidFill>
                            <a:latin typeface="Cambria Math" panose="02040503050406030204" pitchFamily="18" charset="0"/>
                          </a:rPr>
                          <m:t>𝐷</m:t>
                        </m:r>
                      </m:e>
                      <m:sub>
                        <m:r>
                          <a:rPr sz="2600" i="1">
                            <a:solidFill>
                              <a:srgbClr val="525252"/>
                            </a:solidFill>
                            <a:latin typeface="Cambria Math" panose="02040503050406030204" pitchFamily="18" charset="0"/>
                          </a:rPr>
                          <m:t>𝑘</m:t>
                        </m:r>
                      </m:sub>
                    </m:sSub>
                    <m:sSub>
                      <m:sSubPr>
                        <m:ctrlPr>
                          <a:rPr sz="2600" i="1">
                            <a:solidFill>
                              <a:srgbClr val="525252"/>
                            </a:solidFill>
                            <a:latin typeface="Cambria Math" panose="02040503050406030204" pitchFamily="18" charset="0"/>
                          </a:rPr>
                        </m:ctrlPr>
                      </m:sSubPr>
                      <m:e>
                        <m:r>
                          <a:rPr sz="2600" i="1">
                            <a:solidFill>
                              <a:srgbClr val="525252"/>
                            </a:solidFill>
                            <a:latin typeface="Cambria Math" panose="02040503050406030204" pitchFamily="18" charset="0"/>
                          </a:rPr>
                          <m:t>}</m:t>
                        </m:r>
                      </m:e>
                      <m:sub>
                        <m:r>
                          <a:rPr sz="2600" i="1">
                            <a:solidFill>
                              <a:srgbClr val="525252"/>
                            </a:solidFill>
                            <a:latin typeface="Cambria Math" panose="02040503050406030204" pitchFamily="18" charset="0"/>
                          </a:rPr>
                          <m:t>𝒦</m:t>
                        </m:r>
                        <m:r>
                          <a:rPr sz="2600" i="1">
                            <a:solidFill>
                              <a:srgbClr val="525252"/>
                            </a:solidFill>
                            <a:latin typeface="Cambria Math" panose="02040503050406030204" pitchFamily="18" charset="0"/>
                          </a:rPr>
                          <m:t>∖</m:t>
                        </m:r>
                        <m:r>
                          <a:rPr sz="2600" i="1">
                            <a:solidFill>
                              <a:srgbClr val="525252"/>
                            </a:solidFill>
                            <a:latin typeface="Cambria Math" panose="02040503050406030204" pitchFamily="18" charset="0"/>
                          </a:rPr>
                          <m:t>𝒩</m:t>
                        </m:r>
                      </m:sub>
                    </m:sSub>
                  </m:oMath>
                </a14:m>
                <a:r>
                  <a:rPr dirty="0"/>
                  <a:t> so as to minimize the total cost</a:t>
                </a:r>
                <a:r>
                  <a:rPr lang="en-US" dirty="0"/>
                  <a:t> </a:t>
                </a:r>
                <a:r>
                  <a:rPr dirty="0"/>
                  <a:t> </a:t>
                </a:r>
                <a14:m>
                  <m:oMath xmlns:m="http://schemas.openxmlformats.org/officeDocument/2006/math">
                    <m:r>
                      <a:rPr sz="2600" i="1">
                        <a:solidFill>
                          <a:srgbClr val="000000"/>
                        </a:solidFill>
                        <a:latin typeface="Cambria Math" panose="02040503050406030204" pitchFamily="18" charset="0"/>
                      </a:rPr>
                      <m:t>𝐽</m:t>
                    </m:r>
                    <m:d>
                      <m:dPr>
                        <m:ctrlPr>
                          <a:rPr sz="2600" i="1">
                            <a:solidFill>
                              <a:srgbClr val="000000"/>
                            </a:solidFill>
                            <a:latin typeface="Cambria Math" panose="02040503050406030204" pitchFamily="18" charset="0"/>
                          </a:rPr>
                        </m:ctrlPr>
                      </m:dPr>
                      <m:e>
                        <m:r>
                          <a:rPr sz="2600" i="1">
                            <a:solidFill>
                              <a:srgbClr val="000000"/>
                            </a:solidFill>
                            <a:latin typeface="Cambria Math" panose="02040503050406030204" pitchFamily="18" charset="0"/>
                          </a:rPr>
                          <m:t>𝒩</m:t>
                        </m:r>
                        <m:r>
                          <a:rPr sz="2600" i="1">
                            <a:solidFill>
                              <a:srgbClr val="000000"/>
                            </a:solidFill>
                            <a:latin typeface="Cambria Math" panose="02040503050406030204" pitchFamily="18" charset="0"/>
                          </a:rPr>
                          <m:t>,{</m:t>
                        </m:r>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𝐷</m:t>
                            </m:r>
                          </m:e>
                          <m:sub>
                            <m:r>
                              <a:rPr sz="2600" i="1">
                                <a:solidFill>
                                  <a:srgbClr val="000000"/>
                                </a:solidFill>
                                <a:latin typeface="Cambria Math" panose="02040503050406030204" pitchFamily="18" charset="0"/>
                              </a:rPr>
                              <m:t>𝑘</m:t>
                            </m:r>
                          </m:sub>
                        </m:sSub>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m:t>
                            </m:r>
                          </m:e>
                          <m:sub>
                            <m:r>
                              <a:rPr sz="2600" i="1">
                                <a:solidFill>
                                  <a:srgbClr val="000000"/>
                                </a:solidFill>
                                <a:latin typeface="Cambria Math" panose="02040503050406030204" pitchFamily="18" charset="0"/>
                              </a:rPr>
                              <m:t>𝑘</m:t>
                            </m:r>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𝒦</m:t>
                            </m:r>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𝒩</m:t>
                            </m:r>
                          </m:sub>
                        </m:sSub>
                        <m:r>
                          <a:rPr sz="2600" i="1">
                            <a:solidFill>
                              <a:srgbClr val="000000"/>
                            </a:solidFill>
                            <a:latin typeface="Cambria Math" panose="02040503050406030204" pitchFamily="18" charset="0"/>
                          </a:rPr>
                          <m:t>,</m:t>
                        </m:r>
                        <m:sSubSup>
                          <m:sSubSupPr>
                            <m:ctrlPr>
                              <a:rPr sz="2600" i="1">
                                <a:solidFill>
                                  <a:srgbClr val="000000"/>
                                </a:solidFill>
                                <a:latin typeface="Cambria Math" panose="02040503050406030204" pitchFamily="18" charset="0"/>
                              </a:rPr>
                            </m:ctrlPr>
                          </m:sSubSupPr>
                          <m:e>
                            <m:r>
                              <a:rPr sz="2600" i="1">
                                <a:solidFill>
                                  <a:srgbClr val="000000"/>
                                </a:solidFill>
                                <a:latin typeface="Cambria Math" panose="02040503050406030204" pitchFamily="18" charset="0"/>
                              </a:rPr>
                              <m:t>𝑝</m:t>
                            </m:r>
                          </m:e>
                          <m:sub>
                            <m:r>
                              <a:rPr sz="2600" i="1">
                                <a:solidFill>
                                  <a:srgbClr val="000000"/>
                                </a:solidFill>
                                <a:latin typeface="Cambria Math" panose="02040503050406030204" pitchFamily="18" charset="0"/>
                              </a:rPr>
                              <m:t>1</m:t>
                            </m:r>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𝐾</m:t>
                            </m:r>
                          </m:sub>
                          <m:sup>
                            <m:r>
                              <a:rPr sz="2600" i="1">
                                <a:solidFill>
                                  <a:srgbClr val="000000"/>
                                </a:solidFill>
                                <a:latin typeface="Cambria Math" panose="02040503050406030204" pitchFamily="18" charset="0"/>
                              </a:rPr>
                              <m:t>𝑎</m:t>
                            </m:r>
                          </m:sup>
                        </m:sSubSup>
                      </m:e>
                    </m:d>
                  </m:oMath>
                </a14:m>
                <a:r>
                  <a:rPr dirty="0"/>
                  <a:t>.</a:t>
                </a:r>
              </a:p>
              <a:p>
                <a:pPr>
                  <a:defRPr sz="2400">
                    <a:solidFill>
                      <a:schemeClr val="accent1"/>
                    </a:solidFill>
                  </a:defRPr>
                </a:pPr>
                <a:endParaRPr dirty="0"/>
              </a:p>
              <a:p>
                <a:pPr marL="571500" indent="-571500">
                  <a:buSzPct val="100000"/>
                  <a:buChar char="❑"/>
                  <a:defRPr sz="2400">
                    <a:solidFill>
                      <a:schemeClr val="accent1"/>
                    </a:solidFill>
                  </a:defRPr>
                </a:pPr>
                <a:r>
                  <a:rPr dirty="0"/>
                  <a:t>Total cost = Cost of automation classification decisions + penalty for referrals + Expected Cost of human classification decisions.</a:t>
                </a:r>
                <a:endParaRPr lang="en-US" dirty="0"/>
              </a:p>
              <a:p>
                <a:pPr marL="571500" indent="-571500">
                  <a:buSzPct val="100000"/>
                  <a:buChar char="❑"/>
                  <a:defRPr sz="2400">
                    <a:solidFill>
                      <a:schemeClr val="accent1"/>
                    </a:solidFill>
                  </a:defRPr>
                </a:pPr>
                <a:endParaRPr lang="en-BE" sz="2600" i="1" dirty="0">
                  <a:solidFill>
                    <a:srgbClr val="000000"/>
                  </a:solidFill>
                  <a:latin typeface="Cambria Math" panose="02040503050406030204" pitchFamily="18" charset="0"/>
                </a:endParaRPr>
              </a:p>
              <a:p>
                <a:pPr marL="571500" indent="-571500">
                  <a:buSzPct val="100000"/>
                  <a:buChar char="❑"/>
                  <a:defRPr sz="2400">
                    <a:solidFill>
                      <a:schemeClr val="accent1"/>
                    </a:solidFill>
                  </a:defRPr>
                </a:pPr>
                <a14:m>
                  <m:oMath xmlns:m="http://schemas.openxmlformats.org/officeDocument/2006/math">
                    <m:r>
                      <a:rPr sz="2600" i="1">
                        <a:solidFill>
                          <a:srgbClr val="000000"/>
                        </a:solidFill>
                        <a:latin typeface="Cambria Math" panose="02040503050406030204" pitchFamily="18" charset="0"/>
                      </a:rPr>
                      <m:t>𝐽</m:t>
                    </m:r>
                    <m:d>
                      <m:dPr>
                        <m:ctrlPr>
                          <a:rPr sz="2600" i="1">
                            <a:solidFill>
                              <a:srgbClr val="000000"/>
                            </a:solidFill>
                            <a:latin typeface="Cambria Math" panose="02040503050406030204" pitchFamily="18" charset="0"/>
                          </a:rPr>
                        </m:ctrlPr>
                      </m:dPr>
                      <m:e>
                        <m:r>
                          <a:rPr sz="2600" i="1">
                            <a:solidFill>
                              <a:srgbClr val="000000"/>
                            </a:solidFill>
                            <a:latin typeface="Cambria Math" panose="02040503050406030204" pitchFamily="18" charset="0"/>
                          </a:rPr>
                          <m:t>𝒩</m:t>
                        </m:r>
                        <m:r>
                          <a:rPr sz="2600" i="1">
                            <a:solidFill>
                              <a:srgbClr val="000000"/>
                            </a:solidFill>
                            <a:latin typeface="Cambria Math" panose="02040503050406030204" pitchFamily="18" charset="0"/>
                          </a:rPr>
                          <m:t>,{</m:t>
                        </m:r>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𝐷</m:t>
                            </m:r>
                          </m:e>
                          <m:sub>
                            <m:r>
                              <a:rPr sz="2600" i="1">
                                <a:solidFill>
                                  <a:srgbClr val="000000"/>
                                </a:solidFill>
                                <a:latin typeface="Cambria Math" panose="02040503050406030204" pitchFamily="18" charset="0"/>
                              </a:rPr>
                              <m:t>𝑘</m:t>
                            </m:r>
                          </m:sub>
                        </m:sSub>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m:t>
                            </m:r>
                          </m:e>
                          <m:sub>
                            <m:r>
                              <a:rPr sz="2600" i="1">
                                <a:solidFill>
                                  <a:srgbClr val="000000"/>
                                </a:solidFill>
                                <a:latin typeface="Cambria Math" panose="02040503050406030204" pitchFamily="18" charset="0"/>
                              </a:rPr>
                              <m:t>𝑘</m:t>
                            </m:r>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𝒦</m:t>
                            </m:r>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𝒩</m:t>
                            </m:r>
                          </m:sub>
                        </m:sSub>
                        <m:r>
                          <a:rPr sz="2600" i="1">
                            <a:solidFill>
                              <a:srgbClr val="000000"/>
                            </a:solidFill>
                            <a:latin typeface="Cambria Math" panose="02040503050406030204" pitchFamily="18" charset="0"/>
                          </a:rPr>
                          <m:t>,</m:t>
                        </m:r>
                        <m:sSubSup>
                          <m:sSubSupPr>
                            <m:ctrlPr>
                              <a:rPr sz="2600" i="1">
                                <a:solidFill>
                                  <a:srgbClr val="000000"/>
                                </a:solidFill>
                                <a:latin typeface="Cambria Math" panose="02040503050406030204" pitchFamily="18" charset="0"/>
                              </a:rPr>
                            </m:ctrlPr>
                          </m:sSubSupPr>
                          <m:e>
                            <m:r>
                              <a:rPr sz="2600" i="1">
                                <a:solidFill>
                                  <a:srgbClr val="000000"/>
                                </a:solidFill>
                                <a:latin typeface="Cambria Math" panose="02040503050406030204" pitchFamily="18" charset="0"/>
                              </a:rPr>
                              <m:t>𝑝</m:t>
                            </m:r>
                          </m:e>
                          <m:sub>
                            <m:r>
                              <a:rPr sz="2600" i="1">
                                <a:solidFill>
                                  <a:srgbClr val="000000"/>
                                </a:solidFill>
                                <a:latin typeface="Cambria Math" panose="02040503050406030204" pitchFamily="18" charset="0"/>
                              </a:rPr>
                              <m:t>1</m:t>
                            </m:r>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𝐾</m:t>
                            </m:r>
                          </m:sub>
                          <m:sup>
                            <m:r>
                              <a:rPr sz="2600" i="1">
                                <a:solidFill>
                                  <a:srgbClr val="000000"/>
                                </a:solidFill>
                                <a:latin typeface="Cambria Math" panose="02040503050406030204" pitchFamily="18" charset="0"/>
                              </a:rPr>
                              <m:t>𝑎</m:t>
                            </m:r>
                          </m:sup>
                        </m:sSubSup>
                      </m:e>
                    </m:d>
                    <m:r>
                      <a:rPr sz="2600" i="1">
                        <a:solidFill>
                          <a:srgbClr val="000000"/>
                        </a:solidFill>
                        <a:latin typeface="Cambria Math" panose="02040503050406030204" pitchFamily="18" charset="0"/>
                      </a:rPr>
                      <m:t>=</m:t>
                    </m:r>
                    <m:limLow>
                      <m:limLowPr>
                        <m:ctrlPr>
                          <a:rPr sz="2600" i="1">
                            <a:solidFill>
                              <a:srgbClr val="000000"/>
                            </a:solidFill>
                            <a:latin typeface="Cambria Math" panose="02040503050406030204" pitchFamily="18" charset="0"/>
                          </a:rPr>
                        </m:ctrlPr>
                      </m:limLowPr>
                      <m:e>
                        <m:r>
                          <a:rPr sz="2600" i="1">
                            <a:solidFill>
                              <a:srgbClr val="000000"/>
                            </a:solidFill>
                            <a:latin typeface="Cambria Math" panose="02040503050406030204" pitchFamily="18" charset="0"/>
                          </a:rPr>
                          <m:t>∑</m:t>
                        </m:r>
                      </m:e>
                      <m:lim>
                        <m:r>
                          <a:rPr sz="2600" i="1">
                            <a:solidFill>
                              <a:srgbClr val="000000"/>
                            </a:solidFill>
                            <a:latin typeface="Cambria Math" panose="02040503050406030204" pitchFamily="18" charset="0"/>
                          </a:rPr>
                          <m:t>𝑘</m:t>
                        </m:r>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𝒦</m:t>
                        </m:r>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𝒩</m:t>
                        </m:r>
                      </m:lim>
                    </m:limLow>
                    <m:sSup>
                      <m:sSupPr>
                        <m:ctrlPr>
                          <a:rPr sz="2600" i="1">
                            <a:solidFill>
                              <a:srgbClr val="000000"/>
                            </a:solidFill>
                            <a:latin typeface="Cambria Math" panose="02040503050406030204" pitchFamily="18" charset="0"/>
                          </a:rPr>
                        </m:ctrlPr>
                      </m:sSupPr>
                      <m:e>
                        <m:r>
                          <m:rPr>
                            <m:sty m:val="p"/>
                          </m:rPr>
                          <a:rPr sz="2600" i="1">
                            <a:solidFill>
                              <a:srgbClr val="000000"/>
                            </a:solidFill>
                            <a:latin typeface="Cambria Math" panose="02040503050406030204" pitchFamily="18" charset="0"/>
                          </a:rPr>
                          <m:t>Γ</m:t>
                        </m:r>
                      </m:e>
                      <m:sup>
                        <m:r>
                          <a:rPr sz="2600" i="1">
                            <a:solidFill>
                              <a:srgbClr val="000000"/>
                            </a:solidFill>
                            <a:latin typeface="Cambria Math" panose="02040503050406030204" pitchFamily="18" charset="0"/>
                          </a:rPr>
                          <m:t>𝑎</m:t>
                        </m:r>
                      </m:sup>
                    </m:sSup>
                    <m:r>
                      <a:rPr sz="2600" i="1">
                        <a:solidFill>
                          <a:srgbClr val="000000"/>
                        </a:solidFill>
                        <a:latin typeface="Cambria Math" panose="02040503050406030204" pitchFamily="18" charset="0"/>
                      </a:rPr>
                      <m:t>(</m:t>
                    </m:r>
                    <m:sSubSup>
                      <m:sSubSupPr>
                        <m:ctrlPr>
                          <a:rPr sz="2600" i="1">
                            <a:solidFill>
                              <a:srgbClr val="000000"/>
                            </a:solidFill>
                            <a:latin typeface="Cambria Math" panose="02040503050406030204" pitchFamily="18" charset="0"/>
                          </a:rPr>
                        </m:ctrlPr>
                      </m:sSubSupPr>
                      <m:e>
                        <m:r>
                          <a:rPr sz="2600" i="1">
                            <a:solidFill>
                              <a:srgbClr val="000000"/>
                            </a:solidFill>
                            <a:latin typeface="Cambria Math" panose="02040503050406030204" pitchFamily="18" charset="0"/>
                          </a:rPr>
                          <m:t>𝑝</m:t>
                        </m:r>
                      </m:e>
                      <m:sub>
                        <m:r>
                          <a:rPr sz="2600" i="1">
                            <a:solidFill>
                              <a:srgbClr val="000000"/>
                            </a:solidFill>
                            <a:latin typeface="Cambria Math" panose="02040503050406030204" pitchFamily="18" charset="0"/>
                          </a:rPr>
                          <m:t>𝑘</m:t>
                        </m:r>
                      </m:sub>
                      <m:sup>
                        <m:r>
                          <a:rPr sz="2600" i="1">
                            <a:solidFill>
                              <a:srgbClr val="000000"/>
                            </a:solidFill>
                            <a:latin typeface="Cambria Math" panose="02040503050406030204" pitchFamily="18" charset="0"/>
                          </a:rPr>
                          <m:t>𝑎</m:t>
                        </m:r>
                      </m:sup>
                    </m:sSubSup>
                    <m:r>
                      <a:rPr sz="2600" i="1">
                        <a:solidFill>
                          <a:srgbClr val="000000"/>
                        </a:solidFill>
                        <a:latin typeface="Cambria Math" panose="02040503050406030204" pitchFamily="18" charset="0"/>
                      </a:rPr>
                      <m:t>,</m:t>
                    </m:r>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𝐷</m:t>
                        </m:r>
                      </m:e>
                      <m:sub>
                        <m:r>
                          <a:rPr sz="2600" i="1">
                            <a:solidFill>
                              <a:srgbClr val="000000"/>
                            </a:solidFill>
                            <a:latin typeface="Cambria Math" panose="02040503050406030204" pitchFamily="18" charset="0"/>
                          </a:rPr>
                          <m:t>𝑘</m:t>
                        </m:r>
                      </m:sub>
                    </m:sSub>
                    <m:r>
                      <a:rPr sz="2600" i="1">
                        <a:solidFill>
                          <a:srgbClr val="000000"/>
                        </a:solidFill>
                        <a:latin typeface="Cambria Math" panose="02040503050406030204" pitchFamily="18" charset="0"/>
                      </a:rPr>
                      <m:t>)+</m:t>
                    </m:r>
                    <m:limLow>
                      <m:limLowPr>
                        <m:ctrlPr>
                          <a:rPr sz="2600" i="1">
                            <a:solidFill>
                              <a:srgbClr val="000000"/>
                            </a:solidFill>
                            <a:latin typeface="Cambria Math" panose="02040503050406030204" pitchFamily="18" charset="0"/>
                          </a:rPr>
                        </m:ctrlPr>
                      </m:limLowPr>
                      <m:e>
                        <m:r>
                          <a:rPr sz="2600" i="1">
                            <a:solidFill>
                              <a:srgbClr val="000000"/>
                            </a:solidFill>
                            <a:latin typeface="Cambria Math" panose="02040503050406030204" pitchFamily="18" charset="0"/>
                          </a:rPr>
                          <m:t>∑</m:t>
                        </m:r>
                      </m:e>
                      <m:lim>
                        <m:r>
                          <a:rPr sz="2600" i="1">
                            <a:solidFill>
                              <a:srgbClr val="000000"/>
                            </a:solidFill>
                            <a:latin typeface="Cambria Math" panose="02040503050406030204" pitchFamily="18" charset="0"/>
                          </a:rPr>
                          <m:t>𝑛</m:t>
                        </m:r>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𝒩</m:t>
                        </m:r>
                      </m:lim>
                    </m:limLow>
                    <m:sSup>
                      <m:sSupPr>
                        <m:ctrlPr>
                          <a:rPr sz="2600" i="1">
                            <a:solidFill>
                              <a:srgbClr val="000000"/>
                            </a:solidFill>
                            <a:latin typeface="Cambria Math" panose="02040503050406030204" pitchFamily="18" charset="0"/>
                          </a:rPr>
                        </m:ctrlPr>
                      </m:sSupPr>
                      <m:e>
                        <m:r>
                          <m:rPr>
                            <m:sty m:val="p"/>
                          </m:rPr>
                          <a:rPr sz="2600" i="1">
                            <a:solidFill>
                              <a:srgbClr val="000000"/>
                            </a:solidFill>
                            <a:latin typeface="Cambria Math" panose="02040503050406030204" pitchFamily="18" charset="0"/>
                          </a:rPr>
                          <m:t>Γ</m:t>
                        </m:r>
                      </m:e>
                      <m:sup>
                        <m:r>
                          <a:rPr sz="2600" i="1">
                            <a:solidFill>
                              <a:srgbClr val="000000"/>
                            </a:solidFill>
                            <a:latin typeface="Cambria Math" panose="02040503050406030204" pitchFamily="18" charset="0"/>
                          </a:rPr>
                          <m:t>h</m:t>
                        </m:r>
                      </m:sup>
                    </m:sSup>
                    <m:r>
                      <a:rPr sz="2600" i="1">
                        <a:solidFill>
                          <a:srgbClr val="000000"/>
                        </a:solidFill>
                        <a:latin typeface="Cambria Math" panose="02040503050406030204" pitchFamily="18" charset="0"/>
                      </a:rPr>
                      <m:t>(</m:t>
                    </m:r>
                    <m:sSubSup>
                      <m:sSubSupPr>
                        <m:ctrlPr>
                          <a:rPr sz="2600" i="1">
                            <a:solidFill>
                              <a:srgbClr val="000000"/>
                            </a:solidFill>
                            <a:latin typeface="Cambria Math" panose="02040503050406030204" pitchFamily="18" charset="0"/>
                          </a:rPr>
                        </m:ctrlPr>
                      </m:sSubSupPr>
                      <m:e>
                        <m:r>
                          <a:rPr sz="2600" i="1">
                            <a:solidFill>
                              <a:srgbClr val="000000"/>
                            </a:solidFill>
                            <a:latin typeface="Cambria Math" panose="02040503050406030204" pitchFamily="18" charset="0"/>
                          </a:rPr>
                          <m:t>𝑝</m:t>
                        </m:r>
                      </m:e>
                      <m:sub>
                        <m:r>
                          <a:rPr sz="2600" i="1">
                            <a:solidFill>
                              <a:srgbClr val="000000"/>
                            </a:solidFill>
                            <a:latin typeface="Cambria Math" panose="02040503050406030204" pitchFamily="18" charset="0"/>
                          </a:rPr>
                          <m:t>𝑛</m:t>
                        </m:r>
                      </m:sub>
                      <m:sup>
                        <m:r>
                          <a:rPr sz="2600" i="1">
                            <a:solidFill>
                              <a:srgbClr val="000000"/>
                            </a:solidFill>
                            <a:latin typeface="Cambria Math" panose="02040503050406030204" pitchFamily="18" charset="0"/>
                          </a:rPr>
                          <m:t>𝑎</m:t>
                        </m:r>
                      </m:sup>
                    </m:sSubSup>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𝒩</m:t>
                    </m:r>
                    <m:r>
                      <a:rPr sz="2600" i="1">
                        <a:solidFill>
                          <a:srgbClr val="000000"/>
                        </a:solidFill>
                        <a:latin typeface="Cambria Math" panose="02040503050406030204" pitchFamily="18" charset="0"/>
                      </a:rPr>
                      <m:t>|).</m:t>
                    </m:r>
                  </m:oMath>
                </a14:m>
                <a:endParaRPr dirty="0"/>
              </a:p>
            </p:txBody>
          </p:sp>
        </mc:Choice>
        <mc:Fallback xmlns="">
          <p:sp>
            <p:nvSpPr>
              <p:cNvPr id="517" name="TextBox 2"/>
              <p:cNvSpPr txBox="1">
                <a:spLocks noRot="1" noChangeAspect="1" noMove="1" noResize="1" noEditPoints="1" noAdjustHandles="1" noChangeArrowheads="1" noChangeShapeType="1" noTextEdit="1"/>
              </p:cNvSpPr>
              <p:nvPr/>
            </p:nvSpPr>
            <p:spPr>
              <a:xfrm>
                <a:off x="768987" y="1201713"/>
                <a:ext cx="10654025" cy="3649525"/>
              </a:xfrm>
              <a:prstGeom prst="rect">
                <a:avLst/>
              </a:prstGeom>
              <a:blipFill>
                <a:blip r:embed="rId3"/>
                <a:stretch>
                  <a:fillRect l="-1667" t="-2076" b="-346"/>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
        <p:nvSpPr>
          <p:cNvPr id="518" name="TextBox 56"/>
          <p:cNvSpPr txBox="1"/>
          <p:nvPr/>
        </p:nvSpPr>
        <p:spPr>
          <a:xfrm>
            <a:off x="6893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Optimization Problem</a:t>
            </a:r>
          </a:p>
        </p:txBody>
      </p:sp>
      <p:sp>
        <p:nvSpPr>
          <p:cNvPr id="51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34</a:t>
            </a:fld>
            <a:endParaRPr/>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21"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p:sp>
        <p:nvSpPr>
          <p:cNvPr id="522"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Numerical Example</a:t>
            </a:r>
          </a:p>
        </p:txBody>
      </p:sp>
      <mc:AlternateContent xmlns:mc="http://schemas.openxmlformats.org/markup-compatibility/2006" xmlns:a14="http://schemas.microsoft.com/office/drawing/2010/main">
        <mc:Choice Requires="a14">
          <p:sp>
            <p:nvSpPr>
              <p:cNvPr id="523" name="TextBox 2"/>
              <p:cNvSpPr txBox="1"/>
              <p:nvPr/>
            </p:nvSpPr>
            <p:spPr>
              <a:xfrm>
                <a:off x="7551485" y="1780321"/>
                <a:ext cx="4483062" cy="3253844"/>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spAutoFit/>
              </a:bodyPr>
              <a:lstStyle/>
              <a:p>
                <a:pPr marL="571500" indent="-571500">
                  <a:buSzPct val="100000"/>
                  <a:buChar char="❑"/>
                  <a:defRPr sz="1600">
                    <a:solidFill>
                      <a:schemeClr val="accent1"/>
                    </a:solidFill>
                  </a:defRPr>
                </a:pPr>
                <a:r>
                  <a:t>Numerical illustration of the decision costs for </a:t>
                </a:r>
                <a14:m>
                  <m:oMath xmlns:m="http://schemas.openxmlformats.org/officeDocument/2006/math">
                    <m:sSub>
                      <m:sSubPr>
                        <m:ctrlPr>
                          <a:rPr sz="1700" i="1">
                            <a:solidFill>
                              <a:srgbClr val="4472C4"/>
                            </a:solidFill>
                            <a:latin typeface="Cambria Math" panose="02040503050406030204" pitchFamily="18" charset="0"/>
                          </a:rPr>
                        </m:ctrlPr>
                      </m:sSubPr>
                      <m:e>
                        <m:r>
                          <a:rPr sz="1700" i="1">
                            <a:solidFill>
                              <a:srgbClr val="4472C4"/>
                            </a:solidFill>
                            <a:latin typeface="Cambria Math" panose="02040503050406030204" pitchFamily="18" charset="0"/>
                          </a:rPr>
                          <m:t>𝜋</m:t>
                        </m:r>
                      </m:e>
                      <m:sub>
                        <m:r>
                          <a:rPr sz="1700" i="1">
                            <a:solidFill>
                              <a:srgbClr val="4472C4"/>
                            </a:solidFill>
                            <a:latin typeface="Cambria Math" panose="02040503050406030204" pitchFamily="18" charset="0"/>
                          </a:rPr>
                          <m:t>1</m:t>
                        </m:r>
                      </m:sub>
                    </m:sSub>
                    <m:r>
                      <a:rPr sz="1700" i="1">
                        <a:solidFill>
                          <a:srgbClr val="4472C4"/>
                        </a:solidFill>
                        <a:latin typeface="Cambria Math" panose="02040503050406030204" pitchFamily="18" charset="0"/>
                      </a:rPr>
                      <m:t>=0.2,</m:t>
                    </m:r>
                    <m:sSub>
                      <m:sSubPr>
                        <m:ctrlPr>
                          <a:rPr sz="1700" i="1">
                            <a:solidFill>
                              <a:srgbClr val="4472C4"/>
                            </a:solidFill>
                            <a:latin typeface="Cambria Math" panose="02040503050406030204" pitchFamily="18" charset="0"/>
                          </a:rPr>
                        </m:ctrlPr>
                      </m:sSubPr>
                      <m:e>
                        <m:r>
                          <a:rPr sz="1700" i="1">
                            <a:solidFill>
                              <a:srgbClr val="4472C4"/>
                            </a:solidFill>
                            <a:latin typeface="Cambria Math" panose="02040503050406030204" pitchFamily="18" charset="0"/>
                          </a:rPr>
                          <m:t>𝑐</m:t>
                        </m:r>
                      </m:e>
                      <m:sub>
                        <m:r>
                          <m:rPr>
                            <m:nor/>
                          </m:rPr>
                          <a:rPr sz="1700" i="1">
                            <a:solidFill>
                              <a:srgbClr val="4472C4"/>
                            </a:solidFill>
                            <a:latin typeface="Cambria Math" panose="02040503050406030204" pitchFamily="18" charset="0"/>
                          </a:rPr>
                          <m:t>tp</m:t>
                        </m:r>
                      </m:sub>
                    </m:sSub>
                    <m:r>
                      <a:rPr sz="1700" i="1">
                        <a:solidFill>
                          <a:srgbClr val="4472C4"/>
                        </a:solidFill>
                        <a:latin typeface="Cambria Math" panose="02040503050406030204" pitchFamily="18" charset="0"/>
                      </a:rPr>
                      <m:t>=</m:t>
                    </m:r>
                    <m:sSub>
                      <m:sSubPr>
                        <m:ctrlPr>
                          <a:rPr sz="1700" i="1">
                            <a:solidFill>
                              <a:srgbClr val="4472C4"/>
                            </a:solidFill>
                            <a:latin typeface="Cambria Math" panose="02040503050406030204" pitchFamily="18" charset="0"/>
                          </a:rPr>
                        </m:ctrlPr>
                      </m:sSubPr>
                      <m:e>
                        <m:r>
                          <a:rPr sz="1700" i="1">
                            <a:solidFill>
                              <a:srgbClr val="4472C4"/>
                            </a:solidFill>
                            <a:latin typeface="Cambria Math" panose="02040503050406030204" pitchFamily="18" charset="0"/>
                          </a:rPr>
                          <m:t>𝑐</m:t>
                        </m:r>
                      </m:e>
                      <m:sub>
                        <m:r>
                          <m:rPr>
                            <m:nor/>
                          </m:rPr>
                          <a:rPr sz="1700" i="1">
                            <a:solidFill>
                              <a:srgbClr val="4472C4"/>
                            </a:solidFill>
                            <a:latin typeface="Cambria Math" panose="02040503050406030204" pitchFamily="18" charset="0"/>
                          </a:rPr>
                          <m:t>tn</m:t>
                        </m:r>
                      </m:sub>
                    </m:sSub>
                    <m:r>
                      <a:rPr sz="1700" i="1">
                        <a:solidFill>
                          <a:srgbClr val="4472C4"/>
                        </a:solidFill>
                        <a:latin typeface="Cambria Math" panose="02040503050406030204" pitchFamily="18" charset="0"/>
                      </a:rPr>
                      <m:t>=0,</m:t>
                    </m:r>
                    <m:sSub>
                      <m:sSubPr>
                        <m:ctrlPr>
                          <a:rPr sz="1700" i="1">
                            <a:solidFill>
                              <a:srgbClr val="4472C4"/>
                            </a:solidFill>
                            <a:latin typeface="Cambria Math" panose="02040503050406030204" pitchFamily="18" charset="0"/>
                          </a:rPr>
                        </m:ctrlPr>
                      </m:sSubPr>
                      <m:e>
                        <m:r>
                          <a:rPr sz="1700" i="1">
                            <a:solidFill>
                              <a:srgbClr val="4472C4"/>
                            </a:solidFill>
                            <a:latin typeface="Cambria Math" panose="02040503050406030204" pitchFamily="18" charset="0"/>
                          </a:rPr>
                          <m:t>𝑐</m:t>
                        </m:r>
                      </m:e>
                      <m:sub>
                        <m:r>
                          <m:rPr>
                            <m:nor/>
                          </m:rPr>
                          <a:rPr sz="1700" i="1">
                            <a:solidFill>
                              <a:srgbClr val="4472C4"/>
                            </a:solidFill>
                            <a:latin typeface="Cambria Math" panose="02040503050406030204" pitchFamily="18" charset="0"/>
                          </a:rPr>
                          <m:t>fp</m:t>
                        </m:r>
                      </m:sub>
                    </m:sSub>
                    <m:r>
                      <a:rPr sz="1700" i="1">
                        <a:solidFill>
                          <a:srgbClr val="4472C4"/>
                        </a:solidFill>
                        <a:latin typeface="Cambria Math" panose="02040503050406030204" pitchFamily="18" charset="0"/>
                      </a:rPr>
                      <m:t>=8,</m:t>
                    </m:r>
                    <m:sSub>
                      <m:sSubPr>
                        <m:ctrlPr>
                          <a:rPr sz="1700" i="1">
                            <a:solidFill>
                              <a:srgbClr val="4472C4"/>
                            </a:solidFill>
                            <a:latin typeface="Cambria Math" panose="02040503050406030204" pitchFamily="18" charset="0"/>
                          </a:rPr>
                        </m:ctrlPr>
                      </m:sSubPr>
                      <m:e>
                        <m:r>
                          <a:rPr sz="1700" i="1">
                            <a:solidFill>
                              <a:srgbClr val="4472C4"/>
                            </a:solidFill>
                            <a:latin typeface="Cambria Math" panose="02040503050406030204" pitchFamily="18" charset="0"/>
                          </a:rPr>
                          <m:t>𝑐</m:t>
                        </m:r>
                      </m:e>
                      <m:sub>
                        <m:r>
                          <m:rPr>
                            <m:nor/>
                          </m:rPr>
                          <a:rPr sz="1700" i="1">
                            <a:solidFill>
                              <a:srgbClr val="4472C4"/>
                            </a:solidFill>
                            <a:latin typeface="Cambria Math" panose="02040503050406030204" pitchFamily="18" charset="0"/>
                          </a:rPr>
                          <m:t>fn</m:t>
                        </m:r>
                      </m:sub>
                    </m:sSub>
                    <m:r>
                      <a:rPr sz="1700" i="1">
                        <a:solidFill>
                          <a:srgbClr val="4472C4"/>
                        </a:solidFill>
                        <a:latin typeface="Cambria Math" panose="02040503050406030204" pitchFamily="18" charset="0"/>
                      </a:rPr>
                      <m:t>=12.</m:t>
                    </m:r>
                  </m:oMath>
                </a14:m>
                <a:endParaRPr/>
              </a:p>
              <a:p>
                <a:pPr marL="571500" indent="-571500">
                  <a:buSzPct val="100000"/>
                  <a:buChar char="❑"/>
                  <a:defRPr sz="1600">
                    <a:solidFill>
                      <a:schemeClr val="accent1"/>
                    </a:solidFill>
                  </a:defRPr>
                </a:pPr>
                <a:r>
                  <a:t>The black lines represent the cost </a:t>
                </a:r>
                <a14:m>
                  <m:oMath xmlns:m="http://schemas.openxmlformats.org/officeDocument/2006/math">
                    <m:sSubSup>
                      <m:sSubSupPr>
                        <m:ctrlPr>
                          <a:rPr sz="1700" i="1">
                            <a:solidFill>
                              <a:srgbClr val="4472C4"/>
                            </a:solidFill>
                            <a:latin typeface="Cambria Math" panose="02040503050406030204" pitchFamily="18" charset="0"/>
                          </a:rPr>
                        </m:ctrlPr>
                      </m:sSubSupPr>
                      <m:e>
                        <m:r>
                          <m:rPr>
                            <m:sty m:val="p"/>
                          </m:rPr>
                          <a:rPr sz="1700" i="1">
                            <a:solidFill>
                              <a:srgbClr val="4472C4"/>
                            </a:solidFill>
                            <a:latin typeface="Cambria Math" panose="02040503050406030204" pitchFamily="18" charset="0"/>
                          </a:rPr>
                          <m:t>Γ</m:t>
                        </m:r>
                      </m:e>
                      <m:sub>
                        <m:r>
                          <a:rPr sz="1700" i="1">
                            <a:solidFill>
                              <a:srgbClr val="4472C4"/>
                            </a:solidFill>
                            <a:latin typeface="Cambria Math" panose="02040503050406030204" pitchFamily="18" charset="0"/>
                          </a:rPr>
                          <m:t>∗</m:t>
                        </m:r>
                      </m:sub>
                      <m:sup>
                        <m:r>
                          <a:rPr sz="1700" i="1">
                            <a:solidFill>
                              <a:srgbClr val="4472C4"/>
                            </a:solidFill>
                            <a:latin typeface="Cambria Math" panose="02040503050406030204" pitchFamily="18" charset="0"/>
                          </a:rPr>
                          <m:t>𝑎</m:t>
                        </m:r>
                      </m:sup>
                    </m:sSubSup>
                    <m:r>
                      <a:rPr sz="1700" i="1">
                        <a:solidFill>
                          <a:srgbClr val="4472C4"/>
                        </a:solidFill>
                        <a:latin typeface="Cambria Math" panose="02040503050406030204" pitchFamily="18" charset="0"/>
                      </a:rPr>
                      <m:t>(</m:t>
                    </m:r>
                    <m:sSubSup>
                      <m:sSubSupPr>
                        <m:ctrlPr>
                          <a:rPr sz="1700" i="1">
                            <a:solidFill>
                              <a:srgbClr val="4472C4"/>
                            </a:solidFill>
                            <a:latin typeface="Cambria Math" panose="02040503050406030204" pitchFamily="18" charset="0"/>
                          </a:rPr>
                        </m:ctrlPr>
                      </m:sSubSupPr>
                      <m:e>
                        <m:r>
                          <a:rPr sz="1700" i="1">
                            <a:solidFill>
                              <a:srgbClr val="4472C4"/>
                            </a:solidFill>
                            <a:latin typeface="Cambria Math" panose="02040503050406030204" pitchFamily="18" charset="0"/>
                          </a:rPr>
                          <m:t>𝑝</m:t>
                        </m:r>
                      </m:e>
                      <m:sub>
                        <m:r>
                          <a:rPr sz="1700" i="1">
                            <a:solidFill>
                              <a:srgbClr val="4472C4"/>
                            </a:solidFill>
                            <a:latin typeface="Cambria Math" panose="02040503050406030204" pitchFamily="18" charset="0"/>
                          </a:rPr>
                          <m:t>𝑘</m:t>
                        </m:r>
                      </m:sub>
                      <m:sup>
                        <m:r>
                          <a:rPr sz="1700" i="1">
                            <a:solidFill>
                              <a:srgbClr val="4472C4"/>
                            </a:solidFill>
                            <a:latin typeface="Cambria Math" panose="02040503050406030204" pitchFamily="18" charset="0"/>
                          </a:rPr>
                          <m:t>𝑎</m:t>
                        </m:r>
                      </m:sup>
                    </m:sSubSup>
                    <m:r>
                      <a:rPr sz="1700" i="1">
                        <a:solidFill>
                          <a:srgbClr val="4472C4"/>
                        </a:solidFill>
                        <a:latin typeface="Cambria Math" panose="02040503050406030204" pitchFamily="18" charset="0"/>
                      </a:rPr>
                      <m:t>)</m:t>
                    </m:r>
                  </m:oMath>
                </a14:m>
                <a:r>
                  <a:t> of the automation, as a function of the posterior probability </a:t>
                </a:r>
                <a14:m>
                  <m:oMath xmlns:m="http://schemas.openxmlformats.org/officeDocument/2006/math">
                    <m:sSubSup>
                      <m:sSubSupPr>
                        <m:ctrlPr>
                          <a:rPr sz="1700" i="1">
                            <a:solidFill>
                              <a:srgbClr val="4472C4"/>
                            </a:solidFill>
                            <a:latin typeface="Cambria Math" panose="02040503050406030204" pitchFamily="18" charset="0"/>
                          </a:rPr>
                        </m:ctrlPr>
                      </m:sSubSupPr>
                      <m:e>
                        <m:r>
                          <a:rPr sz="1700" i="1">
                            <a:solidFill>
                              <a:srgbClr val="4472C4"/>
                            </a:solidFill>
                            <a:latin typeface="Cambria Math" panose="02040503050406030204" pitchFamily="18" charset="0"/>
                          </a:rPr>
                          <m:t>𝑝</m:t>
                        </m:r>
                      </m:e>
                      <m:sub>
                        <m:r>
                          <a:rPr sz="1700" i="1">
                            <a:solidFill>
                              <a:srgbClr val="4472C4"/>
                            </a:solidFill>
                            <a:latin typeface="Cambria Math" panose="02040503050406030204" pitchFamily="18" charset="0"/>
                          </a:rPr>
                          <m:t>𝑘</m:t>
                        </m:r>
                      </m:sub>
                      <m:sup>
                        <m:r>
                          <a:rPr sz="1700" i="1">
                            <a:solidFill>
                              <a:srgbClr val="4472C4"/>
                            </a:solidFill>
                            <a:latin typeface="Cambria Math" panose="02040503050406030204" pitchFamily="18" charset="0"/>
                          </a:rPr>
                          <m:t>𝑎</m:t>
                        </m:r>
                      </m:sup>
                    </m:sSubSup>
                  </m:oMath>
                </a14:m>
                <a:r>
                  <a:t> of hypothesis </a:t>
                </a:r>
                <a14:m>
                  <m:oMath xmlns:m="http://schemas.openxmlformats.org/officeDocument/2006/math">
                    <m:sSub>
                      <m:sSubPr>
                        <m:ctrlPr>
                          <a:rPr sz="1700" i="1">
                            <a:solidFill>
                              <a:srgbClr val="4472C4"/>
                            </a:solidFill>
                            <a:latin typeface="Cambria Math" panose="02040503050406030204" pitchFamily="18" charset="0"/>
                          </a:rPr>
                        </m:ctrlPr>
                      </m:sSubPr>
                      <m:e>
                        <m:r>
                          <a:rPr sz="1700" i="1">
                            <a:solidFill>
                              <a:srgbClr val="4472C4"/>
                            </a:solidFill>
                            <a:latin typeface="Cambria Math" panose="02040503050406030204" pitchFamily="18" charset="0"/>
                          </a:rPr>
                          <m:t>ℋ</m:t>
                        </m:r>
                      </m:e>
                      <m:sub>
                        <m:r>
                          <a:rPr sz="1700" i="1">
                            <a:solidFill>
                              <a:srgbClr val="4472C4"/>
                            </a:solidFill>
                            <a:latin typeface="Cambria Math" panose="02040503050406030204" pitchFamily="18" charset="0"/>
                          </a:rPr>
                          <m:t>1</m:t>
                        </m:r>
                      </m:sub>
                    </m:sSub>
                  </m:oMath>
                </a14:m>
                <a:r>
                  <a:t>. </a:t>
                </a:r>
              </a:p>
              <a:p>
                <a:pPr marL="571500" indent="-571500">
                  <a:buSzPct val="100000"/>
                  <a:buChar char="❑"/>
                  <a:defRPr sz="1600">
                    <a:solidFill>
                      <a:schemeClr val="accent1"/>
                    </a:solidFill>
                  </a:defRPr>
                </a:pPr>
                <a:r>
                  <a:t>The other lines show the expected cost for the human, </a:t>
                </a:r>
                <a14:m>
                  <m:oMath xmlns:m="http://schemas.openxmlformats.org/officeDocument/2006/math">
                    <m:sSup>
                      <m:sSupPr>
                        <m:ctrlPr>
                          <a:rPr sz="1700" i="1">
                            <a:solidFill>
                              <a:srgbClr val="4472C4"/>
                            </a:solidFill>
                            <a:latin typeface="Cambria Math" panose="02040503050406030204" pitchFamily="18" charset="0"/>
                          </a:rPr>
                        </m:ctrlPr>
                      </m:sSupPr>
                      <m:e>
                        <m:r>
                          <m:rPr>
                            <m:sty m:val="p"/>
                          </m:rPr>
                          <a:rPr sz="1700" i="1">
                            <a:solidFill>
                              <a:srgbClr val="4472C4"/>
                            </a:solidFill>
                            <a:latin typeface="Cambria Math" panose="02040503050406030204" pitchFamily="18" charset="0"/>
                          </a:rPr>
                          <m:t>Γ</m:t>
                        </m:r>
                      </m:e>
                      <m:sup>
                        <m:r>
                          <a:rPr sz="1700" i="1">
                            <a:solidFill>
                              <a:srgbClr val="4472C4"/>
                            </a:solidFill>
                            <a:latin typeface="Cambria Math" panose="02040503050406030204" pitchFamily="18" charset="0"/>
                          </a:rPr>
                          <m:t>h</m:t>
                        </m:r>
                      </m:sup>
                    </m:sSup>
                    <m:r>
                      <a:rPr sz="1700" i="1">
                        <a:solidFill>
                          <a:srgbClr val="4472C4"/>
                        </a:solidFill>
                        <a:latin typeface="Cambria Math" panose="02040503050406030204" pitchFamily="18" charset="0"/>
                      </a:rPr>
                      <m:t>(</m:t>
                    </m:r>
                    <m:sSubSup>
                      <m:sSubSupPr>
                        <m:ctrlPr>
                          <a:rPr sz="1700" i="1">
                            <a:solidFill>
                              <a:srgbClr val="4472C4"/>
                            </a:solidFill>
                            <a:latin typeface="Cambria Math" panose="02040503050406030204" pitchFamily="18" charset="0"/>
                          </a:rPr>
                        </m:ctrlPr>
                      </m:sSubSupPr>
                      <m:e>
                        <m:r>
                          <a:rPr sz="1700" i="1">
                            <a:solidFill>
                              <a:srgbClr val="4472C4"/>
                            </a:solidFill>
                            <a:latin typeface="Cambria Math" panose="02040503050406030204" pitchFamily="18" charset="0"/>
                          </a:rPr>
                          <m:t>𝑝</m:t>
                        </m:r>
                      </m:e>
                      <m:sub>
                        <m:r>
                          <a:rPr sz="1700" i="1">
                            <a:solidFill>
                              <a:srgbClr val="4472C4"/>
                            </a:solidFill>
                            <a:latin typeface="Cambria Math" panose="02040503050406030204" pitchFamily="18" charset="0"/>
                          </a:rPr>
                          <m:t>𝑘</m:t>
                        </m:r>
                      </m:sub>
                      <m:sup>
                        <m:r>
                          <a:rPr sz="1700" i="1">
                            <a:solidFill>
                              <a:srgbClr val="4472C4"/>
                            </a:solidFill>
                            <a:latin typeface="Cambria Math" panose="02040503050406030204" pitchFamily="18" charset="0"/>
                          </a:rPr>
                          <m:t>𝑎</m:t>
                        </m:r>
                      </m:sup>
                    </m:sSubSup>
                    <m:r>
                      <a:rPr sz="1700" i="1">
                        <a:solidFill>
                          <a:srgbClr val="4472C4"/>
                        </a:solidFill>
                        <a:latin typeface="Cambria Math" panose="02040503050406030204" pitchFamily="18" charset="0"/>
                      </a:rPr>
                      <m:t>,</m:t>
                    </m:r>
                    <m:r>
                      <a:rPr sz="1700" i="1">
                        <a:solidFill>
                          <a:srgbClr val="4472C4"/>
                        </a:solidFill>
                        <a:latin typeface="Cambria Math" panose="02040503050406030204" pitchFamily="18" charset="0"/>
                      </a:rPr>
                      <m:t>𝑤</m:t>
                    </m:r>
                    <m:r>
                      <a:rPr sz="1700" i="1">
                        <a:solidFill>
                          <a:srgbClr val="4472C4"/>
                        </a:solidFill>
                        <a:latin typeface="Cambria Math" panose="02040503050406030204" pitchFamily="18" charset="0"/>
                      </a:rPr>
                      <m:t>)</m:t>
                    </m:r>
                  </m:oMath>
                </a14:m>
                <a:r>
                  <a:t>, for </a:t>
                </a:r>
                <a14:m>
                  <m:oMath xmlns:m="http://schemas.openxmlformats.org/officeDocument/2006/math">
                    <m:r>
                      <a:rPr sz="1700" i="1">
                        <a:solidFill>
                          <a:srgbClr val="4472C4"/>
                        </a:solidFill>
                        <a:latin typeface="Cambria Math" panose="02040503050406030204" pitchFamily="18" charset="0"/>
                      </a:rPr>
                      <m:t>𝑤</m:t>
                    </m:r>
                    <m:r>
                      <a:rPr sz="1700" i="1">
                        <a:solidFill>
                          <a:srgbClr val="4472C4"/>
                        </a:solidFill>
                        <a:latin typeface="Cambria Math" panose="02040503050406030204" pitchFamily="18" charset="0"/>
                      </a:rPr>
                      <m:t>∈{1,2,…,</m:t>
                    </m:r>
                    <m:r>
                      <a:rPr sz="1700" i="1">
                        <a:solidFill>
                          <a:srgbClr val="4472C4"/>
                        </a:solidFill>
                        <a:latin typeface="Cambria Math" panose="02040503050406030204" pitchFamily="18" charset="0"/>
                      </a:rPr>
                      <m:t>𝐾</m:t>
                    </m:r>
                    <m:r>
                      <a:rPr sz="1700" i="1">
                        <a:solidFill>
                          <a:srgbClr val="4472C4"/>
                        </a:solidFill>
                        <a:latin typeface="Cambria Math" panose="02040503050406030204" pitchFamily="18" charset="0"/>
                      </a:rPr>
                      <m:t>}</m:t>
                    </m:r>
                  </m:oMath>
                </a14:m>
                <a:r>
                  <a:t>, with </a:t>
                </a:r>
                <a14:m>
                  <m:oMath xmlns:m="http://schemas.openxmlformats.org/officeDocument/2006/math">
                    <m:r>
                      <a:rPr sz="1700" i="1">
                        <a:solidFill>
                          <a:srgbClr val="4472C4"/>
                        </a:solidFill>
                        <a:latin typeface="Cambria Math" panose="02040503050406030204" pitchFamily="18" charset="0"/>
                      </a:rPr>
                      <m:t>𝐾</m:t>
                    </m:r>
                    <m:r>
                      <a:rPr sz="1700" i="1">
                        <a:solidFill>
                          <a:srgbClr val="4472C4"/>
                        </a:solidFill>
                        <a:latin typeface="Cambria Math" panose="02040503050406030204" pitchFamily="18" charset="0"/>
                      </a:rPr>
                      <m:t>=20</m:t>
                    </m:r>
                  </m:oMath>
                </a14:m>
                <a:r>
                  <a:t>. </a:t>
                </a:r>
              </a:p>
              <a:p>
                <a:pPr marL="571500" indent="-571500">
                  <a:buSzPct val="100000"/>
                  <a:buChar char="❑"/>
                  <a:defRPr sz="1600">
                    <a:solidFill>
                      <a:schemeClr val="accent1"/>
                    </a:solidFill>
                  </a:defRPr>
                </a:pPr>
                <a:r>
                  <a:t>The cost reduction for referring task </a:t>
                </a:r>
                <a14:m>
                  <m:oMath xmlns:m="http://schemas.openxmlformats.org/officeDocument/2006/math">
                    <m:r>
                      <a:rPr sz="1700" i="1">
                        <a:solidFill>
                          <a:srgbClr val="4472C4"/>
                        </a:solidFill>
                        <a:latin typeface="Cambria Math" panose="02040503050406030204" pitchFamily="18" charset="0"/>
                      </a:rPr>
                      <m:t>𝑘</m:t>
                    </m:r>
                  </m:oMath>
                </a14:m>
                <a:r>
                  <a:t> to the human is </a:t>
                </a:r>
                <a14:m>
                  <m:oMath xmlns:m="http://schemas.openxmlformats.org/officeDocument/2006/math">
                    <m:r>
                      <a:rPr sz="1700" i="1">
                        <a:solidFill>
                          <a:srgbClr val="4472C4"/>
                        </a:solidFill>
                        <a:latin typeface="Cambria Math" panose="02040503050406030204" pitchFamily="18" charset="0"/>
                      </a:rPr>
                      <m:t>𝑅</m:t>
                    </m:r>
                    <m:r>
                      <a:rPr sz="1700" i="1">
                        <a:solidFill>
                          <a:srgbClr val="4472C4"/>
                        </a:solidFill>
                        <a:latin typeface="Cambria Math" panose="02040503050406030204" pitchFamily="18" charset="0"/>
                      </a:rPr>
                      <m:t>(</m:t>
                    </m:r>
                    <m:sSubSup>
                      <m:sSubSupPr>
                        <m:ctrlPr>
                          <a:rPr sz="1700" i="1">
                            <a:solidFill>
                              <a:srgbClr val="4472C4"/>
                            </a:solidFill>
                            <a:latin typeface="Cambria Math" panose="02040503050406030204" pitchFamily="18" charset="0"/>
                          </a:rPr>
                        </m:ctrlPr>
                      </m:sSubSupPr>
                      <m:e>
                        <m:r>
                          <a:rPr sz="1700" i="1">
                            <a:solidFill>
                              <a:srgbClr val="4472C4"/>
                            </a:solidFill>
                            <a:latin typeface="Cambria Math" panose="02040503050406030204" pitchFamily="18" charset="0"/>
                          </a:rPr>
                          <m:t>𝑝</m:t>
                        </m:r>
                      </m:e>
                      <m:sub>
                        <m:r>
                          <a:rPr sz="1700" i="1">
                            <a:solidFill>
                              <a:srgbClr val="4472C4"/>
                            </a:solidFill>
                            <a:latin typeface="Cambria Math" panose="02040503050406030204" pitchFamily="18" charset="0"/>
                          </a:rPr>
                          <m:t>𝑘</m:t>
                        </m:r>
                      </m:sub>
                      <m:sup>
                        <m:r>
                          <a:rPr sz="1700" i="1">
                            <a:solidFill>
                              <a:srgbClr val="4472C4"/>
                            </a:solidFill>
                            <a:latin typeface="Cambria Math" panose="02040503050406030204" pitchFamily="18" charset="0"/>
                          </a:rPr>
                          <m:t>𝑎</m:t>
                        </m:r>
                      </m:sup>
                    </m:sSubSup>
                    <m:r>
                      <a:rPr sz="1700" i="1">
                        <a:solidFill>
                          <a:srgbClr val="4472C4"/>
                        </a:solidFill>
                        <a:latin typeface="Cambria Math" panose="02040503050406030204" pitchFamily="18" charset="0"/>
                      </a:rPr>
                      <m:t>,</m:t>
                    </m:r>
                    <m:r>
                      <a:rPr sz="1700" i="1">
                        <a:solidFill>
                          <a:srgbClr val="4472C4"/>
                        </a:solidFill>
                        <a:latin typeface="Cambria Math" panose="02040503050406030204" pitchFamily="18" charset="0"/>
                      </a:rPr>
                      <m:t>𝑤</m:t>
                    </m:r>
                    <m:r>
                      <a:rPr sz="1700" i="1">
                        <a:solidFill>
                          <a:srgbClr val="4472C4"/>
                        </a:solidFill>
                        <a:latin typeface="Cambria Math" panose="02040503050406030204" pitchFamily="18" charset="0"/>
                      </a:rPr>
                      <m:t>)</m:t>
                    </m:r>
                  </m:oMath>
                </a14:m>
                <a:r>
                  <a:t>, which is the difference between the black lines and the others.</a:t>
                </a:r>
                <a:endParaRPr>
                  <a:solidFill>
                    <a:srgbClr val="4472C4"/>
                  </a:solidFill>
                </a:endParaRPr>
              </a:p>
            </p:txBody>
          </p:sp>
        </mc:Choice>
        <mc:Fallback xmlns="">
          <p:sp>
            <p:nvSpPr>
              <p:cNvPr id="523" name="TextBox 2"/>
              <p:cNvSpPr txBox="1">
                <a:spLocks noRot="1" noChangeAspect="1" noMove="1" noResize="1" noEditPoints="1" noAdjustHandles="1" noChangeArrowheads="1" noChangeShapeType="1" noTextEdit="1"/>
              </p:cNvSpPr>
              <p:nvPr/>
            </p:nvSpPr>
            <p:spPr>
              <a:xfrm>
                <a:off x="7551485" y="1780321"/>
                <a:ext cx="4483062" cy="3253844"/>
              </a:xfrm>
              <a:prstGeom prst="rect">
                <a:avLst/>
              </a:prstGeom>
              <a:blipFill>
                <a:blip r:embed="rId3"/>
                <a:stretch>
                  <a:fillRect l="-1977" t="-1556" r="-2260" b="-38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
        <p:nvSpPr>
          <p:cNvPr id="52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35</a:t>
            </a:fld>
            <a:endParaRPr/>
          </a:p>
        </p:txBody>
      </p:sp>
      <p:grpSp>
        <p:nvGrpSpPr>
          <p:cNvPr id="528" name="Group"/>
          <p:cNvGrpSpPr/>
          <p:nvPr/>
        </p:nvGrpSpPr>
        <p:grpSpPr>
          <a:xfrm>
            <a:off x="120567" y="1129367"/>
            <a:ext cx="6845142" cy="5249567"/>
            <a:chOff x="0" y="0"/>
            <a:chExt cx="6845141" cy="5249566"/>
          </a:xfrm>
        </p:grpSpPr>
        <p:pic>
          <p:nvPicPr>
            <p:cNvPr id="525" name="Image" descr="Image"/>
            <p:cNvPicPr>
              <a:picLocks noChangeAspect="1"/>
            </p:cNvPicPr>
            <p:nvPr/>
          </p:nvPicPr>
          <p:blipFill>
            <a:blip r:embed="rId4"/>
            <a:stretch>
              <a:fillRect/>
            </a:stretch>
          </p:blipFill>
          <p:spPr>
            <a:xfrm>
              <a:off x="0" y="0"/>
              <a:ext cx="6845142" cy="5249567"/>
            </a:xfrm>
            <a:prstGeom prst="rect">
              <a:avLst/>
            </a:prstGeom>
            <a:ln w="12700" cap="flat">
              <a:noFill/>
              <a:miter lim="400000"/>
            </a:ln>
            <a:effectLst/>
          </p:spPr>
        </p:pic>
        <mc:AlternateContent xmlns:mc="http://schemas.openxmlformats.org/markup-compatibility/2006" xmlns:a14="http://schemas.microsoft.com/office/drawing/2010/main">
          <mc:Choice Requires="a14">
            <p:sp>
              <p:nvSpPr>
                <p:cNvPr id="526" name="Equation"/>
                <p:cNvSpPr txBox="1"/>
                <p:nvPr/>
              </p:nvSpPr>
              <p:spPr>
                <a:xfrm>
                  <a:off x="2306394" y="1042873"/>
                  <a:ext cx="550323" cy="225581"/>
                </a:xfrm>
                <a:prstGeom prst="rect">
                  <a:avLst/>
                </a:prstGeom>
                <a:noFill/>
                <a:ln w="12700" cap="flat">
                  <a:noFill/>
                  <a:miter lim="400000"/>
                </a:ln>
                <a:effectLst/>
              </p:spPr>
              <p:txBody>
                <a:bodyPr wrap="none" lIns="0" tIns="0" rIns="0" bIns="0">
                  <a:spAutoFit/>
                </a:bodyPr>
                <a:lstStyle/>
                <a:p>
                  <a:pPr latinLnBrk="1"/>
                  <a14:m>
                    <m:oMathPara xmlns:m="http://schemas.openxmlformats.org/officeDocument/2006/math">
                      <m:oMathParaPr>
                        <m:jc m:val="centerGroup"/>
                      </m:oMathParaPr>
                      <m:oMath xmlns:m="http://schemas.openxmlformats.org/officeDocument/2006/math">
                        <m:sSubSup>
                          <m:sSubSupPr>
                            <m:ctrlPr>
                              <a:rPr sz="2000" i="1">
                                <a:solidFill>
                                  <a:srgbClr val="000000"/>
                                </a:solidFill>
                                <a:latin typeface="Cambria Math" panose="02040503050406030204" pitchFamily="18" charset="0"/>
                              </a:rPr>
                            </m:ctrlPr>
                          </m:sSubSupPr>
                          <m:e>
                            <m:r>
                              <m:rPr>
                                <m:sty m:val="p"/>
                              </m:rPr>
                              <a:rPr sz="2000" i="1">
                                <a:solidFill>
                                  <a:srgbClr val="000000"/>
                                </a:solidFill>
                                <a:latin typeface="Cambria Math" panose="02040503050406030204" pitchFamily="18" charset="0"/>
                              </a:rPr>
                              <m:t>Γ</m:t>
                            </m:r>
                          </m:e>
                          <m:sub>
                            <m:r>
                              <a:rPr sz="2000" i="1">
                                <a:solidFill>
                                  <a:srgbClr val="000000"/>
                                </a:solidFill>
                                <a:latin typeface="Cambria Math" panose="02040503050406030204" pitchFamily="18" charset="0"/>
                              </a:rPr>
                              <m:t>∗</m:t>
                            </m:r>
                          </m:sub>
                          <m:sup>
                            <m:r>
                              <a:rPr sz="2000" i="1">
                                <a:solidFill>
                                  <a:srgbClr val="000000"/>
                                </a:solidFill>
                                <a:latin typeface="Cambria Math" panose="02040503050406030204" pitchFamily="18" charset="0"/>
                              </a:rPr>
                              <m:t>𝑎</m:t>
                            </m:r>
                          </m:sup>
                        </m:sSubSup>
                        <m:r>
                          <a:rPr sz="2000" i="1">
                            <a:solidFill>
                              <a:srgbClr val="000000"/>
                            </a:solidFill>
                            <a:latin typeface="Cambria Math" panose="02040503050406030204" pitchFamily="18" charset="0"/>
                          </a:rPr>
                          <m:t>(</m:t>
                        </m:r>
                        <m:r>
                          <a:rPr sz="2000" i="1">
                            <a:solidFill>
                              <a:srgbClr val="000000"/>
                            </a:solidFill>
                            <a:latin typeface="Cambria Math" panose="02040503050406030204" pitchFamily="18" charset="0"/>
                          </a:rPr>
                          <m:t>𝑝</m:t>
                        </m:r>
                        <m:r>
                          <a:rPr sz="2000" i="1">
                            <a:solidFill>
                              <a:srgbClr val="000000"/>
                            </a:solidFill>
                            <a:latin typeface="Cambria Math" panose="02040503050406030204" pitchFamily="18" charset="0"/>
                          </a:rPr>
                          <m:t>)</m:t>
                        </m:r>
                      </m:oMath>
                    </m:oMathPara>
                  </a14:m>
                  <a:endParaRPr sz="2000"/>
                </a:p>
              </p:txBody>
            </p:sp>
          </mc:Choice>
          <mc:Fallback xmlns="">
            <p:sp>
              <p:nvSpPr>
                <p:cNvPr id="526" name="Equation"/>
                <p:cNvSpPr txBox="1">
                  <a:spLocks noRot="1" noChangeAspect="1" noMove="1" noResize="1" noEditPoints="1" noAdjustHandles="1" noChangeArrowheads="1" noChangeShapeType="1" noTextEdit="1"/>
                </p:cNvSpPr>
                <p:nvPr/>
              </p:nvSpPr>
              <p:spPr>
                <a:xfrm>
                  <a:off x="2306394" y="1042873"/>
                  <a:ext cx="550323" cy="225581"/>
                </a:xfrm>
                <a:prstGeom prst="rect">
                  <a:avLst/>
                </a:prstGeom>
                <a:blipFill>
                  <a:blip r:embed="rId5"/>
                  <a:stretch>
                    <a:fillRect l="-15909" r="-36364" b="-78947"/>
                  </a:stretch>
                </a:blipFill>
                <a:ln w="12700" cap="flat">
                  <a:noFill/>
                  <a:miter lim="400000"/>
                </a:ln>
                <a:effectLst/>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527" name="Equation"/>
                <p:cNvSpPr txBox="1"/>
                <p:nvPr/>
              </p:nvSpPr>
              <p:spPr>
                <a:xfrm>
                  <a:off x="5554924" y="1021625"/>
                  <a:ext cx="819511" cy="269224"/>
                </a:xfrm>
                <a:prstGeom prst="rect">
                  <a:avLst/>
                </a:prstGeom>
                <a:noFill/>
                <a:ln w="12700" cap="flat">
                  <a:noFill/>
                  <a:miter lim="400000"/>
                </a:ln>
                <a:effectLst/>
              </p:spPr>
              <p:txBody>
                <a:bodyPr wrap="none" lIns="0" tIns="0" rIns="0" bIns="0">
                  <a:spAutoFit/>
                </a:bodyPr>
                <a:lstStyle/>
                <a:p>
                  <a:pPr latinLnBrk="1"/>
                  <a14:m>
                    <m:oMathPara xmlns:m="http://schemas.openxmlformats.org/officeDocument/2006/math">
                      <m:oMathParaPr>
                        <m:jc m:val="centerGroup"/>
                      </m:oMathParaPr>
                      <m:oMath xmlns:m="http://schemas.openxmlformats.org/officeDocument/2006/math">
                        <m:sSup>
                          <m:sSupPr>
                            <m:ctrlPr>
                              <a:rPr sz="2000" i="1">
                                <a:solidFill>
                                  <a:srgbClr val="017000"/>
                                </a:solidFill>
                                <a:latin typeface="Cambria Math" panose="02040503050406030204" pitchFamily="18" charset="0"/>
                              </a:rPr>
                            </m:ctrlPr>
                          </m:sSupPr>
                          <m:e>
                            <m:r>
                              <m:rPr>
                                <m:sty m:val="p"/>
                              </m:rPr>
                              <a:rPr sz="2000" i="1">
                                <a:solidFill>
                                  <a:srgbClr val="017000"/>
                                </a:solidFill>
                                <a:latin typeface="Cambria Math" panose="02040503050406030204" pitchFamily="18" charset="0"/>
                              </a:rPr>
                              <m:t>Γ</m:t>
                            </m:r>
                          </m:e>
                          <m:sup>
                            <m:r>
                              <a:rPr sz="2000" i="1">
                                <a:solidFill>
                                  <a:srgbClr val="017000"/>
                                </a:solidFill>
                                <a:latin typeface="Cambria Math" panose="02040503050406030204" pitchFamily="18" charset="0"/>
                              </a:rPr>
                              <m:t>h</m:t>
                            </m:r>
                          </m:sup>
                        </m:sSup>
                        <m:r>
                          <a:rPr sz="2000" i="1">
                            <a:solidFill>
                              <a:srgbClr val="017000"/>
                            </a:solidFill>
                            <a:latin typeface="Cambria Math" panose="02040503050406030204" pitchFamily="18" charset="0"/>
                          </a:rPr>
                          <m:t>(</m:t>
                        </m:r>
                        <m:r>
                          <a:rPr sz="2000" i="1">
                            <a:solidFill>
                              <a:srgbClr val="017000"/>
                            </a:solidFill>
                            <a:latin typeface="Cambria Math" panose="02040503050406030204" pitchFamily="18" charset="0"/>
                          </a:rPr>
                          <m:t>𝑝</m:t>
                        </m:r>
                        <m:r>
                          <a:rPr sz="2000" i="1">
                            <a:solidFill>
                              <a:srgbClr val="017000"/>
                            </a:solidFill>
                            <a:latin typeface="Cambria Math" panose="02040503050406030204" pitchFamily="18" charset="0"/>
                          </a:rPr>
                          <m:t>,</m:t>
                        </m:r>
                        <m:r>
                          <a:rPr sz="2000" i="1">
                            <a:solidFill>
                              <a:srgbClr val="017000"/>
                            </a:solidFill>
                            <a:latin typeface="Cambria Math" panose="02040503050406030204" pitchFamily="18" charset="0"/>
                          </a:rPr>
                          <m:t>𝑤</m:t>
                        </m:r>
                        <m:r>
                          <a:rPr sz="2000" i="1">
                            <a:solidFill>
                              <a:srgbClr val="017000"/>
                            </a:solidFill>
                            <a:latin typeface="Cambria Math" panose="02040503050406030204" pitchFamily="18" charset="0"/>
                          </a:rPr>
                          <m:t>)</m:t>
                        </m:r>
                      </m:oMath>
                    </m:oMathPara>
                  </a14:m>
                  <a:endParaRPr sz="2000">
                    <a:solidFill>
                      <a:srgbClr val="017100"/>
                    </a:solidFill>
                  </a:endParaRPr>
                </a:p>
              </p:txBody>
            </p:sp>
          </mc:Choice>
          <mc:Fallback xmlns="">
            <p:sp>
              <p:nvSpPr>
                <p:cNvPr id="527" name="Equation"/>
                <p:cNvSpPr txBox="1">
                  <a:spLocks noRot="1" noChangeAspect="1" noMove="1" noResize="1" noEditPoints="1" noAdjustHandles="1" noChangeArrowheads="1" noChangeShapeType="1" noTextEdit="1"/>
                </p:cNvSpPr>
                <p:nvPr/>
              </p:nvSpPr>
              <p:spPr>
                <a:xfrm>
                  <a:off x="5554924" y="1021625"/>
                  <a:ext cx="819511" cy="269224"/>
                </a:xfrm>
                <a:prstGeom prst="rect">
                  <a:avLst/>
                </a:prstGeom>
                <a:blipFill>
                  <a:blip r:embed="rId6"/>
                  <a:stretch>
                    <a:fillRect l="-9091" r="-25758" b="-50000"/>
                  </a:stretch>
                </a:blipFill>
                <a:ln w="12700" cap="flat">
                  <a:noFill/>
                  <a:miter lim="400000"/>
                </a:ln>
                <a:effectLst/>
              </p:spPr>
              <p:txBody>
                <a:bodyPr/>
                <a:lstStyle/>
                <a:p>
                  <a:r>
                    <a:rPr lang="en-BE">
                      <a:noFill/>
                    </a:rPr>
                    <a:t> </a:t>
                  </a:r>
                </a:p>
              </p:txBody>
            </p:sp>
          </mc:Fallback>
        </mc:AlternateContent>
      </p:gr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30" name="TextBox 1"/>
          <p:cNvSpPr txBox="1"/>
          <p:nvPr/>
        </p:nvSpPr>
        <p:spPr>
          <a:xfrm>
            <a:off x="2708724" y="230720"/>
            <a:ext cx="7052670" cy="601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000" b="1"/>
            </a:lvl1pPr>
          </a:lstStyle>
          <a:p>
            <a:r>
              <a:t>Agenda</a:t>
            </a:r>
          </a:p>
        </p:txBody>
      </p:sp>
      <mc:AlternateContent xmlns:mc="http://schemas.openxmlformats.org/markup-compatibility/2006" xmlns:a14="http://schemas.microsoft.com/office/drawing/2010/main">
        <mc:Choice Requires="a14">
          <p:sp>
            <p:nvSpPr>
              <p:cNvPr id="531" name="TextBox 2"/>
              <p:cNvSpPr txBox="1"/>
              <p:nvPr/>
            </p:nvSpPr>
            <p:spPr>
              <a:xfrm>
                <a:off x="1139590" y="1140771"/>
                <a:ext cx="9912820" cy="4480391"/>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spAutoFit/>
              </a:bodyPr>
              <a:lstStyle/>
              <a:p>
                <a:pPr marL="571500" indent="-571500">
                  <a:buSzPct val="100000"/>
                  <a:buChar char="❑"/>
                  <a:defRPr sz="2800">
                    <a:solidFill>
                      <a:schemeClr val="accent1"/>
                    </a:solidFill>
                  </a:defRPr>
                </a:pPr>
                <a:endParaRPr/>
              </a:p>
              <a:p>
                <a:pPr marL="1028700" lvl="1" indent="-571500">
                  <a:buSzPct val="100000"/>
                  <a:buChar char="❑"/>
                  <a:defRPr sz="2800">
                    <a:solidFill>
                      <a:schemeClr val="accent1"/>
                    </a:solidFill>
                  </a:defRPr>
                </a:pPr>
                <a:r>
                  <a:t>Human Automation Teams </a:t>
                </a:r>
              </a:p>
              <a:p>
                <a:pPr marL="1485900" lvl="2" indent="-571500">
                  <a:buSzPct val="100000"/>
                  <a:buChar char="❑"/>
                  <a:defRPr sz="2800">
                    <a:solidFill>
                      <a:schemeClr val="accent4"/>
                    </a:solidFill>
                  </a:defRPr>
                </a:pPr>
                <a:r>
                  <a:t>Introduction to Human Factors </a:t>
                </a:r>
                <a14:m>
                  <m:oMath xmlns:m="http://schemas.openxmlformats.org/officeDocument/2006/math">
                    <m:r>
                      <a:rPr sz="3000" i="1">
                        <a:solidFill>
                          <a:srgbClr val="FFC000"/>
                        </a:solidFill>
                        <a:latin typeface="Cambria Math" panose="02040503050406030204" pitchFamily="18" charset="0"/>
                      </a:rPr>
                      <m:t>✓</m:t>
                    </m:r>
                  </m:oMath>
                </a14:m>
                <a:endParaRPr/>
              </a:p>
              <a:p>
                <a:pPr marL="1485900" lvl="2" indent="-571500">
                  <a:buSzPct val="100000"/>
                  <a:buChar char="❑"/>
                  <a:defRPr sz="2800">
                    <a:solidFill>
                      <a:schemeClr val="accent4"/>
                    </a:solidFill>
                  </a:defRPr>
                </a:pPr>
                <a:r>
                  <a:t>Decision Referrals in Teams - Problem Formulation </a:t>
                </a:r>
                <a14:m>
                  <m:oMath xmlns:m="http://schemas.openxmlformats.org/officeDocument/2006/math">
                    <m:r>
                      <a:rPr sz="3000" i="1">
                        <a:solidFill>
                          <a:srgbClr val="FFC000"/>
                        </a:solidFill>
                        <a:latin typeface="Cambria Math" panose="02040503050406030204" pitchFamily="18" charset="0"/>
                      </a:rPr>
                      <m:t>✓</m:t>
                    </m:r>
                  </m:oMath>
                </a14:m>
                <a:endParaRPr/>
              </a:p>
              <a:p>
                <a:pPr marL="1485900" lvl="2" indent="-571500">
                  <a:buSzPct val="100000"/>
                  <a:buChar char="❑"/>
                  <a:defRPr sz="2800">
                    <a:solidFill>
                      <a:schemeClr val="accent2"/>
                    </a:solidFill>
                  </a:defRPr>
                </a:pPr>
                <a:r>
                  <a:t>Optimal Referral Strategy - Analysis and Simulation </a:t>
                </a:r>
                <a14:m>
                  <m:oMath xmlns:m="http://schemas.openxmlformats.org/officeDocument/2006/math">
                    <m:r>
                      <a:rPr sz="3000" i="1">
                        <a:solidFill>
                          <a:srgbClr val="ED7D31"/>
                        </a:solidFill>
                        <a:latin typeface="Cambria Math" panose="02040503050406030204" pitchFamily="18" charset="0"/>
                      </a:rPr>
                      <m:t>⋆</m:t>
                    </m:r>
                  </m:oMath>
                </a14:m>
                <a:endParaRPr/>
              </a:p>
              <a:p>
                <a:pPr marL="1485900" lvl="2" indent="-571500">
                  <a:buSzPct val="100000"/>
                  <a:buChar char="❑"/>
                  <a:defRPr sz="2800">
                    <a:solidFill>
                      <a:schemeClr val="accent1"/>
                    </a:solidFill>
                  </a:defRPr>
                </a:pPr>
                <a:r>
                  <a:t>Experimental Study</a:t>
                </a:r>
              </a:p>
              <a:p>
                <a:pPr>
                  <a:defRPr sz="2800">
                    <a:solidFill>
                      <a:schemeClr val="accent1"/>
                    </a:solidFill>
                  </a:defRPr>
                </a:pPr>
                <a:endParaRPr/>
              </a:p>
              <a:p>
                <a:pPr marL="1028700" lvl="1" indent="-571500">
                  <a:buSzPct val="100000"/>
                  <a:buChar char="❑"/>
                  <a:defRPr sz="2800">
                    <a:solidFill>
                      <a:schemeClr val="accent1"/>
                    </a:solidFill>
                  </a:defRPr>
                </a:pPr>
                <a:r>
                  <a:t>Applications in Counter Drone Surveillance [briefly]</a:t>
                </a:r>
              </a:p>
              <a:p>
                <a:pPr marL="1485900" lvl="2" indent="-571500">
                  <a:buSzPct val="100000"/>
                  <a:buChar char="❑"/>
                  <a:defRPr sz="2800">
                    <a:solidFill>
                      <a:schemeClr val="accent1"/>
                    </a:solidFill>
                  </a:defRPr>
                </a:pPr>
                <a:r>
                  <a:t>Framework</a:t>
                </a:r>
              </a:p>
              <a:p>
                <a:pPr marL="1485900" lvl="2" indent="-571500">
                  <a:buSzPct val="100000"/>
                  <a:buChar char="❑"/>
                  <a:defRPr sz="2800">
                    <a:solidFill>
                      <a:schemeClr val="accent1"/>
                    </a:solidFill>
                  </a:defRPr>
                </a:pPr>
                <a:r>
                  <a:t>Experimental Study</a:t>
                </a:r>
              </a:p>
            </p:txBody>
          </p:sp>
        </mc:Choice>
        <mc:Fallback xmlns="">
          <p:sp>
            <p:nvSpPr>
              <p:cNvPr id="531" name="TextBox 2"/>
              <p:cNvSpPr txBox="1">
                <a:spLocks noRot="1" noChangeAspect="1" noMove="1" noResize="1" noEditPoints="1" noAdjustHandles="1" noChangeArrowheads="1" noChangeShapeType="1" noTextEdit="1"/>
              </p:cNvSpPr>
              <p:nvPr/>
            </p:nvSpPr>
            <p:spPr>
              <a:xfrm>
                <a:off x="1139590" y="1140771"/>
                <a:ext cx="9912820" cy="4480391"/>
              </a:xfrm>
              <a:prstGeom prst="rect">
                <a:avLst/>
              </a:prstGeom>
              <a:blipFill>
                <a:blip r:embed="rId3"/>
                <a:stretch>
                  <a:fillRect b="-3672"/>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
        <p:nvSpPr>
          <p:cNvPr id="53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34"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mc:AlternateContent xmlns:mc="http://schemas.openxmlformats.org/markup-compatibility/2006" xmlns:a14="http://schemas.microsoft.com/office/drawing/2010/main">
        <mc:Choice Requires="a14">
          <p:sp>
            <p:nvSpPr>
              <p:cNvPr id="535" name="TextBox 2"/>
              <p:cNvSpPr txBox="1"/>
              <p:nvPr/>
            </p:nvSpPr>
            <p:spPr>
              <a:xfrm>
                <a:off x="768987" y="995167"/>
                <a:ext cx="10654025" cy="5385449"/>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spAutoFit/>
              </a:bodyPr>
              <a:lstStyle/>
              <a:p>
                <a:pPr marL="571500" indent="-571500">
                  <a:buSzPct val="100000"/>
                  <a:buChar char="❑"/>
                  <a:defRPr sz="2400">
                    <a:solidFill>
                      <a:schemeClr val="accent1"/>
                    </a:solidFill>
                  </a:defRPr>
                </a:pPr>
                <a:r>
                  <a:rPr dirty="0"/>
                  <a:t>Define G-index: </a:t>
                </a:r>
              </a:p>
              <a:p>
                <a:pPr lvl="8" indent="1828800">
                  <a:defRPr sz="2400"/>
                </a:pPr>
                <a:r>
                  <a:rPr lang="en-US" sz="2600" dirty="0">
                    <a:solidFill>
                      <a:srgbClr val="000000"/>
                    </a:solidFill>
                  </a:rPr>
                  <a:t>	</a:t>
                </a:r>
                <a14:m>
                  <m:oMath xmlns:m="http://schemas.openxmlformats.org/officeDocument/2006/math">
                    <m:r>
                      <a:rPr sz="2600" i="1">
                        <a:solidFill>
                          <a:srgbClr val="000000"/>
                        </a:solidFill>
                        <a:latin typeface="Cambria Math" panose="02040503050406030204" pitchFamily="18" charset="0"/>
                      </a:rPr>
                      <m:t>𝑅</m:t>
                    </m:r>
                    <m:r>
                      <a:rPr sz="2600" i="1">
                        <a:solidFill>
                          <a:srgbClr val="000000"/>
                        </a:solidFill>
                        <a:latin typeface="Cambria Math" panose="02040503050406030204" pitchFamily="18" charset="0"/>
                      </a:rPr>
                      <m:t>(</m:t>
                    </m:r>
                    <m:sSubSup>
                      <m:sSubSupPr>
                        <m:ctrlPr>
                          <a:rPr sz="2600" i="1">
                            <a:solidFill>
                              <a:srgbClr val="000000"/>
                            </a:solidFill>
                            <a:latin typeface="Cambria Math" panose="02040503050406030204" pitchFamily="18" charset="0"/>
                          </a:rPr>
                        </m:ctrlPr>
                      </m:sSubSupPr>
                      <m:e>
                        <m:r>
                          <a:rPr sz="2600" i="1">
                            <a:solidFill>
                              <a:srgbClr val="000000"/>
                            </a:solidFill>
                            <a:latin typeface="Cambria Math" panose="02040503050406030204" pitchFamily="18" charset="0"/>
                          </a:rPr>
                          <m:t>𝑝</m:t>
                        </m:r>
                      </m:e>
                      <m:sub>
                        <m:r>
                          <a:rPr sz="2600" i="1">
                            <a:solidFill>
                              <a:srgbClr val="000000"/>
                            </a:solidFill>
                            <a:latin typeface="Cambria Math" panose="02040503050406030204" pitchFamily="18" charset="0"/>
                          </a:rPr>
                          <m:t>𝑘</m:t>
                        </m:r>
                      </m:sub>
                      <m:sup>
                        <m:r>
                          <a:rPr sz="2600" i="1">
                            <a:solidFill>
                              <a:srgbClr val="000000"/>
                            </a:solidFill>
                            <a:latin typeface="Cambria Math" panose="02040503050406030204" pitchFamily="18" charset="0"/>
                          </a:rPr>
                          <m:t>𝑎</m:t>
                        </m:r>
                      </m:sup>
                    </m:sSubSup>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𝑤</m:t>
                    </m:r>
                    <m:r>
                      <a:rPr sz="2600" i="1">
                        <a:solidFill>
                          <a:srgbClr val="000000"/>
                        </a:solidFill>
                        <a:latin typeface="Cambria Math" panose="02040503050406030204" pitchFamily="18" charset="0"/>
                      </a:rPr>
                      <m:t>):=</m:t>
                    </m:r>
                    <m:sSubSup>
                      <m:sSubSupPr>
                        <m:ctrlPr>
                          <a:rPr sz="2600" i="1">
                            <a:solidFill>
                              <a:srgbClr val="000000"/>
                            </a:solidFill>
                            <a:latin typeface="Cambria Math" panose="02040503050406030204" pitchFamily="18" charset="0"/>
                          </a:rPr>
                        </m:ctrlPr>
                      </m:sSubSupPr>
                      <m:e>
                        <m:bar>
                          <m:barPr>
                            <m:pos m:val="top"/>
                            <m:ctrlPr>
                              <a:rPr sz="2600" i="1">
                                <a:solidFill>
                                  <a:srgbClr val="000000"/>
                                </a:solidFill>
                                <a:latin typeface="Cambria Math" panose="02040503050406030204" pitchFamily="18" charset="0"/>
                              </a:rPr>
                            </m:ctrlPr>
                          </m:barPr>
                          <m:e>
                            <m:r>
                              <m:rPr>
                                <m:sty m:val="p"/>
                              </m:rPr>
                              <a:rPr sz="2600" i="1">
                                <a:solidFill>
                                  <a:srgbClr val="000000"/>
                                </a:solidFill>
                                <a:latin typeface="Cambria Math" panose="02040503050406030204" pitchFamily="18" charset="0"/>
                              </a:rPr>
                              <m:t>Γ</m:t>
                            </m:r>
                          </m:e>
                        </m:bar>
                      </m:e>
                      <m:sub>
                        <m:r>
                          <a:rPr sz="2600" i="1">
                            <a:solidFill>
                              <a:srgbClr val="000000"/>
                            </a:solidFill>
                            <a:latin typeface="Cambria Math" panose="02040503050406030204" pitchFamily="18" charset="0"/>
                          </a:rPr>
                          <m:t>∗</m:t>
                        </m:r>
                      </m:sub>
                      <m:sup>
                        <m:r>
                          <a:rPr sz="2600" i="1">
                            <a:solidFill>
                              <a:srgbClr val="000000"/>
                            </a:solidFill>
                            <a:latin typeface="Cambria Math" panose="02040503050406030204" pitchFamily="18" charset="0"/>
                          </a:rPr>
                          <m:t>𝑎</m:t>
                        </m:r>
                      </m:sup>
                    </m:sSubSup>
                    <m:r>
                      <a:rPr sz="2600" i="1">
                        <a:solidFill>
                          <a:srgbClr val="000000"/>
                        </a:solidFill>
                        <a:latin typeface="Cambria Math" panose="02040503050406030204" pitchFamily="18" charset="0"/>
                      </a:rPr>
                      <m:t>(</m:t>
                    </m:r>
                    <m:sSubSup>
                      <m:sSubSupPr>
                        <m:ctrlPr>
                          <a:rPr sz="2600" i="1">
                            <a:solidFill>
                              <a:srgbClr val="000000"/>
                            </a:solidFill>
                            <a:latin typeface="Cambria Math" panose="02040503050406030204" pitchFamily="18" charset="0"/>
                          </a:rPr>
                        </m:ctrlPr>
                      </m:sSubSupPr>
                      <m:e>
                        <m:r>
                          <a:rPr sz="2600" i="1">
                            <a:solidFill>
                              <a:srgbClr val="000000"/>
                            </a:solidFill>
                            <a:latin typeface="Cambria Math" panose="02040503050406030204" pitchFamily="18" charset="0"/>
                          </a:rPr>
                          <m:t>𝑝</m:t>
                        </m:r>
                      </m:e>
                      <m:sub>
                        <m:r>
                          <a:rPr sz="2600" i="1">
                            <a:solidFill>
                              <a:srgbClr val="000000"/>
                            </a:solidFill>
                            <a:latin typeface="Cambria Math" panose="02040503050406030204" pitchFamily="18" charset="0"/>
                          </a:rPr>
                          <m:t>𝑘</m:t>
                        </m:r>
                      </m:sub>
                      <m:sup>
                        <m:r>
                          <a:rPr sz="2600" i="1">
                            <a:solidFill>
                              <a:srgbClr val="000000"/>
                            </a:solidFill>
                            <a:latin typeface="Cambria Math" panose="02040503050406030204" pitchFamily="18" charset="0"/>
                          </a:rPr>
                          <m:t>𝑎</m:t>
                        </m:r>
                      </m:sup>
                    </m:sSubSup>
                    <m:r>
                      <a:rPr sz="2600" i="1">
                        <a:solidFill>
                          <a:srgbClr val="000000"/>
                        </a:solidFill>
                        <a:latin typeface="Cambria Math" panose="02040503050406030204" pitchFamily="18" charset="0"/>
                      </a:rPr>
                      <m:t>)−</m:t>
                    </m:r>
                    <m:sSup>
                      <m:sSupPr>
                        <m:ctrlPr>
                          <a:rPr sz="2600" i="1">
                            <a:solidFill>
                              <a:srgbClr val="000000"/>
                            </a:solidFill>
                            <a:latin typeface="Cambria Math" panose="02040503050406030204" pitchFamily="18" charset="0"/>
                          </a:rPr>
                        </m:ctrlPr>
                      </m:sSupPr>
                      <m:e>
                        <m:r>
                          <m:rPr>
                            <m:sty m:val="p"/>
                          </m:rPr>
                          <a:rPr sz="2600" i="1">
                            <a:solidFill>
                              <a:srgbClr val="000000"/>
                            </a:solidFill>
                            <a:latin typeface="Cambria Math" panose="02040503050406030204" pitchFamily="18" charset="0"/>
                          </a:rPr>
                          <m:t>Γ</m:t>
                        </m:r>
                      </m:e>
                      <m:sup>
                        <m:r>
                          <a:rPr sz="2600" i="1">
                            <a:solidFill>
                              <a:srgbClr val="000000"/>
                            </a:solidFill>
                            <a:latin typeface="Cambria Math" panose="02040503050406030204" pitchFamily="18" charset="0"/>
                          </a:rPr>
                          <m:t>h</m:t>
                        </m:r>
                      </m:sup>
                    </m:sSup>
                    <m:r>
                      <a:rPr sz="2600" i="1">
                        <a:solidFill>
                          <a:srgbClr val="000000"/>
                        </a:solidFill>
                        <a:latin typeface="Cambria Math" panose="02040503050406030204" pitchFamily="18" charset="0"/>
                      </a:rPr>
                      <m:t>(</m:t>
                    </m:r>
                    <m:sSubSup>
                      <m:sSubSupPr>
                        <m:ctrlPr>
                          <a:rPr sz="2600" i="1">
                            <a:solidFill>
                              <a:srgbClr val="000000"/>
                            </a:solidFill>
                            <a:latin typeface="Cambria Math" panose="02040503050406030204" pitchFamily="18" charset="0"/>
                          </a:rPr>
                        </m:ctrlPr>
                      </m:sSubSupPr>
                      <m:e>
                        <m:r>
                          <a:rPr sz="2600" i="1">
                            <a:solidFill>
                              <a:srgbClr val="000000"/>
                            </a:solidFill>
                            <a:latin typeface="Cambria Math" panose="02040503050406030204" pitchFamily="18" charset="0"/>
                          </a:rPr>
                          <m:t>𝑝</m:t>
                        </m:r>
                      </m:e>
                      <m:sub>
                        <m:r>
                          <a:rPr sz="2600" i="1">
                            <a:solidFill>
                              <a:srgbClr val="000000"/>
                            </a:solidFill>
                            <a:latin typeface="Cambria Math" panose="02040503050406030204" pitchFamily="18" charset="0"/>
                          </a:rPr>
                          <m:t>𝑘</m:t>
                        </m:r>
                      </m:sub>
                      <m:sup>
                        <m:r>
                          <a:rPr sz="2600" i="1">
                            <a:solidFill>
                              <a:srgbClr val="000000"/>
                            </a:solidFill>
                            <a:latin typeface="Cambria Math" panose="02040503050406030204" pitchFamily="18" charset="0"/>
                          </a:rPr>
                          <m:t>𝑎</m:t>
                        </m:r>
                      </m:sup>
                    </m:sSubSup>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𝑤</m:t>
                    </m:r>
                    <m:r>
                      <a:rPr sz="2600" i="1">
                        <a:solidFill>
                          <a:srgbClr val="000000"/>
                        </a:solidFill>
                        <a:latin typeface="Cambria Math" panose="02040503050406030204" pitchFamily="18" charset="0"/>
                      </a:rPr>
                      <m:t>)−</m:t>
                    </m:r>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𝑐</m:t>
                        </m:r>
                      </m:e>
                      <m:sub>
                        <m:r>
                          <a:rPr sz="2600" i="1">
                            <a:solidFill>
                              <a:srgbClr val="000000"/>
                            </a:solidFill>
                            <a:latin typeface="Cambria Math" panose="02040503050406030204" pitchFamily="18" charset="0"/>
                          </a:rPr>
                          <m:t>𝑟</m:t>
                        </m:r>
                      </m:sub>
                    </m:sSub>
                    <m:r>
                      <a:rPr sz="2600" i="1">
                        <a:solidFill>
                          <a:srgbClr val="000000"/>
                        </a:solidFill>
                        <a:latin typeface="Cambria Math" panose="02040503050406030204" pitchFamily="18" charset="0"/>
                      </a:rPr>
                      <m:t>.</m:t>
                    </m:r>
                  </m:oMath>
                </a14:m>
                <a:endParaRPr dirty="0"/>
              </a:p>
              <a:p>
                <a:pPr>
                  <a:buSzPct val="100000"/>
                  <a:defRPr sz="2400">
                    <a:solidFill>
                      <a:schemeClr val="accent1"/>
                    </a:solidFill>
                  </a:defRPr>
                </a:pPr>
                <a:endParaRPr lang="en-US" dirty="0"/>
              </a:p>
              <a:p>
                <a:pPr marL="571500" indent="-571500">
                  <a:buSzPct val="100000"/>
                  <a:buChar char="❑"/>
                  <a:defRPr sz="2400">
                    <a:solidFill>
                      <a:schemeClr val="accent1"/>
                    </a:solidFill>
                  </a:defRPr>
                </a:pPr>
                <a:r>
                  <a:rPr dirty="0"/>
                  <a:t>R-index of a task is the expected cost reduced by referring it to the human under task load w.</a:t>
                </a:r>
              </a:p>
              <a:p>
                <a:pPr marL="571500" indent="-571500">
                  <a:buSzPct val="100000"/>
                  <a:buChar char="❑"/>
                  <a:defRPr sz="2400">
                    <a:solidFill>
                      <a:schemeClr val="accent1"/>
                    </a:solidFill>
                  </a:defRPr>
                </a:pPr>
                <a:endParaRPr dirty="0"/>
              </a:p>
              <a:p>
                <a:pPr marL="571500" indent="-571500">
                  <a:buSzPct val="100000"/>
                  <a:buChar char="❑"/>
                  <a:defRPr sz="2400" i="1">
                    <a:solidFill>
                      <a:schemeClr val="accent2"/>
                    </a:solidFill>
                  </a:defRPr>
                </a:pPr>
                <a:r>
                  <a:rPr b="1" dirty="0">
                    <a:solidFill>
                      <a:schemeClr val="accent2">
                        <a:satOff val="-18194"/>
                        <a:lumOff val="-11215"/>
                      </a:schemeClr>
                    </a:solidFill>
                  </a:rPr>
                  <a:t>Theorem</a:t>
                </a:r>
                <a:r>
                  <a:rPr dirty="0"/>
                  <a:t>: For tasks represented by </a:t>
                </a:r>
                <a14:m>
                  <m:oMath xmlns:m="http://schemas.openxmlformats.org/officeDocument/2006/math">
                    <m:sSubSup>
                      <m:sSubSupPr>
                        <m:ctrlPr>
                          <a:rPr sz="2600" i="1">
                            <a:solidFill>
                              <a:srgbClr val="000000"/>
                            </a:solidFill>
                            <a:latin typeface="Cambria Math" panose="02040503050406030204" pitchFamily="18" charset="0"/>
                          </a:rPr>
                        </m:ctrlPr>
                      </m:sSubSupPr>
                      <m:e>
                        <m:r>
                          <a:rPr sz="2600" i="1">
                            <a:solidFill>
                              <a:srgbClr val="000000"/>
                            </a:solidFill>
                            <a:latin typeface="Cambria Math" panose="02040503050406030204" pitchFamily="18" charset="0"/>
                          </a:rPr>
                          <m:t>𝑝</m:t>
                        </m:r>
                      </m:e>
                      <m:sub>
                        <m:r>
                          <a:rPr sz="2600" i="1">
                            <a:solidFill>
                              <a:srgbClr val="000000"/>
                            </a:solidFill>
                            <a:latin typeface="Cambria Math" panose="02040503050406030204" pitchFamily="18" charset="0"/>
                          </a:rPr>
                          <m:t>1</m:t>
                        </m:r>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𝐾</m:t>
                        </m:r>
                      </m:sub>
                      <m:sup>
                        <m:r>
                          <a:rPr sz="2600" i="1">
                            <a:solidFill>
                              <a:srgbClr val="000000"/>
                            </a:solidFill>
                            <a:latin typeface="Cambria Math" panose="02040503050406030204" pitchFamily="18" charset="0"/>
                          </a:rPr>
                          <m:t>𝑎</m:t>
                        </m:r>
                      </m:sup>
                    </m:sSubSup>
                  </m:oMath>
                </a14:m>
                <a:r>
                  <a:rPr dirty="0"/>
                  <a:t> and a given task load </a:t>
                </a:r>
                <a14:m>
                  <m:oMath xmlns:m="http://schemas.openxmlformats.org/officeDocument/2006/math">
                    <m:r>
                      <a:rPr sz="2600" i="1">
                        <a:solidFill>
                          <a:srgbClr val="000000"/>
                        </a:solidFill>
                        <a:latin typeface="Cambria Math" panose="02040503050406030204" pitchFamily="18" charset="0"/>
                      </a:rPr>
                      <m:t>𝑤</m:t>
                    </m:r>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𝒩</m:t>
                    </m:r>
                    <m:r>
                      <a:rPr sz="2600" i="1">
                        <a:solidFill>
                          <a:srgbClr val="000000"/>
                        </a:solidFill>
                        <a:latin typeface="Cambria Math" panose="02040503050406030204" pitchFamily="18" charset="0"/>
                      </a:rPr>
                      <m:t>|,</m:t>
                    </m:r>
                  </m:oMath>
                </a14:m>
                <a:r>
                  <a:rPr lang="en-US" dirty="0"/>
                  <a:t> </a:t>
                </a:r>
                <a:r>
                  <a:rPr dirty="0"/>
                  <a:t>to minimize </a:t>
                </a:r>
                <a14:m>
                  <m:oMath xmlns:m="http://schemas.openxmlformats.org/officeDocument/2006/math">
                    <m:r>
                      <a:rPr sz="2600" i="1">
                        <a:solidFill>
                          <a:srgbClr val="000000"/>
                        </a:solidFill>
                        <a:latin typeface="Cambria Math" panose="02040503050406030204" pitchFamily="18" charset="0"/>
                      </a:rPr>
                      <m:t>𝐽</m:t>
                    </m:r>
                    <m:d>
                      <m:dPr>
                        <m:ctrlPr>
                          <a:rPr sz="2600" i="1">
                            <a:solidFill>
                              <a:srgbClr val="000000"/>
                            </a:solidFill>
                            <a:latin typeface="Cambria Math" panose="02040503050406030204" pitchFamily="18" charset="0"/>
                          </a:rPr>
                        </m:ctrlPr>
                      </m:dPr>
                      <m:e>
                        <m:r>
                          <a:rPr sz="2600" i="1">
                            <a:solidFill>
                              <a:srgbClr val="000000"/>
                            </a:solidFill>
                            <a:latin typeface="Cambria Math" panose="02040503050406030204" pitchFamily="18" charset="0"/>
                          </a:rPr>
                          <m:t>𝒩</m:t>
                        </m:r>
                        <m:r>
                          <a:rPr sz="2600" i="1">
                            <a:solidFill>
                              <a:srgbClr val="000000"/>
                            </a:solidFill>
                            <a:latin typeface="Cambria Math" panose="02040503050406030204" pitchFamily="18" charset="0"/>
                          </a:rPr>
                          <m:t>,{</m:t>
                        </m:r>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𝐷</m:t>
                            </m:r>
                          </m:e>
                          <m:sub>
                            <m:r>
                              <a:rPr sz="2600" i="1">
                                <a:solidFill>
                                  <a:srgbClr val="000000"/>
                                </a:solidFill>
                                <a:latin typeface="Cambria Math" panose="02040503050406030204" pitchFamily="18" charset="0"/>
                              </a:rPr>
                              <m:t>𝑘</m:t>
                            </m:r>
                          </m:sub>
                        </m:sSub>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m:t>
                            </m:r>
                          </m:e>
                          <m:sub>
                            <m:r>
                              <a:rPr sz="2600" i="1">
                                <a:solidFill>
                                  <a:srgbClr val="000000"/>
                                </a:solidFill>
                                <a:latin typeface="Cambria Math" panose="02040503050406030204" pitchFamily="18" charset="0"/>
                              </a:rPr>
                              <m:t>𝑘</m:t>
                            </m:r>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𝒦</m:t>
                            </m:r>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𝒩</m:t>
                            </m:r>
                          </m:sub>
                        </m:sSub>
                        <m:r>
                          <a:rPr sz="2600" i="1">
                            <a:solidFill>
                              <a:srgbClr val="000000"/>
                            </a:solidFill>
                            <a:latin typeface="Cambria Math" panose="02040503050406030204" pitchFamily="18" charset="0"/>
                          </a:rPr>
                          <m:t>,</m:t>
                        </m:r>
                        <m:sSubSup>
                          <m:sSubSupPr>
                            <m:ctrlPr>
                              <a:rPr sz="2600" i="1">
                                <a:solidFill>
                                  <a:srgbClr val="000000"/>
                                </a:solidFill>
                                <a:latin typeface="Cambria Math" panose="02040503050406030204" pitchFamily="18" charset="0"/>
                              </a:rPr>
                            </m:ctrlPr>
                          </m:sSubSupPr>
                          <m:e>
                            <m:r>
                              <a:rPr sz="2600" i="1">
                                <a:solidFill>
                                  <a:srgbClr val="000000"/>
                                </a:solidFill>
                                <a:latin typeface="Cambria Math" panose="02040503050406030204" pitchFamily="18" charset="0"/>
                              </a:rPr>
                              <m:t>𝑝</m:t>
                            </m:r>
                          </m:e>
                          <m:sub>
                            <m:r>
                              <a:rPr sz="2600" i="1">
                                <a:solidFill>
                                  <a:srgbClr val="000000"/>
                                </a:solidFill>
                                <a:latin typeface="Cambria Math" panose="02040503050406030204" pitchFamily="18" charset="0"/>
                              </a:rPr>
                              <m:t>1</m:t>
                            </m:r>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𝐾</m:t>
                            </m:r>
                          </m:sub>
                          <m:sup>
                            <m:r>
                              <a:rPr sz="2600" i="1">
                                <a:solidFill>
                                  <a:srgbClr val="000000"/>
                                </a:solidFill>
                                <a:latin typeface="Cambria Math" panose="02040503050406030204" pitchFamily="18" charset="0"/>
                              </a:rPr>
                              <m:t>𝑎</m:t>
                            </m:r>
                          </m:sup>
                        </m:sSubSup>
                      </m:e>
                    </m:d>
                  </m:oMath>
                </a14:m>
                <a:r>
                  <a:rPr dirty="0"/>
                  <a:t>, it is optimal to allocate the tasks with the highest </a:t>
                </a:r>
                <a14:m>
                  <m:oMath xmlns:m="http://schemas.openxmlformats.org/officeDocument/2006/math">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𝒩</m:t>
                    </m:r>
                    <m:r>
                      <a:rPr sz="2600" i="1">
                        <a:solidFill>
                          <a:srgbClr val="000000"/>
                        </a:solidFill>
                        <a:latin typeface="Cambria Math" panose="02040503050406030204" pitchFamily="18" charset="0"/>
                      </a:rPr>
                      <m:t>|</m:t>
                    </m:r>
                  </m:oMath>
                </a14:m>
                <a:r>
                  <a:rPr dirty="0"/>
                  <a:t> R-indices to the human. </a:t>
                </a:r>
              </a:p>
              <a:p>
                <a:pPr>
                  <a:defRPr sz="2400" i="1">
                    <a:solidFill>
                      <a:schemeClr val="accent2"/>
                    </a:solidFill>
                  </a:defRPr>
                </a:pPr>
                <a:endParaRPr dirty="0"/>
              </a:p>
              <a:p>
                <a:pPr marL="1028700" lvl="1" indent="-571500">
                  <a:buSzPct val="100000"/>
                  <a:buChar char="❑"/>
                  <a:defRPr sz="2400" i="1">
                    <a:solidFill>
                      <a:schemeClr val="accent5">
                        <a:satOff val="-19091"/>
                        <a:lumOff val="-11921"/>
                      </a:schemeClr>
                    </a:solidFill>
                  </a:defRPr>
                </a:pPr>
                <a:r>
                  <a:rPr dirty="0"/>
                  <a:t>The total expected cost is equivalent to minimizing </a:t>
                </a:r>
                <a:endParaRPr lang="en-US" dirty="0"/>
              </a:p>
              <a:p>
                <a:pPr marL="457200" lvl="1" indent="0">
                  <a:buSzPct val="100000"/>
                  <a:defRPr sz="2400" i="1">
                    <a:solidFill>
                      <a:schemeClr val="accent5">
                        <a:satOff val="-19091"/>
                        <a:lumOff val="-11921"/>
                      </a:schemeClr>
                    </a:solidFill>
                  </a:defRPr>
                </a:pPr>
                <a:endParaRPr lang="en-US" dirty="0"/>
              </a:p>
              <a:p>
                <a:pPr marL="457200" lvl="2" indent="0">
                  <a:buSzPct val="100000"/>
                  <a:defRPr sz="2400" i="1">
                    <a:solidFill>
                      <a:schemeClr val="accent5">
                        <a:satOff val="-19091"/>
                        <a:lumOff val="-11921"/>
                      </a:schemeClr>
                    </a:solidFill>
                  </a:defRPr>
                </a:pPr>
                <a14:m>
                  <m:oMathPara xmlns:m="http://schemas.openxmlformats.org/officeDocument/2006/math">
                    <m:oMathParaPr>
                      <m:jc m:val="centerGroup"/>
                    </m:oMathParaPr>
                    <m:oMath xmlns:m="http://schemas.openxmlformats.org/officeDocument/2006/math">
                      <m:r>
                        <m:rPr>
                          <m:sty m:val="p"/>
                        </m:rPr>
                        <a:rPr sz="2600" i="1">
                          <a:solidFill>
                            <a:srgbClr val="000000"/>
                          </a:solidFill>
                          <a:latin typeface="Cambria Math" panose="02040503050406030204" pitchFamily="18" charset="0"/>
                        </a:rPr>
                        <m:t>Δ</m:t>
                      </m:r>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𝒩</m:t>
                      </m:r>
                      <m:r>
                        <a:rPr sz="2600" i="1">
                          <a:solidFill>
                            <a:srgbClr val="000000"/>
                          </a:solidFill>
                          <a:latin typeface="Cambria Math" panose="02040503050406030204" pitchFamily="18" charset="0"/>
                        </a:rPr>
                        <m:t>|):=</m:t>
                      </m:r>
                      <m:limLow>
                        <m:limLowPr>
                          <m:ctrlPr>
                            <a:rPr sz="2600" i="1">
                              <a:solidFill>
                                <a:srgbClr val="000000"/>
                              </a:solidFill>
                              <a:latin typeface="Cambria Math" panose="02040503050406030204" pitchFamily="18" charset="0"/>
                            </a:rPr>
                          </m:ctrlPr>
                        </m:limLowPr>
                        <m:e>
                          <m:r>
                            <a:rPr sz="2600" i="1">
                              <a:solidFill>
                                <a:srgbClr val="000000"/>
                              </a:solidFill>
                              <a:latin typeface="Cambria Math" panose="02040503050406030204" pitchFamily="18" charset="0"/>
                            </a:rPr>
                            <m:t>∑</m:t>
                          </m:r>
                        </m:e>
                        <m:lim>
                          <m:r>
                            <a:rPr sz="2600" i="1">
                              <a:solidFill>
                                <a:srgbClr val="000000"/>
                              </a:solidFill>
                              <a:latin typeface="Cambria Math" panose="02040503050406030204" pitchFamily="18" charset="0"/>
                            </a:rPr>
                            <m:t>𝑛</m:t>
                          </m:r>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𝒩</m:t>
                          </m:r>
                        </m:lim>
                      </m:limLow>
                      <m:r>
                        <a:rPr sz="2600" i="1">
                          <a:solidFill>
                            <a:srgbClr val="000000"/>
                          </a:solidFill>
                          <a:latin typeface="Cambria Math" panose="02040503050406030204" pitchFamily="18" charset="0"/>
                        </a:rPr>
                        <m:t>𝑅</m:t>
                      </m:r>
                      <m:r>
                        <a:rPr sz="2600" i="1">
                          <a:solidFill>
                            <a:srgbClr val="000000"/>
                          </a:solidFill>
                          <a:latin typeface="Cambria Math" panose="02040503050406030204" pitchFamily="18" charset="0"/>
                        </a:rPr>
                        <m:t>(</m:t>
                      </m:r>
                      <m:sSubSup>
                        <m:sSubSupPr>
                          <m:ctrlPr>
                            <a:rPr sz="2600" i="1">
                              <a:solidFill>
                                <a:srgbClr val="000000"/>
                              </a:solidFill>
                              <a:latin typeface="Cambria Math" panose="02040503050406030204" pitchFamily="18" charset="0"/>
                            </a:rPr>
                          </m:ctrlPr>
                        </m:sSubSupPr>
                        <m:e>
                          <m:r>
                            <a:rPr sz="2600" i="1">
                              <a:solidFill>
                                <a:srgbClr val="000000"/>
                              </a:solidFill>
                              <a:latin typeface="Cambria Math" panose="02040503050406030204" pitchFamily="18" charset="0"/>
                            </a:rPr>
                            <m:t>𝑝</m:t>
                          </m:r>
                        </m:e>
                        <m:sub>
                          <m:r>
                            <a:rPr sz="2600" i="1">
                              <a:solidFill>
                                <a:srgbClr val="000000"/>
                              </a:solidFill>
                              <a:latin typeface="Cambria Math" panose="02040503050406030204" pitchFamily="18" charset="0"/>
                            </a:rPr>
                            <m:t>𝑛</m:t>
                          </m:r>
                        </m:sub>
                        <m:sup>
                          <m:r>
                            <a:rPr sz="2600" i="1">
                              <a:solidFill>
                                <a:srgbClr val="000000"/>
                              </a:solidFill>
                              <a:latin typeface="Cambria Math" panose="02040503050406030204" pitchFamily="18" charset="0"/>
                            </a:rPr>
                            <m:t>𝑎</m:t>
                          </m:r>
                        </m:sup>
                      </m:sSubSup>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𝒩</m:t>
                      </m:r>
                      <m:r>
                        <a:rPr sz="2600" i="1">
                          <a:solidFill>
                            <a:srgbClr val="000000"/>
                          </a:solidFill>
                          <a:latin typeface="Cambria Math" panose="02040503050406030204" pitchFamily="18" charset="0"/>
                        </a:rPr>
                        <m:t>|).</m:t>
                      </m:r>
                    </m:oMath>
                  </m:oMathPara>
                </a14:m>
                <a:endParaRPr dirty="0">
                  <a:solidFill>
                    <a:srgbClr val="000000"/>
                  </a:solidFill>
                </a:endParaRPr>
              </a:p>
            </p:txBody>
          </p:sp>
        </mc:Choice>
        <mc:Fallback xmlns="">
          <p:sp>
            <p:nvSpPr>
              <p:cNvPr id="535" name="TextBox 2"/>
              <p:cNvSpPr txBox="1">
                <a:spLocks noRot="1" noChangeAspect="1" noMove="1" noResize="1" noEditPoints="1" noAdjustHandles="1" noChangeArrowheads="1" noChangeShapeType="1" noTextEdit="1"/>
              </p:cNvSpPr>
              <p:nvPr/>
            </p:nvSpPr>
            <p:spPr>
              <a:xfrm>
                <a:off x="768987" y="995167"/>
                <a:ext cx="10654025" cy="5385449"/>
              </a:xfrm>
              <a:prstGeom prst="rect">
                <a:avLst/>
              </a:prstGeom>
              <a:blipFill>
                <a:blip r:embed="rId3"/>
                <a:stretch>
                  <a:fillRect l="-1429" t="-2118" r="-1905"/>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
        <p:nvSpPr>
          <p:cNvPr id="536" name="TextBox 56"/>
          <p:cNvSpPr txBox="1"/>
          <p:nvPr/>
        </p:nvSpPr>
        <p:spPr>
          <a:xfrm>
            <a:off x="663945" y="4604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3200" i="1">
                <a:solidFill>
                  <a:schemeClr val="accent1">
                    <a:satOff val="-3547"/>
                    <a:lumOff val="-10352"/>
                  </a:schemeClr>
                </a:solidFill>
              </a:defRPr>
            </a:pPr>
            <a:r>
              <a:t>Optimal Decision Referral Strategy under </a:t>
            </a:r>
            <a:r>
              <a:rPr>
                <a:solidFill>
                  <a:schemeClr val="accent6"/>
                </a:solidFill>
              </a:rPr>
              <a:t>fixed task load</a:t>
            </a:r>
            <a:r>
              <a:t> </a:t>
            </a:r>
          </a:p>
        </p:txBody>
      </p:sp>
      <p:sp>
        <p:nvSpPr>
          <p:cNvPr id="53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37</a:t>
            </a:fld>
            <a:endParaRPr/>
          </a:p>
        </p:txBody>
      </p:sp>
      <mc:AlternateContent xmlns:mc="http://schemas.openxmlformats.org/markup-compatibility/2006" xmlns:a14="http://schemas.microsoft.com/office/drawing/2010/main">
        <mc:Choice Requires="a14">
          <p:sp>
            <p:nvSpPr>
              <p:cNvPr id="538" name="Equation"/>
              <p:cNvSpPr txBox="1"/>
              <p:nvPr/>
            </p:nvSpPr>
            <p:spPr>
              <a:xfrm>
                <a:off x="8908930" y="1113750"/>
                <a:ext cx="257176" cy="257176"/>
              </a:xfrm>
              <a:prstGeom prst="rect">
                <a:avLst/>
              </a:prstGeom>
              <a:ln w="12700">
                <a:miter lim="400000"/>
              </a:ln>
            </p:spPr>
            <p:txBody>
              <a:bodyPr wrap="none" lIns="0" tIns="0" rIns="0" bIns="0">
                <a:spAutoFit/>
              </a:bodyPr>
              <a:lstStyle/>
              <a:p>
                <a:pPr latinLnBrk="1"/>
                <a14:m>
                  <m:oMathPara xmlns:m="http://schemas.openxmlformats.org/officeDocument/2006/math">
                    <m:oMathParaPr>
                      <m:jc m:val="centerGroup"/>
                    </m:oMathParaPr>
                    <m:oMath xmlns:m="http://schemas.openxmlformats.org/officeDocument/2006/math">
                      <m:r>
                        <a:rPr sz="7500" i="1">
                          <a:solidFill>
                            <a:srgbClr val="000000"/>
                          </a:solidFill>
                          <a:latin typeface="Cambria Math" panose="02040503050406030204" pitchFamily="18" charset="0"/>
                        </a:rPr>
                        <m:t>∙</m:t>
                      </m:r>
                    </m:oMath>
                  </m:oMathPara>
                </a14:m>
                <a:endParaRPr sz="7500" dirty="0"/>
              </a:p>
            </p:txBody>
          </p:sp>
        </mc:Choice>
        <mc:Fallback xmlns="">
          <p:sp>
            <p:nvSpPr>
              <p:cNvPr id="538" name="Equation"/>
              <p:cNvSpPr txBox="1">
                <a:spLocks noRot="1" noChangeAspect="1" noMove="1" noResize="1" noEditPoints="1" noAdjustHandles="1" noChangeArrowheads="1" noChangeShapeType="1" noTextEdit="1"/>
              </p:cNvSpPr>
              <p:nvPr/>
            </p:nvSpPr>
            <p:spPr>
              <a:xfrm>
                <a:off x="8908930" y="1113750"/>
                <a:ext cx="257176" cy="257176"/>
              </a:xfrm>
              <a:prstGeom prst="rect">
                <a:avLst/>
              </a:prstGeom>
              <a:blipFill>
                <a:blip r:embed="rId4"/>
                <a:stretch>
                  <a:fillRect l="-66667" r="-71429" b="-286364"/>
                </a:stretch>
              </a:blipFill>
              <a:ln w="12700">
                <a:miter lim="400000"/>
              </a:ln>
            </p:spPr>
            <p:txBody>
              <a:bodyPr/>
              <a:lstStyle/>
              <a:p>
                <a:r>
                  <a:rPr lang="en-BE">
                    <a:noFill/>
                  </a:rPr>
                  <a:t> </a:t>
                </a:r>
              </a:p>
            </p:txBody>
          </p:sp>
        </mc:Fallback>
      </mc:AlternateContent>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AI-generated content may be incorrect.">
            <a:extLst>
              <a:ext uri="{FF2B5EF4-FFF2-40B4-BE49-F238E27FC236}">
                <a16:creationId xmlns:a16="http://schemas.microsoft.com/office/drawing/2014/main" id="{36EBCAAA-A6DA-E6F5-036E-CD6D61E219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54"/>
            <a:ext cx="12192806" cy="6857546"/>
          </a:xfrm>
          <a:prstGeom prst="rect">
            <a:avLst/>
          </a:prstGeom>
        </p:spPr>
      </p:pic>
      <p:sp>
        <p:nvSpPr>
          <p:cNvPr id="2" name="Slide Number">
            <a:extLst>
              <a:ext uri="{FF2B5EF4-FFF2-40B4-BE49-F238E27FC236}">
                <a16:creationId xmlns:a16="http://schemas.microsoft.com/office/drawing/2014/main" id="{7FAAC96A-AFA2-F65C-F547-D02B8E11CD5F}"/>
              </a:ext>
            </a:extLst>
          </p:cNvPr>
          <p:cNvSpPr txBox="1">
            <a:spLocks noGrp="1"/>
          </p:cNvSpPr>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38</a:t>
            </a:fld>
            <a:endParaRPr/>
          </a:p>
        </p:txBody>
      </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45"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mc:AlternateContent xmlns:mc="http://schemas.openxmlformats.org/markup-compatibility/2006" xmlns:a14="http://schemas.microsoft.com/office/drawing/2010/main">
        <mc:Choice Requires="a14">
          <p:sp>
            <p:nvSpPr>
              <p:cNvPr id="546" name="TextBox 2"/>
              <p:cNvSpPr txBox="1"/>
              <p:nvPr/>
            </p:nvSpPr>
            <p:spPr>
              <a:xfrm>
                <a:off x="768987" y="1308832"/>
                <a:ext cx="5349483" cy="4103303"/>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spAutoFit/>
              </a:bodyPr>
              <a:lstStyle/>
              <a:p>
                <a:pPr marL="571500" indent="-571500">
                  <a:buSzPct val="100000"/>
                  <a:buChar char="❑"/>
                  <a:defRPr sz="2000" i="1">
                    <a:solidFill>
                      <a:schemeClr val="accent5">
                        <a:satOff val="-19091"/>
                        <a:lumOff val="-11921"/>
                      </a:schemeClr>
                    </a:solidFill>
                  </a:defRPr>
                </a:pPr>
                <a:r>
                  <a:rPr dirty="0"/>
                  <a:t>The optimal task load </a:t>
                </a:r>
                <a14:m>
                  <m:oMath xmlns:m="http://schemas.openxmlformats.org/officeDocument/2006/math">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𝑤</m:t>
                        </m:r>
                      </m:e>
                      <m:sup>
                        <m:r>
                          <a:rPr sz="2150" i="1">
                            <a:solidFill>
                              <a:srgbClr val="000000"/>
                            </a:solidFill>
                            <a:latin typeface="Cambria Math" panose="02040503050406030204" pitchFamily="18" charset="0"/>
                          </a:rPr>
                          <m:t>∗</m:t>
                        </m:r>
                      </m:sup>
                    </m:sSup>
                  </m:oMath>
                </a14:m>
                <a:r>
                  <a:rPr dirty="0"/>
                  <a:t> can be identified by evaluating the optimal </a:t>
                </a:r>
                <a14:m>
                  <m:oMath xmlns:m="http://schemas.openxmlformats.org/officeDocument/2006/math">
                    <m:bar>
                      <m:barPr>
                        <m:pos m:val="top"/>
                        <m:ctrlPr>
                          <a:rPr sz="2150" i="1">
                            <a:solidFill>
                              <a:srgbClr val="000000"/>
                            </a:solidFill>
                            <a:latin typeface="Cambria Math" panose="02040503050406030204" pitchFamily="18" charset="0"/>
                          </a:rPr>
                        </m:ctrlPr>
                      </m:barPr>
                      <m:e>
                        <m:r>
                          <a:rPr sz="2150" i="1">
                            <a:solidFill>
                              <a:srgbClr val="000000"/>
                            </a:solidFill>
                            <a:latin typeface="Cambria Math" panose="02040503050406030204" pitchFamily="18" charset="0"/>
                          </a:rPr>
                          <m:t>𝑅</m:t>
                        </m:r>
                      </m:e>
                    </m:ba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𝒩</m:t>
                    </m:r>
                    <m:r>
                      <a:rPr sz="2150" i="1">
                        <a:solidFill>
                          <a:srgbClr val="000000"/>
                        </a:solidFill>
                        <a:latin typeface="Cambria Math" panose="02040503050406030204" pitchFamily="18" charset="0"/>
                      </a:rPr>
                      <m:t>)</m:t>
                    </m:r>
                  </m:oMath>
                </a14:m>
                <a:r>
                  <a:rPr dirty="0"/>
                  <a:t> for all choices of </a:t>
                </a:r>
                <a14:m>
                  <m:oMath xmlns:m="http://schemas.openxmlformats.org/officeDocument/2006/math">
                    <m:r>
                      <a:rPr sz="2150" i="1">
                        <a:solidFill>
                          <a:srgbClr val="000000"/>
                        </a:solidFill>
                        <a:latin typeface="Cambria Math" panose="02040503050406030204" pitchFamily="18" charset="0"/>
                      </a:rPr>
                      <m:t>𝑤</m:t>
                    </m:r>
                    <m:r>
                      <a:rPr sz="2150" i="1">
                        <a:solidFill>
                          <a:srgbClr val="000000"/>
                        </a:solidFill>
                        <a:latin typeface="Cambria Math" panose="02040503050406030204" pitchFamily="18" charset="0"/>
                      </a:rPr>
                      <m:t>.</m:t>
                    </m:r>
                  </m:oMath>
                </a14:m>
                <a:endParaRPr dirty="0"/>
              </a:p>
              <a:p>
                <a:pPr lvl="7" indent="1600200">
                  <a:defRPr sz="2000" i="1"/>
                </a:pPr>
                <a:r>
                  <a:rPr lang="en-US" sz="2150" i="1" dirty="0"/>
                  <a:t> </a:t>
                </a:r>
                <a14:m>
                  <m:oMath xmlns:m="http://schemas.openxmlformats.org/officeDocument/2006/math">
                    <m:r>
                      <m:rPr>
                        <m:sty m:val="p"/>
                      </m:rPr>
                      <a:rPr sz="2150" i="1" smtClean="0">
                        <a:solidFill>
                          <a:srgbClr val="000000"/>
                        </a:solidFill>
                        <a:latin typeface="Cambria Math" panose="02040503050406030204" pitchFamily="18" charset="0"/>
                      </a:rPr>
                      <m:t>Δ</m:t>
                    </m:r>
                    <m:r>
                      <a:rPr sz="2150" i="1" smtClean="0">
                        <a:solidFill>
                          <a:srgbClr val="000000"/>
                        </a:solidFill>
                        <a:latin typeface="Cambria Math" panose="02040503050406030204" pitchFamily="18" charset="0"/>
                      </a:rPr>
                      <m:t>(|</m:t>
                    </m:r>
                    <m:r>
                      <a:rPr sz="2150" i="1" smtClean="0">
                        <a:solidFill>
                          <a:srgbClr val="000000"/>
                        </a:solidFill>
                        <a:latin typeface="Cambria Math" panose="02040503050406030204" pitchFamily="18" charset="0"/>
                      </a:rPr>
                      <m:t>𝒩</m:t>
                    </m:r>
                    <m:r>
                      <a:rPr sz="2150" i="1" smtClean="0">
                        <a:solidFill>
                          <a:srgbClr val="000000"/>
                        </a:solidFill>
                        <a:latin typeface="Cambria Math" panose="02040503050406030204" pitchFamily="18" charset="0"/>
                      </a:rPr>
                      <m:t>|):=</m:t>
                    </m:r>
                    <m:limLow>
                      <m:limLowPr>
                        <m:ctrlPr>
                          <a:rPr sz="2150" i="1">
                            <a:solidFill>
                              <a:srgbClr val="000000"/>
                            </a:solidFill>
                            <a:latin typeface="Cambria Math" panose="02040503050406030204" pitchFamily="18" charset="0"/>
                          </a:rPr>
                        </m:ctrlPr>
                      </m:limLowPr>
                      <m:e>
                        <m:r>
                          <a:rPr sz="2150" i="1">
                            <a:solidFill>
                              <a:srgbClr val="000000"/>
                            </a:solidFill>
                            <a:latin typeface="Cambria Math" panose="02040503050406030204" pitchFamily="18" charset="0"/>
                          </a:rPr>
                          <m:t>∑</m:t>
                        </m:r>
                      </m:e>
                      <m:lim>
                        <m:r>
                          <a:rPr sz="2150" i="1">
                            <a:solidFill>
                              <a:srgbClr val="000000"/>
                            </a:solidFill>
                            <a:latin typeface="Cambria Math" panose="02040503050406030204" pitchFamily="18" charset="0"/>
                          </a:rPr>
                          <m:t>𝑛</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𝒩</m:t>
                        </m:r>
                      </m:lim>
                    </m:limLow>
                    <m:r>
                      <a:rPr sz="2150" i="1">
                        <a:solidFill>
                          <a:srgbClr val="000000"/>
                        </a:solidFill>
                        <a:latin typeface="Cambria Math" panose="02040503050406030204" pitchFamily="18" charset="0"/>
                      </a:rPr>
                      <m:t>𝑅</m:t>
                    </m:r>
                    <m:r>
                      <a:rPr sz="2150" i="1">
                        <a:solidFill>
                          <a:srgbClr val="000000"/>
                        </a:solidFill>
                        <a:latin typeface="Cambria Math" panose="02040503050406030204" pitchFamily="18" charset="0"/>
                      </a:rPr>
                      <m:t>(</m:t>
                    </m:r>
                    <m:sSubSup>
                      <m:sSubSupPr>
                        <m:ctrlPr>
                          <a:rPr sz="2150" i="1">
                            <a:solidFill>
                              <a:srgbClr val="000000"/>
                            </a:solidFill>
                            <a:latin typeface="Cambria Math" panose="02040503050406030204" pitchFamily="18" charset="0"/>
                          </a:rPr>
                        </m:ctrlPr>
                      </m:sSubSupPr>
                      <m:e>
                        <m:r>
                          <a:rPr sz="2150" i="1">
                            <a:solidFill>
                              <a:srgbClr val="000000"/>
                            </a:solidFill>
                            <a:latin typeface="Cambria Math" panose="02040503050406030204" pitchFamily="18" charset="0"/>
                          </a:rPr>
                          <m:t>𝑝</m:t>
                        </m:r>
                      </m:e>
                      <m:sub>
                        <m:r>
                          <a:rPr sz="2150" i="1">
                            <a:solidFill>
                              <a:srgbClr val="000000"/>
                            </a:solidFill>
                            <a:latin typeface="Cambria Math" panose="02040503050406030204" pitchFamily="18" charset="0"/>
                          </a:rPr>
                          <m:t>𝑛</m:t>
                        </m:r>
                      </m:sub>
                      <m:sup>
                        <m:r>
                          <a:rPr sz="2150" i="1">
                            <a:solidFill>
                              <a:srgbClr val="000000"/>
                            </a:solidFill>
                            <a:latin typeface="Cambria Math" panose="02040503050406030204" pitchFamily="18" charset="0"/>
                          </a:rPr>
                          <m:t>𝑎</m:t>
                        </m:r>
                      </m:sup>
                    </m:sSubSup>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𝒩</m:t>
                    </m:r>
                    <m:r>
                      <a:rPr sz="2150" i="1">
                        <a:solidFill>
                          <a:srgbClr val="000000"/>
                        </a:solidFill>
                        <a:latin typeface="Cambria Math" panose="02040503050406030204" pitchFamily="18" charset="0"/>
                      </a:rPr>
                      <m:t>|).</m:t>
                    </m:r>
                  </m:oMath>
                </a14:m>
                <a:endParaRPr dirty="0"/>
              </a:p>
              <a:p>
                <a:pPr marL="571500" indent="-571500">
                  <a:buSzPct val="100000"/>
                  <a:buChar char="❑"/>
                  <a:defRPr sz="2000" i="1">
                    <a:solidFill>
                      <a:schemeClr val="accent5">
                        <a:satOff val="-19091"/>
                        <a:lumOff val="-11921"/>
                      </a:schemeClr>
                    </a:solidFill>
                  </a:defRPr>
                </a:pPr>
                <a:r>
                  <a:rPr dirty="0"/>
                  <a:t>There are only </a:t>
                </a:r>
                <a14:m>
                  <m:oMath xmlns:m="http://schemas.openxmlformats.org/officeDocument/2006/math">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𝒲</m:t>
                    </m:r>
                    <m:r>
                      <a:rPr sz="2150" i="1">
                        <a:solidFill>
                          <a:srgbClr val="000000"/>
                        </a:solidFill>
                        <a:latin typeface="Cambria Math" panose="02040503050406030204" pitchFamily="18" charset="0"/>
                      </a:rPr>
                      <m:t>|</m:t>
                    </m:r>
                  </m:oMath>
                </a14:m>
                <a:r>
                  <a:rPr dirty="0"/>
                  <a:t> possible values of task load .</a:t>
                </a:r>
              </a:p>
              <a:p>
                <a:pPr>
                  <a:defRPr sz="2000" i="1">
                    <a:solidFill>
                      <a:schemeClr val="accent5">
                        <a:satOff val="-19091"/>
                        <a:lumOff val="-11921"/>
                      </a:schemeClr>
                    </a:solidFill>
                  </a:defRPr>
                </a:pPr>
                <a:endParaRPr dirty="0"/>
              </a:p>
              <a:p>
                <a:pPr marL="571500" indent="-571500">
                  <a:buSzPct val="100000"/>
                  <a:buChar char="❑"/>
                  <a:defRPr sz="2000" i="1">
                    <a:solidFill>
                      <a:schemeClr val="accent5">
                        <a:satOff val="-19091"/>
                        <a:lumOff val="-11921"/>
                      </a:schemeClr>
                    </a:solidFill>
                  </a:defRPr>
                </a:pPr>
                <a:r>
                  <a:rPr dirty="0"/>
                  <a:t>We can do an exhaustive search to find </a:t>
                </a:r>
                <a14:m>
                  <m:oMath xmlns:m="http://schemas.openxmlformats.org/officeDocument/2006/math">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𝑤</m:t>
                        </m:r>
                      </m:e>
                      <m:sup>
                        <m:r>
                          <a:rPr sz="2150" i="1">
                            <a:solidFill>
                              <a:srgbClr val="000000"/>
                            </a:solidFill>
                            <a:latin typeface="Cambria Math" panose="02040503050406030204" pitchFamily="18" charset="0"/>
                          </a:rPr>
                          <m:t>∗</m:t>
                        </m:r>
                      </m:sup>
                    </m:sSup>
                    <m:r>
                      <a:rPr sz="2150" i="1">
                        <a:solidFill>
                          <a:srgbClr val="000000"/>
                        </a:solidFill>
                        <a:latin typeface="Cambria Math" panose="02040503050406030204" pitchFamily="18" charset="0"/>
                      </a:rPr>
                      <m:t>.</m:t>
                    </m:r>
                  </m:oMath>
                </a14:m>
                <a:endParaRPr dirty="0"/>
              </a:p>
              <a:p>
                <a:pPr marL="571500" indent="-571500">
                  <a:buSzPct val="100000"/>
                  <a:buChar char="❑"/>
                  <a:defRPr sz="2000" i="1">
                    <a:solidFill>
                      <a:schemeClr val="accent5">
                        <a:satOff val="-19091"/>
                        <a:lumOff val="-11921"/>
                      </a:schemeClr>
                    </a:solidFill>
                  </a:defRPr>
                </a:pPr>
                <a:endParaRPr dirty="0"/>
              </a:p>
              <a:p>
                <a:pPr marL="571500" indent="-571500">
                  <a:buSzPct val="100000"/>
                  <a:buChar char="❑"/>
                  <a:defRPr sz="2000" i="1">
                    <a:solidFill>
                      <a:schemeClr val="accent5">
                        <a:satOff val="-19091"/>
                        <a:lumOff val="-11921"/>
                      </a:schemeClr>
                    </a:solidFill>
                  </a:defRPr>
                </a:pPr>
                <a:r>
                  <a:rPr dirty="0"/>
                  <a:t>If there are additional assumptions such as decreasing TPR and FPR with w, more efficient algorithms can be devised.</a:t>
                </a:r>
              </a:p>
            </p:txBody>
          </p:sp>
        </mc:Choice>
        <mc:Fallback xmlns="">
          <p:sp>
            <p:nvSpPr>
              <p:cNvPr id="546" name="TextBox 2"/>
              <p:cNvSpPr txBox="1">
                <a:spLocks noRot="1" noChangeAspect="1" noMove="1" noResize="1" noEditPoints="1" noAdjustHandles="1" noChangeArrowheads="1" noChangeShapeType="1" noTextEdit="1"/>
              </p:cNvSpPr>
              <p:nvPr/>
            </p:nvSpPr>
            <p:spPr>
              <a:xfrm>
                <a:off x="768987" y="1308832"/>
                <a:ext cx="5349483" cy="4103303"/>
              </a:xfrm>
              <a:prstGeom prst="rect">
                <a:avLst/>
              </a:prstGeom>
              <a:blipFill>
                <a:blip r:embed="rId4"/>
                <a:stretch>
                  <a:fillRect l="-2370" t="-1852" r="-2844" b="-154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
        <p:nvSpPr>
          <p:cNvPr id="547" name="TextBox 56"/>
          <p:cNvSpPr txBox="1"/>
          <p:nvPr/>
        </p:nvSpPr>
        <p:spPr>
          <a:xfrm>
            <a:off x="663945" y="651738"/>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Optimal Decision Referral Strategy</a:t>
            </a:r>
          </a:p>
        </p:txBody>
      </p:sp>
      <p:sp>
        <p:nvSpPr>
          <p:cNvPr id="54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39</a:t>
            </a:fld>
            <a:endParaRPr/>
          </a:p>
        </p:txBody>
      </p:sp>
      <p:pic>
        <p:nvPicPr>
          <p:cNvPr id="549" name="Image" descr="Image"/>
          <p:cNvPicPr>
            <a:picLocks noChangeAspect="1"/>
          </p:cNvPicPr>
          <p:nvPr/>
        </p:nvPicPr>
        <p:blipFill>
          <a:blip r:embed="rId5"/>
          <a:stretch>
            <a:fillRect/>
          </a:stretch>
        </p:blipFill>
        <p:spPr>
          <a:xfrm>
            <a:off x="6532187" y="1545191"/>
            <a:ext cx="5063815" cy="4103303"/>
          </a:xfrm>
          <a:prstGeom prst="rect">
            <a:avLst/>
          </a:prstGeom>
          <a:ln w="12700">
            <a:miter lim="400000"/>
          </a:ln>
        </p:spPr>
      </p:pic>
      <p:sp>
        <p:nvSpPr>
          <p:cNvPr id="2" name="Oval 1">
            <a:extLst>
              <a:ext uri="{FF2B5EF4-FFF2-40B4-BE49-F238E27FC236}">
                <a16:creationId xmlns:a16="http://schemas.microsoft.com/office/drawing/2014/main" id="{BD5414C8-F8D4-937F-5865-D34B2BB1A739}"/>
              </a:ext>
            </a:extLst>
          </p:cNvPr>
          <p:cNvSpPr/>
          <p:nvPr/>
        </p:nvSpPr>
        <p:spPr>
          <a:xfrm>
            <a:off x="10972438" y="2959770"/>
            <a:ext cx="313184" cy="269208"/>
          </a:xfrm>
          <a:prstGeom prst="ellipse">
            <a:avLst/>
          </a:prstGeom>
          <a:solidFill>
            <a:schemeClr val="tx1"/>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BE" sz="1800" b="0" i="0" u="none" strike="noStrike" cap="none" spc="0" normalizeH="0" baseline="0">
              <a:ln>
                <a:noFill/>
              </a:ln>
              <a:solidFill>
                <a:srgbClr val="000000"/>
              </a:solidFill>
              <a:effectLst/>
              <a:uFillTx/>
              <a:latin typeface="+mj-lt"/>
              <a:ea typeface="+mj-ea"/>
              <a:cs typeface="+mj-cs"/>
              <a:sym typeface="Calibri"/>
            </a:endParaRP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2"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p:sp>
        <p:nvSpPr>
          <p:cNvPr id="123" name="TextBox 2"/>
          <p:cNvSpPr txBox="1"/>
          <p:nvPr/>
        </p:nvSpPr>
        <p:spPr>
          <a:xfrm>
            <a:off x="538862" y="1364865"/>
            <a:ext cx="10140186" cy="42095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buSzPct val="100000"/>
              <a:buChar char="❑"/>
              <a:defRPr sz="2600">
                <a:solidFill>
                  <a:schemeClr val="accent1"/>
                </a:solidFill>
              </a:defRPr>
            </a:pPr>
            <a:r>
              <a:t>Automation has come into the domains of both physical (manufacturing, assembly, etc) and mental tasks (data analysis and decision making)</a:t>
            </a:r>
          </a:p>
          <a:p>
            <a:pPr marL="571500" indent="-571500">
              <a:buSzPct val="100000"/>
              <a:buChar char="❑"/>
              <a:defRPr sz="2600">
                <a:solidFill>
                  <a:schemeClr val="accent1"/>
                </a:solidFill>
              </a:defRPr>
            </a:pPr>
            <a:endParaRPr/>
          </a:p>
          <a:p>
            <a:pPr marL="571500" indent="-571500">
              <a:buSzPct val="100000"/>
              <a:buChar char="❑"/>
              <a:defRPr sz="2600">
                <a:solidFill>
                  <a:schemeClr val="accent1"/>
                </a:solidFill>
              </a:defRPr>
            </a:pPr>
            <a:r>
              <a:t>Automation and humans have different models of decision making</a:t>
            </a:r>
          </a:p>
          <a:p>
            <a:pPr marL="1028700" lvl="1" indent="-571500">
              <a:buSzPct val="100000"/>
              <a:buChar char="❑"/>
              <a:defRPr sz="2600">
                <a:solidFill>
                  <a:schemeClr val="accent1"/>
                </a:solidFill>
              </a:defRPr>
            </a:pPr>
            <a:r>
              <a:t>Automation is good at number crunching</a:t>
            </a:r>
          </a:p>
          <a:p>
            <a:pPr marL="1028700" lvl="1" indent="-571500">
              <a:buSzPct val="100000"/>
              <a:buChar char="❑"/>
              <a:defRPr sz="2600">
                <a:solidFill>
                  <a:schemeClr val="accent1"/>
                </a:solidFill>
              </a:defRPr>
            </a:pPr>
            <a:r>
              <a:t>Humans are good at reasoning with quick mental models (??)</a:t>
            </a:r>
          </a:p>
          <a:p>
            <a:pPr marL="1028700" lvl="1" indent="-571500">
              <a:buSzPct val="100000"/>
              <a:buChar char="❑"/>
              <a:defRPr sz="2600">
                <a:solidFill>
                  <a:schemeClr val="accent1"/>
                </a:solidFill>
              </a:defRPr>
            </a:pPr>
            <a:r>
              <a:t>Humans are good at generalization (??)</a:t>
            </a:r>
          </a:p>
          <a:p>
            <a:pPr marL="1028700" lvl="1" indent="-571500">
              <a:buSzPct val="100000"/>
              <a:buChar char="❑"/>
              <a:defRPr sz="2600">
                <a:solidFill>
                  <a:schemeClr val="accent1"/>
                </a:solidFill>
              </a:defRPr>
            </a:pPr>
            <a:r>
              <a:t>In collaborative decision making both these strengths can be utilized.</a:t>
            </a:r>
          </a:p>
        </p:txBody>
      </p:sp>
      <p:sp>
        <p:nvSpPr>
          <p:cNvPr id="124" name="TextBox 56"/>
          <p:cNvSpPr txBox="1"/>
          <p:nvPr/>
        </p:nvSpPr>
        <p:spPr>
          <a:xfrm>
            <a:off x="538862"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Background</a:t>
            </a:r>
          </a:p>
        </p:txBody>
      </p:sp>
      <p:sp>
        <p:nvSpPr>
          <p:cNvPr id="125" name="Slide Number"/>
          <p:cNvSpPr txBox="1">
            <a:spLocks noGrp="1"/>
          </p:cNvSpPr>
          <p:nvPr>
            <p:ph type="sldNum" sz="quarter" idx="2"/>
          </p:nvPr>
        </p:nvSpPr>
        <p:spPr>
          <a:xfrm>
            <a:off x="11172418" y="6414760"/>
            <a:ext cx="181382"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52"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mc:AlternateContent xmlns:mc="http://schemas.openxmlformats.org/markup-compatibility/2006" xmlns:a14="http://schemas.microsoft.com/office/drawing/2010/main">
        <mc:Choice Requires="a14">
          <p:sp>
            <p:nvSpPr>
              <p:cNvPr id="553" name="TextBox 2"/>
              <p:cNvSpPr txBox="1"/>
              <p:nvPr/>
            </p:nvSpPr>
            <p:spPr>
              <a:xfrm>
                <a:off x="587654" y="1205792"/>
                <a:ext cx="10761026" cy="3275033"/>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spAutoFit/>
              </a:bodyPr>
              <a:lstStyle/>
              <a:p>
                <a:pPr marL="571500" indent="-571500">
                  <a:buSzPct val="100000"/>
                  <a:buChar char="❑"/>
                  <a:defRPr sz="2200">
                    <a:solidFill>
                      <a:schemeClr val="accent5">
                        <a:satOff val="-19091"/>
                        <a:lumOff val="-11921"/>
                      </a:schemeClr>
                    </a:solidFill>
                  </a:defRPr>
                </a:pPr>
                <a:r>
                  <a:rPr>
                    <a:solidFill>
                      <a:schemeClr val="accent2"/>
                    </a:solidFill>
                  </a:rPr>
                  <a:t>Blind Allocation (BA) </a:t>
                </a:r>
                <a:r>
                  <a:t>: BA uses a</a:t>
                </a:r>
                <a:r>
                  <a:rPr>
                    <a:solidFill>
                      <a:srgbClr val="EA3323"/>
                    </a:solidFill>
                  </a:rPr>
                  <a:t> </a:t>
                </a:r>
                <a:r>
                  <a:t>fixed task load </a:t>
                </a:r>
                <a14:m>
                  <m:oMath xmlns:m="http://schemas.openxmlformats.org/officeDocument/2006/math">
                    <m:sSubSup>
                      <m:sSubSupPr>
                        <m:ctrlPr>
                          <a:rPr sz="2350" i="1">
                            <a:solidFill>
                              <a:srgbClr val="000000"/>
                            </a:solidFill>
                            <a:latin typeface="Cambria Math" panose="02040503050406030204" pitchFamily="18" charset="0"/>
                          </a:rPr>
                        </m:ctrlPr>
                      </m:sSubSupPr>
                      <m:e>
                        <m:r>
                          <a:rPr sz="2350" i="1">
                            <a:solidFill>
                              <a:srgbClr val="000000"/>
                            </a:solidFill>
                            <a:latin typeface="Cambria Math" panose="02040503050406030204" pitchFamily="18" charset="0"/>
                          </a:rPr>
                          <m:t>𝑤</m:t>
                        </m:r>
                      </m:e>
                      <m:sub>
                        <m:r>
                          <a:rPr sz="2350" i="1">
                            <a:solidFill>
                              <a:srgbClr val="000000"/>
                            </a:solidFill>
                            <a:latin typeface="Cambria Math" panose="02040503050406030204" pitchFamily="18" charset="0"/>
                          </a:rPr>
                          <m:t>𝖻𝖺</m:t>
                        </m:r>
                      </m:sub>
                      <m:sup>
                        <m:r>
                          <a:rPr sz="2350" i="1">
                            <a:solidFill>
                              <a:srgbClr val="000000"/>
                            </a:solidFill>
                            <a:latin typeface="Cambria Math" panose="02040503050406030204" pitchFamily="18" charset="0"/>
                          </a:rPr>
                          <m:t>∗</m:t>
                        </m:r>
                      </m:sup>
                    </m:sSubSup>
                  </m:oMath>
                </a14:m>
                <a:r>
                  <a:t> opti</a:t>
                </a:r>
                <a:r>
                  <a:rPr>
                    <a:solidFill>
                      <a:schemeClr val="accent1"/>
                    </a:solidFill>
                  </a:rPr>
                  <a:t>mized </a:t>
                </a:r>
                <a:r>
                  <a:t>using a priori performance models for the automation and the human, and refers</a:t>
                </a:r>
                <a:r>
                  <a:rPr>
                    <a:solidFill>
                      <a:srgbClr val="EA3323"/>
                    </a:solidFill>
                  </a:rPr>
                  <a:t> </a:t>
                </a:r>
                <a14:m>
                  <m:oMath xmlns:m="http://schemas.openxmlformats.org/officeDocument/2006/math">
                    <m:sSubSup>
                      <m:sSubSupPr>
                        <m:ctrlPr>
                          <a:rPr sz="2350" i="1">
                            <a:solidFill>
                              <a:srgbClr val="000000"/>
                            </a:solidFill>
                            <a:latin typeface="Cambria Math" panose="02040503050406030204" pitchFamily="18" charset="0"/>
                          </a:rPr>
                        </m:ctrlPr>
                      </m:sSubSupPr>
                      <m:e>
                        <m:r>
                          <a:rPr sz="2350" i="1">
                            <a:solidFill>
                              <a:srgbClr val="000000"/>
                            </a:solidFill>
                            <a:latin typeface="Cambria Math" panose="02040503050406030204" pitchFamily="18" charset="0"/>
                          </a:rPr>
                          <m:t>𝑤</m:t>
                        </m:r>
                      </m:e>
                      <m:sub>
                        <m:r>
                          <a:rPr sz="2350" i="1">
                            <a:solidFill>
                              <a:srgbClr val="000000"/>
                            </a:solidFill>
                            <a:latin typeface="Cambria Math" panose="02040503050406030204" pitchFamily="18" charset="0"/>
                          </a:rPr>
                          <m:t>𝖻𝖺</m:t>
                        </m:r>
                      </m:sub>
                      <m:sup>
                        <m:r>
                          <a:rPr sz="2350" i="1">
                            <a:solidFill>
                              <a:srgbClr val="000000"/>
                            </a:solidFill>
                            <a:latin typeface="Cambria Math" panose="02040503050406030204" pitchFamily="18" charset="0"/>
                          </a:rPr>
                          <m:t>∗</m:t>
                        </m:r>
                      </m:sup>
                    </m:sSubSup>
                  </m:oMath>
                </a14:m>
                <a:r>
                  <a:rPr>
                    <a:solidFill>
                      <a:srgbClr val="000000"/>
                    </a:solidFill>
                  </a:rPr>
                  <a:t> </a:t>
                </a:r>
                <a:r>
                  <a:t>tasks arbitrarily to the human. </a:t>
                </a:r>
              </a:p>
              <a:p>
                <a:pPr marL="1028700" lvl="1" indent="-571500">
                  <a:buSzPct val="100000"/>
                  <a:buChar char="❑"/>
                  <a:defRPr sz="2200">
                    <a:solidFill>
                      <a:schemeClr val="accent5">
                        <a:satOff val="-19091"/>
                        <a:lumOff val="-11921"/>
                      </a:schemeClr>
                    </a:solidFill>
                  </a:defRPr>
                </a:pPr>
                <a14:m>
                  <m:oMath xmlns:m="http://schemas.openxmlformats.org/officeDocument/2006/math">
                    <m:sSubSup>
                      <m:sSubSupPr>
                        <m:ctrlPr>
                          <a:rPr sz="2350" i="1">
                            <a:solidFill>
                              <a:srgbClr val="000000"/>
                            </a:solidFill>
                            <a:latin typeface="Cambria Math" panose="02040503050406030204" pitchFamily="18" charset="0"/>
                          </a:rPr>
                        </m:ctrlPr>
                      </m:sSubSupPr>
                      <m:e>
                        <m:r>
                          <a:rPr sz="2350" i="1">
                            <a:solidFill>
                              <a:srgbClr val="000000"/>
                            </a:solidFill>
                            <a:latin typeface="Cambria Math" panose="02040503050406030204" pitchFamily="18" charset="0"/>
                          </a:rPr>
                          <m:t>𝑤</m:t>
                        </m:r>
                      </m:e>
                      <m:sub>
                        <m:r>
                          <a:rPr sz="2350" i="1">
                            <a:solidFill>
                              <a:srgbClr val="000000"/>
                            </a:solidFill>
                            <a:latin typeface="Cambria Math" panose="02040503050406030204" pitchFamily="18" charset="0"/>
                          </a:rPr>
                          <m:t>𝖻𝖺</m:t>
                        </m:r>
                      </m:sub>
                      <m:sup>
                        <m:r>
                          <a:rPr sz="2350" i="1">
                            <a:solidFill>
                              <a:srgbClr val="000000"/>
                            </a:solidFill>
                            <a:latin typeface="Cambria Math" panose="02040503050406030204" pitchFamily="18" charset="0"/>
                          </a:rPr>
                          <m:t>∗</m:t>
                        </m:r>
                      </m:sup>
                    </m:sSubSup>
                  </m:oMath>
                </a14:m>
                <a:r>
                  <a:rPr>
                    <a:solidFill>
                      <a:srgbClr val="000000"/>
                    </a:solidFill>
                  </a:rPr>
                  <a:t> is based on cost per classification task by each agent</a:t>
                </a:r>
              </a:p>
              <a:p>
                <a:pPr>
                  <a:defRPr sz="2200">
                    <a:solidFill>
                      <a:schemeClr val="accent5">
                        <a:satOff val="-19091"/>
                        <a:lumOff val="-11921"/>
                      </a:schemeClr>
                    </a:solidFill>
                  </a:defRPr>
                </a:pPr>
                <a:endParaRPr>
                  <a:solidFill>
                    <a:srgbClr val="000000"/>
                  </a:solidFill>
                </a:endParaRPr>
              </a:p>
              <a:p>
                <a:pPr marL="571500" indent="-571500">
                  <a:buSzPct val="100000"/>
                  <a:buChar char="❑"/>
                  <a:defRPr sz="2200">
                    <a:solidFill>
                      <a:schemeClr val="accent5">
                        <a:satOff val="-19091"/>
                        <a:lumOff val="-11921"/>
                      </a:schemeClr>
                    </a:solidFill>
                  </a:defRPr>
                </a:pPr>
                <a:r>
                  <a:rPr>
                    <a:solidFill>
                      <a:schemeClr val="accent2"/>
                    </a:solidFill>
                  </a:rPr>
                  <a:t>Optimal Allocation (OA)</a:t>
                </a:r>
                <a:r>
                  <a:t> or the Optimal Referral Strategy:</a:t>
                </a:r>
              </a:p>
              <a:p>
                <a:pPr marL="1028700" lvl="1" indent="-571500">
                  <a:buSzPct val="100000"/>
                  <a:buChar char="❑"/>
                  <a:defRPr sz="2200">
                    <a:solidFill>
                      <a:schemeClr val="accent5">
                        <a:satOff val="-19091"/>
                        <a:lumOff val="-11921"/>
                      </a:schemeClr>
                    </a:solidFill>
                  </a:defRPr>
                </a:pPr>
                <a:r>
                  <a:t>Based on relative cost of uncertainty/risk (rep. by </a:t>
                </a:r>
                <a14:m>
                  <m:oMath xmlns:m="http://schemas.openxmlformats.org/officeDocument/2006/math">
                    <m:r>
                      <a:rPr sz="2350" i="1">
                        <a:solidFill>
                          <a:srgbClr val="000000"/>
                        </a:solidFill>
                        <a:latin typeface="Cambria Math" panose="02040503050406030204" pitchFamily="18" charset="0"/>
                      </a:rPr>
                      <m:t>{</m:t>
                    </m:r>
                    <m:sSubSup>
                      <m:sSubSupPr>
                        <m:ctrlPr>
                          <a:rPr sz="2350" i="1">
                            <a:solidFill>
                              <a:srgbClr val="000000"/>
                            </a:solidFill>
                            <a:latin typeface="Cambria Math" panose="02040503050406030204" pitchFamily="18" charset="0"/>
                          </a:rPr>
                        </m:ctrlPr>
                      </m:sSubSupPr>
                      <m:e>
                        <m:r>
                          <a:rPr sz="2350" i="1">
                            <a:solidFill>
                              <a:srgbClr val="000000"/>
                            </a:solidFill>
                            <a:latin typeface="Cambria Math" panose="02040503050406030204" pitchFamily="18" charset="0"/>
                          </a:rPr>
                          <m:t>𝑝</m:t>
                        </m:r>
                      </m:e>
                      <m:sub>
                        <m:r>
                          <a:rPr sz="2350" i="1">
                            <a:solidFill>
                              <a:srgbClr val="000000"/>
                            </a:solidFill>
                            <a:latin typeface="Cambria Math" panose="02040503050406030204" pitchFamily="18" charset="0"/>
                          </a:rPr>
                          <m:t>𝑘</m:t>
                        </m:r>
                      </m:sub>
                      <m:sup>
                        <m:r>
                          <a:rPr sz="2350" i="1">
                            <a:solidFill>
                              <a:srgbClr val="000000"/>
                            </a:solidFill>
                            <a:latin typeface="Cambria Math" panose="02040503050406030204" pitchFamily="18" charset="0"/>
                          </a:rPr>
                          <m:t>𝑎</m:t>
                        </m:r>
                      </m:sup>
                    </m:sSubSup>
                    <m:sSub>
                      <m:sSubPr>
                        <m:ctrlPr>
                          <a:rPr sz="2350" i="1">
                            <a:solidFill>
                              <a:srgbClr val="000000"/>
                            </a:solidFill>
                            <a:latin typeface="Cambria Math" panose="02040503050406030204" pitchFamily="18" charset="0"/>
                          </a:rPr>
                        </m:ctrlPr>
                      </m:sSubPr>
                      <m:e>
                        <m:r>
                          <a:rPr sz="2350" i="1">
                            <a:solidFill>
                              <a:srgbClr val="000000"/>
                            </a:solidFill>
                            <a:latin typeface="Cambria Math" panose="02040503050406030204" pitchFamily="18" charset="0"/>
                          </a:rPr>
                          <m:t>}</m:t>
                        </m:r>
                      </m:e>
                      <m:sub>
                        <m:r>
                          <a:rPr sz="2350" i="1">
                            <a:solidFill>
                              <a:srgbClr val="000000"/>
                            </a:solidFill>
                            <a:latin typeface="Cambria Math" panose="02040503050406030204" pitchFamily="18" charset="0"/>
                          </a:rPr>
                          <m:t>1</m:t>
                        </m:r>
                        <m:r>
                          <a:rPr sz="2350" i="1">
                            <a:solidFill>
                              <a:srgbClr val="000000"/>
                            </a:solidFill>
                            <a:latin typeface="Cambria Math" panose="02040503050406030204" pitchFamily="18" charset="0"/>
                          </a:rPr>
                          <m:t>:</m:t>
                        </m:r>
                        <m:r>
                          <a:rPr sz="2350" i="1">
                            <a:solidFill>
                              <a:srgbClr val="000000"/>
                            </a:solidFill>
                            <a:latin typeface="Cambria Math" panose="02040503050406030204" pitchFamily="18" charset="0"/>
                          </a:rPr>
                          <m:t>𝐾</m:t>
                        </m:r>
                      </m:sub>
                    </m:sSub>
                  </m:oMath>
                </a14:m>
                <a:r>
                  <a:t>) of all tasks in the batch.</a:t>
                </a:r>
              </a:p>
              <a:p>
                <a:pPr marL="571500" indent="-571500">
                  <a:buSzPct val="100000"/>
                  <a:buChar char="❑"/>
                  <a:defRPr sz="2200">
                    <a:solidFill>
                      <a:schemeClr val="accent5">
                        <a:satOff val="-19091"/>
                        <a:lumOff val="-11921"/>
                      </a:schemeClr>
                    </a:solidFill>
                  </a:defRPr>
                </a:pPr>
                <a:endParaRPr/>
              </a:p>
              <a:p>
                <a:pPr marL="571500" indent="-571500">
                  <a:buSzPct val="100000"/>
                  <a:buChar char="❑"/>
                  <a:defRPr sz="2200">
                    <a:solidFill>
                      <a:schemeClr val="accent5">
                        <a:satOff val="-19091"/>
                        <a:lumOff val="-11921"/>
                      </a:schemeClr>
                    </a:solidFill>
                  </a:defRPr>
                </a:pPr>
                <a:r>
                  <a:rPr>
                    <a:solidFill>
                      <a:schemeClr val="accent2"/>
                    </a:solidFill>
                  </a:rPr>
                  <a:t>Static Allocation</a:t>
                </a:r>
                <a:r>
                  <a:t>: A fixed task load variant of the optimal allocation.</a:t>
                </a:r>
              </a:p>
            </p:txBody>
          </p:sp>
        </mc:Choice>
        <mc:Fallback xmlns="">
          <p:sp>
            <p:nvSpPr>
              <p:cNvPr id="553" name="TextBox 2"/>
              <p:cNvSpPr txBox="1">
                <a:spLocks noRot="1" noChangeAspect="1" noMove="1" noResize="1" noEditPoints="1" noAdjustHandles="1" noChangeArrowheads="1" noChangeShapeType="1" noTextEdit="1"/>
              </p:cNvSpPr>
              <p:nvPr/>
            </p:nvSpPr>
            <p:spPr>
              <a:xfrm>
                <a:off x="587654" y="1205792"/>
                <a:ext cx="10761026" cy="3275033"/>
              </a:xfrm>
              <a:prstGeom prst="rect">
                <a:avLst/>
              </a:prstGeom>
              <a:blipFill>
                <a:blip r:embed="rId3"/>
                <a:stretch>
                  <a:fillRect l="-1297" t="-2326" r="-1651" b="-2326"/>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
        <p:nvSpPr>
          <p:cNvPr id="554" name="TextBox 56"/>
          <p:cNvSpPr txBox="1"/>
          <p:nvPr/>
        </p:nvSpPr>
        <p:spPr>
          <a:xfrm>
            <a:off x="663945" y="4604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Proposed Referral Strategies</a:t>
            </a:r>
          </a:p>
        </p:txBody>
      </p:sp>
      <p:sp>
        <p:nvSpPr>
          <p:cNvPr id="55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40</a:t>
            </a:fld>
            <a:endParaRPr/>
          </a:p>
        </p:txBody>
      </p:sp>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57"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mc:AlternateContent xmlns:mc="http://schemas.openxmlformats.org/markup-compatibility/2006" xmlns:a14="http://schemas.microsoft.com/office/drawing/2010/main">
        <mc:Choice Requires="a14">
          <p:sp>
            <p:nvSpPr>
              <p:cNvPr id="558" name="TextBox 2"/>
              <p:cNvSpPr txBox="1"/>
              <p:nvPr/>
            </p:nvSpPr>
            <p:spPr>
              <a:xfrm>
                <a:off x="587654" y="1205792"/>
                <a:ext cx="7256184" cy="4689810"/>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square" lIns="45719" rIns="45719">
                <a:spAutoFit/>
              </a:bodyPr>
              <a:lstStyle/>
              <a:p>
                <a:pPr marL="571500" indent="-571500">
                  <a:buSzPct val="100000"/>
                  <a:buChar char="❑"/>
                  <a:defRPr sz="2200">
                    <a:solidFill>
                      <a:schemeClr val="accent5">
                        <a:satOff val="-19091"/>
                        <a:lumOff val="-11921"/>
                      </a:schemeClr>
                    </a:solidFill>
                  </a:defRPr>
                </a:pPr>
                <a:r>
                  <a:rPr lang="en-GB" dirty="0">
                    <a:solidFill>
                      <a:schemeClr val="accent2"/>
                    </a:solidFill>
                  </a:rPr>
                  <a:t>Blind Allocation (BA) </a:t>
                </a:r>
                <a:r>
                  <a:rPr lang="en-GB" dirty="0"/>
                  <a:t>: BA uses a</a:t>
                </a:r>
                <a:r>
                  <a:rPr lang="en-GB" dirty="0">
                    <a:solidFill>
                      <a:srgbClr val="EA3323"/>
                    </a:solidFill>
                  </a:rPr>
                  <a:t> </a:t>
                </a:r>
                <a:r>
                  <a:rPr lang="en-GB" dirty="0"/>
                  <a:t>fixed task load  opti</a:t>
                </a:r>
                <a:r>
                  <a:rPr lang="en-GB" dirty="0">
                    <a:solidFill>
                      <a:schemeClr val="accent1"/>
                    </a:solidFill>
                  </a:rPr>
                  <a:t>mized </a:t>
                </a:r>
                <a:r>
                  <a:rPr lang="en-GB" dirty="0"/>
                  <a:t>using a priori performance models for the automation and the human, and refers</a:t>
                </a:r>
                <a:r>
                  <a:rPr lang="en-GB" dirty="0">
                    <a:solidFill>
                      <a:srgbClr val="EA3323"/>
                    </a:solidFill>
                  </a:rPr>
                  <a:t> </a:t>
                </a:r>
                <a14:m>
                  <m:oMath xmlns:m="http://schemas.openxmlformats.org/officeDocument/2006/math">
                    <m:sSubSup>
                      <m:sSubSupPr>
                        <m:ctrlPr>
                          <a:rPr lang="ar-AE" sz="2350" i="1">
                            <a:solidFill>
                              <a:srgbClr val="000000"/>
                            </a:solidFill>
                            <a:latin typeface="Cambria Math" panose="02040503050406030204" pitchFamily="18" charset="0"/>
                          </a:rPr>
                        </m:ctrlPr>
                      </m:sSubSupPr>
                      <m:e>
                        <m:r>
                          <a:rPr lang="ar-AE" sz="2350" i="1">
                            <a:solidFill>
                              <a:srgbClr val="000000"/>
                            </a:solidFill>
                            <a:latin typeface="Cambria Math" panose="02040503050406030204" pitchFamily="18" charset="0"/>
                          </a:rPr>
                          <m:t>𝑤</m:t>
                        </m:r>
                      </m:e>
                      <m:sub>
                        <m:r>
                          <a:rPr lang="ar-AE" sz="2350" i="1">
                            <a:solidFill>
                              <a:srgbClr val="000000"/>
                            </a:solidFill>
                            <a:latin typeface="Cambria Math" panose="02040503050406030204" pitchFamily="18" charset="0"/>
                          </a:rPr>
                          <m:t>𝖻𝖺</m:t>
                        </m:r>
                      </m:sub>
                      <m:sup>
                        <m:r>
                          <a:rPr lang="ar-AE" sz="2350" i="1">
                            <a:solidFill>
                              <a:srgbClr val="000000"/>
                            </a:solidFill>
                            <a:latin typeface="Cambria Math" panose="02040503050406030204" pitchFamily="18" charset="0"/>
                          </a:rPr>
                          <m:t>∗</m:t>
                        </m:r>
                      </m:sup>
                    </m:sSubSup>
                  </m:oMath>
                </a14:m>
                <a:r>
                  <a:rPr lang="ar-AE" dirty="0">
                    <a:solidFill>
                      <a:srgbClr val="000000"/>
                    </a:solidFill>
                  </a:rPr>
                  <a:t> </a:t>
                </a:r>
                <a:r>
                  <a:rPr lang="en-GB" dirty="0"/>
                  <a:t>tasks arbitrarily to the human. </a:t>
                </a:r>
              </a:p>
              <a:p>
                <a:pPr marL="571500" indent="-571500">
                  <a:buSzPct val="100000"/>
                  <a:buChar char="❑"/>
                  <a:defRPr sz="2200">
                    <a:solidFill>
                      <a:schemeClr val="accent5">
                        <a:satOff val="-19091"/>
                        <a:lumOff val="-11921"/>
                      </a:schemeClr>
                    </a:solidFill>
                  </a:defRPr>
                </a:pPr>
                <a:r>
                  <a:rPr lang="en-GB" dirty="0"/>
                  <a:t>We have </a:t>
                </a:r>
              </a:p>
              <a:p>
                <a:pPr>
                  <a:buSzPct val="100000"/>
                  <a:defRPr sz="2200">
                    <a:solidFill>
                      <a:schemeClr val="accent5">
                        <a:satOff val="-19091"/>
                        <a:lumOff val="-11921"/>
                      </a:schemeClr>
                    </a:solidFill>
                  </a:defRPr>
                </a:pPr>
                <a:r>
                  <a:rPr lang="en-GB" sz="2350" dirty="0">
                    <a:latin typeface="Cambria Math" panose="02040503050406030204" pitchFamily="18" charset="0"/>
                  </a:rPr>
                  <a:t>	</a:t>
                </a:r>
              </a:p>
              <a:p>
                <a:pPr>
                  <a:buSzPct val="100000"/>
                  <a:defRPr sz="2200">
                    <a:solidFill>
                      <a:schemeClr val="accent5">
                        <a:satOff val="-19091"/>
                        <a:lumOff val="-11921"/>
                      </a:schemeClr>
                    </a:solidFill>
                  </a:defRPr>
                </a:pPr>
                <a:r>
                  <a:rPr lang="en-GB" sz="2350" dirty="0">
                    <a:latin typeface="Cambria Math" panose="02040503050406030204" pitchFamily="18" charset="0"/>
                  </a:rPr>
                  <a:t>	</a:t>
                </a:r>
                <a:r>
                  <a:rPr lang="en-US" sz="2350" dirty="0">
                    <a:latin typeface="Cambria Math" panose="02040503050406030204" pitchFamily="18" charset="0"/>
                  </a:rPr>
                  <a:t> </a:t>
                </a:r>
                <a14:m>
                  <m:oMath xmlns:m="http://schemas.openxmlformats.org/officeDocument/2006/math">
                    <m:sSubSup>
                      <m:sSubSupPr>
                        <m:ctrlPr>
                          <a:rPr lang="ar-AE" sz="2350" i="1">
                            <a:solidFill>
                              <a:srgbClr val="000000"/>
                            </a:solidFill>
                            <a:latin typeface="Cambria Math" panose="02040503050406030204" pitchFamily="18" charset="0"/>
                          </a:rPr>
                        </m:ctrlPr>
                      </m:sSubSupPr>
                      <m:e>
                        <m:r>
                          <a:rPr lang="ar-AE" sz="2350" i="1">
                            <a:solidFill>
                              <a:srgbClr val="000000"/>
                            </a:solidFill>
                            <a:latin typeface="Cambria Math" panose="02040503050406030204" pitchFamily="18" charset="0"/>
                          </a:rPr>
                          <m:t>𝑤</m:t>
                        </m:r>
                      </m:e>
                      <m:sub>
                        <m:r>
                          <a:rPr lang="ar-AE" sz="2350" i="1">
                            <a:solidFill>
                              <a:srgbClr val="000000"/>
                            </a:solidFill>
                            <a:latin typeface="Cambria Math" panose="02040503050406030204" pitchFamily="18" charset="0"/>
                          </a:rPr>
                          <m:t>𝖻𝖺</m:t>
                        </m:r>
                      </m:sub>
                      <m:sup>
                        <m:r>
                          <a:rPr lang="ar-AE" sz="2350" i="1">
                            <a:solidFill>
                              <a:srgbClr val="000000"/>
                            </a:solidFill>
                            <a:latin typeface="Cambria Math" panose="02040503050406030204" pitchFamily="18" charset="0"/>
                          </a:rPr>
                          <m:t>∗</m:t>
                        </m:r>
                      </m:sup>
                    </m:sSubSup>
                    <m:r>
                      <a:rPr lang="ar-AE" sz="2350" i="1">
                        <a:solidFill>
                          <a:srgbClr val="000000"/>
                        </a:solidFill>
                        <a:latin typeface="Cambria Math" panose="02040503050406030204" pitchFamily="18" charset="0"/>
                      </a:rPr>
                      <m:t>=</m:t>
                    </m:r>
                    <m:r>
                      <m:rPr>
                        <m:sty m:val="p"/>
                      </m:rPr>
                      <a:rPr lang="en-GB" sz="2350" i="1">
                        <a:solidFill>
                          <a:srgbClr val="000000"/>
                        </a:solidFill>
                        <a:latin typeface="Cambria Math" panose="02040503050406030204" pitchFamily="18" charset="0"/>
                      </a:rPr>
                      <m:t>arg</m:t>
                    </m:r>
                    <m:limLow>
                      <m:limLowPr>
                        <m:ctrlPr>
                          <a:rPr lang="ar-AE" sz="2350" i="1">
                            <a:solidFill>
                              <a:srgbClr val="000000"/>
                            </a:solidFill>
                            <a:latin typeface="Cambria Math" panose="02040503050406030204" pitchFamily="18" charset="0"/>
                          </a:rPr>
                        </m:ctrlPr>
                      </m:limLowPr>
                      <m:e>
                        <m:r>
                          <a:rPr lang="ar-AE" sz="2350" i="1">
                            <a:solidFill>
                              <a:srgbClr val="000000"/>
                            </a:solidFill>
                            <a:latin typeface="Cambria Math" panose="02040503050406030204" pitchFamily="18" charset="0"/>
                          </a:rPr>
                          <m:t>𝑚𝑖𝑛</m:t>
                        </m:r>
                      </m:e>
                      <m:lim>
                        <m:r>
                          <a:rPr lang="ar-AE" sz="2350" i="1">
                            <a:solidFill>
                              <a:srgbClr val="000000"/>
                            </a:solidFill>
                            <a:latin typeface="Cambria Math" panose="02040503050406030204" pitchFamily="18" charset="0"/>
                          </a:rPr>
                          <m:t>𝑤</m:t>
                        </m:r>
                        <m:r>
                          <a:rPr lang="ar-AE" sz="2350" i="1">
                            <a:solidFill>
                              <a:srgbClr val="000000"/>
                            </a:solidFill>
                            <a:latin typeface="Cambria Math" panose="02040503050406030204" pitchFamily="18" charset="0"/>
                          </a:rPr>
                          <m:t>∈</m:t>
                        </m:r>
                        <m:r>
                          <a:rPr lang="ar-AE" sz="2350" i="1">
                            <a:solidFill>
                              <a:srgbClr val="000000"/>
                            </a:solidFill>
                            <a:latin typeface="Cambria Math" panose="02040503050406030204" pitchFamily="18" charset="0"/>
                          </a:rPr>
                          <m:t>𝒲</m:t>
                        </m:r>
                      </m:lim>
                    </m:limLow>
                    <m:r>
                      <a:rPr lang="ar-AE" sz="2350" i="1">
                        <a:solidFill>
                          <a:srgbClr val="000000"/>
                        </a:solidFill>
                        <a:latin typeface="Cambria Math" panose="02040503050406030204" pitchFamily="18" charset="0"/>
                      </a:rPr>
                      <m:t>{(</m:t>
                    </m:r>
                    <m:r>
                      <a:rPr lang="ar-AE" sz="2350" i="1">
                        <a:solidFill>
                          <a:srgbClr val="000000"/>
                        </a:solidFill>
                        <a:latin typeface="Cambria Math" panose="02040503050406030204" pitchFamily="18" charset="0"/>
                      </a:rPr>
                      <m:t>𝐾</m:t>
                    </m:r>
                    <m:r>
                      <a:rPr lang="ar-AE" sz="2350" i="1">
                        <a:solidFill>
                          <a:srgbClr val="000000"/>
                        </a:solidFill>
                        <a:latin typeface="Cambria Math" panose="02040503050406030204" pitchFamily="18" charset="0"/>
                      </a:rPr>
                      <m:t>−</m:t>
                    </m:r>
                    <m:r>
                      <a:rPr lang="ar-AE" sz="2350" i="1">
                        <a:solidFill>
                          <a:srgbClr val="000000"/>
                        </a:solidFill>
                        <a:latin typeface="Cambria Math" panose="02040503050406030204" pitchFamily="18" charset="0"/>
                      </a:rPr>
                      <m:t>𝑤</m:t>
                    </m:r>
                    <m:r>
                      <a:rPr lang="ar-AE" sz="2350" i="1">
                        <a:solidFill>
                          <a:srgbClr val="000000"/>
                        </a:solidFill>
                        <a:latin typeface="Cambria Math" panose="02040503050406030204" pitchFamily="18" charset="0"/>
                      </a:rPr>
                      <m:t>)</m:t>
                    </m:r>
                    <m:sSub>
                      <m:sSubPr>
                        <m:ctrlPr>
                          <a:rPr lang="ar-AE" sz="2350" i="1">
                            <a:solidFill>
                              <a:srgbClr val="000000"/>
                            </a:solidFill>
                            <a:latin typeface="Cambria Math" panose="02040503050406030204" pitchFamily="18" charset="0"/>
                          </a:rPr>
                        </m:ctrlPr>
                      </m:sSubPr>
                      <m:e>
                        <m:r>
                          <a:rPr lang="ar-AE" sz="2350" i="1">
                            <a:solidFill>
                              <a:srgbClr val="000000"/>
                            </a:solidFill>
                            <a:latin typeface="Cambria Math" panose="02040503050406030204" pitchFamily="18" charset="0"/>
                          </a:rPr>
                          <m:t>𝐸</m:t>
                        </m:r>
                      </m:e>
                      <m:sub>
                        <m:r>
                          <a:rPr lang="ar-AE" sz="2350" i="1">
                            <a:solidFill>
                              <a:srgbClr val="000000"/>
                            </a:solidFill>
                            <a:latin typeface="Cambria Math" panose="02040503050406030204" pitchFamily="18" charset="0"/>
                          </a:rPr>
                          <m:t>𝑎</m:t>
                        </m:r>
                      </m:sub>
                    </m:sSub>
                    <m:r>
                      <a:rPr lang="ar-AE" sz="2350" i="1">
                        <a:solidFill>
                          <a:srgbClr val="000000"/>
                        </a:solidFill>
                        <a:latin typeface="Cambria Math" panose="02040503050406030204" pitchFamily="18" charset="0"/>
                      </a:rPr>
                      <m:t>+</m:t>
                    </m:r>
                    <m:r>
                      <a:rPr lang="ar-AE" sz="2350" i="1">
                        <a:solidFill>
                          <a:srgbClr val="000000"/>
                        </a:solidFill>
                        <a:latin typeface="Cambria Math" panose="02040503050406030204" pitchFamily="18" charset="0"/>
                      </a:rPr>
                      <m:t>𝑤</m:t>
                    </m:r>
                    <m:sSub>
                      <m:sSubPr>
                        <m:ctrlPr>
                          <a:rPr lang="ar-AE" sz="2350" i="1">
                            <a:solidFill>
                              <a:srgbClr val="000000"/>
                            </a:solidFill>
                            <a:latin typeface="Cambria Math" panose="02040503050406030204" pitchFamily="18" charset="0"/>
                          </a:rPr>
                        </m:ctrlPr>
                      </m:sSubPr>
                      <m:e>
                        <m:r>
                          <a:rPr lang="ar-AE" sz="2350" i="1">
                            <a:solidFill>
                              <a:srgbClr val="000000"/>
                            </a:solidFill>
                            <a:latin typeface="Cambria Math" panose="02040503050406030204" pitchFamily="18" charset="0"/>
                          </a:rPr>
                          <m:t>𝐸</m:t>
                        </m:r>
                      </m:e>
                      <m:sub>
                        <m:r>
                          <a:rPr lang="ar-AE" sz="2350" i="1">
                            <a:solidFill>
                              <a:srgbClr val="000000"/>
                            </a:solidFill>
                            <a:latin typeface="Cambria Math" panose="02040503050406030204" pitchFamily="18" charset="0"/>
                          </a:rPr>
                          <m:t>h</m:t>
                        </m:r>
                      </m:sub>
                    </m:sSub>
                    <m:r>
                      <a:rPr lang="ar-AE" sz="2350" i="1">
                        <a:solidFill>
                          <a:srgbClr val="000000"/>
                        </a:solidFill>
                        <a:latin typeface="Cambria Math" panose="02040503050406030204" pitchFamily="18" charset="0"/>
                      </a:rPr>
                      <m:t>(</m:t>
                    </m:r>
                    <m:r>
                      <a:rPr lang="ar-AE" sz="2350" i="1">
                        <a:solidFill>
                          <a:srgbClr val="000000"/>
                        </a:solidFill>
                        <a:latin typeface="Cambria Math" panose="02040503050406030204" pitchFamily="18" charset="0"/>
                      </a:rPr>
                      <m:t>𝑤</m:t>
                    </m:r>
                    <m:r>
                      <a:rPr lang="ar-AE" sz="2350" i="1">
                        <a:solidFill>
                          <a:srgbClr val="000000"/>
                        </a:solidFill>
                        <a:latin typeface="Cambria Math" panose="02040503050406030204" pitchFamily="18" charset="0"/>
                      </a:rPr>
                      <m:t>)},</m:t>
                    </m:r>
                  </m:oMath>
                </a14:m>
                <a:endParaRPr lang="ar-AE" dirty="0"/>
              </a:p>
              <a:p>
                <a:pPr marL="571500" indent="-571500">
                  <a:buSzPct val="100000"/>
                  <a:buChar char="❑"/>
                  <a:defRPr sz="2200">
                    <a:solidFill>
                      <a:schemeClr val="accent5">
                        <a:satOff val="-19091"/>
                        <a:lumOff val="-11921"/>
                      </a:schemeClr>
                    </a:solidFill>
                  </a:defRPr>
                </a:pPr>
                <a:endParaRPr lang="ar-AE" dirty="0"/>
              </a:p>
              <a:p>
                <a:pPr marL="571500" indent="-571500">
                  <a:buSzPct val="100000"/>
                  <a:buChar char="❑"/>
                  <a:defRPr sz="2200">
                    <a:solidFill>
                      <a:schemeClr val="accent5">
                        <a:satOff val="-19091"/>
                        <a:lumOff val="-11921"/>
                      </a:schemeClr>
                    </a:solidFill>
                  </a:defRPr>
                </a:pPr>
                <a14:m>
                  <m:oMath xmlns:m="http://schemas.openxmlformats.org/officeDocument/2006/math">
                    <m:sSub>
                      <m:sSubPr>
                        <m:ctrlPr>
                          <a:rPr lang="ar-AE" sz="2350" i="1">
                            <a:solidFill>
                              <a:srgbClr val="487CAA"/>
                            </a:solidFill>
                            <a:latin typeface="Cambria Math" panose="02040503050406030204" pitchFamily="18" charset="0"/>
                          </a:rPr>
                        </m:ctrlPr>
                      </m:sSubPr>
                      <m:e>
                        <m:r>
                          <a:rPr lang="ar-AE" sz="2350" i="1">
                            <a:solidFill>
                              <a:srgbClr val="487CAA"/>
                            </a:solidFill>
                            <a:latin typeface="Cambria Math" panose="02040503050406030204" pitchFamily="18" charset="0"/>
                          </a:rPr>
                          <m:t>𝐸</m:t>
                        </m:r>
                      </m:e>
                      <m:sub>
                        <m:r>
                          <a:rPr lang="ar-AE" sz="2350" i="1">
                            <a:solidFill>
                              <a:srgbClr val="487CAA"/>
                            </a:solidFill>
                            <a:latin typeface="Cambria Math" panose="02040503050406030204" pitchFamily="18" charset="0"/>
                          </a:rPr>
                          <m:t>𝑎</m:t>
                        </m:r>
                      </m:sub>
                    </m:sSub>
                  </m:oMath>
                </a14:m>
                <a:r>
                  <a:rPr lang="ar-AE" dirty="0"/>
                  <a:t> </a:t>
                </a:r>
                <a:r>
                  <a:rPr lang="en-GB" dirty="0"/>
                  <a:t>and </a:t>
                </a:r>
                <a14:m>
                  <m:oMath xmlns:m="http://schemas.openxmlformats.org/officeDocument/2006/math">
                    <m:sSub>
                      <m:sSubPr>
                        <m:ctrlPr>
                          <a:rPr lang="ar-AE" sz="2350" i="1">
                            <a:solidFill>
                              <a:srgbClr val="487CAA"/>
                            </a:solidFill>
                            <a:latin typeface="Cambria Math" panose="02040503050406030204" pitchFamily="18" charset="0"/>
                          </a:rPr>
                        </m:ctrlPr>
                      </m:sSubPr>
                      <m:e>
                        <m:r>
                          <a:rPr lang="ar-AE" sz="2350" i="1">
                            <a:solidFill>
                              <a:srgbClr val="487CAA"/>
                            </a:solidFill>
                            <a:latin typeface="Cambria Math" panose="02040503050406030204" pitchFamily="18" charset="0"/>
                          </a:rPr>
                          <m:t>𝐸</m:t>
                        </m:r>
                      </m:e>
                      <m:sub>
                        <m:r>
                          <a:rPr lang="ar-AE" sz="2350" i="1">
                            <a:solidFill>
                              <a:srgbClr val="487CAA"/>
                            </a:solidFill>
                            <a:latin typeface="Cambria Math" panose="02040503050406030204" pitchFamily="18" charset="0"/>
                          </a:rPr>
                          <m:t>h</m:t>
                        </m:r>
                      </m:sub>
                    </m:sSub>
                    <m:r>
                      <a:rPr lang="ar-AE" sz="2350" i="1">
                        <a:solidFill>
                          <a:srgbClr val="487CAA"/>
                        </a:solidFill>
                        <a:latin typeface="Cambria Math" panose="02040503050406030204" pitchFamily="18" charset="0"/>
                      </a:rPr>
                      <m:t>(</m:t>
                    </m:r>
                    <m:r>
                      <a:rPr lang="ar-AE" sz="2350" i="1">
                        <a:solidFill>
                          <a:srgbClr val="487CAA"/>
                        </a:solidFill>
                        <a:latin typeface="Cambria Math" panose="02040503050406030204" pitchFamily="18" charset="0"/>
                      </a:rPr>
                      <m:t>𝑤</m:t>
                    </m:r>
                    <m:r>
                      <a:rPr lang="ar-AE" sz="2350" i="1">
                        <a:solidFill>
                          <a:srgbClr val="487CAA"/>
                        </a:solidFill>
                        <a:latin typeface="Cambria Math" panose="02040503050406030204" pitchFamily="18" charset="0"/>
                      </a:rPr>
                      <m:t>)</m:t>
                    </m:r>
                  </m:oMath>
                </a14:m>
                <a:r>
                  <a:rPr lang="ar-AE" dirty="0"/>
                  <a:t> </a:t>
                </a:r>
                <a:r>
                  <a:rPr lang="en-GB" dirty="0"/>
                  <a:t>are the a priori expected classification decision cost per task for the automation and for the human operator under task load w respectively.</a:t>
                </a:r>
              </a:p>
              <a:p>
                <a:pPr marL="571500" indent="-571500">
                  <a:buSzPct val="100000"/>
                  <a:buChar char="❑"/>
                  <a:defRPr sz="2200">
                    <a:solidFill>
                      <a:schemeClr val="accent5">
                        <a:satOff val="-19091"/>
                        <a:lumOff val="-11921"/>
                      </a:schemeClr>
                    </a:solidFill>
                  </a:defRPr>
                </a:pPr>
                <a:endParaRPr lang="en-GB" dirty="0"/>
              </a:p>
              <a:p>
                <a:pPr marL="571500" indent="-571500">
                  <a:buSzPct val="100000"/>
                  <a:buChar char="❑"/>
                  <a:defRPr sz="2200">
                    <a:solidFill>
                      <a:schemeClr val="accent5">
                        <a:satOff val="-19091"/>
                        <a:lumOff val="-11921"/>
                      </a:schemeClr>
                    </a:solidFill>
                  </a:defRPr>
                </a:pPr>
                <a:r>
                  <a:rPr lang="en-GB" dirty="0"/>
                  <a:t>Can be computed offline by the automation.</a:t>
                </a:r>
                <a:endParaRPr dirty="0"/>
              </a:p>
            </p:txBody>
          </p:sp>
        </mc:Choice>
        <mc:Fallback xmlns="">
          <p:sp>
            <p:nvSpPr>
              <p:cNvPr id="558" name="TextBox 2"/>
              <p:cNvSpPr txBox="1">
                <a:spLocks noRot="1" noChangeAspect="1" noMove="1" noResize="1" noEditPoints="1" noAdjustHandles="1" noChangeArrowheads="1" noChangeShapeType="1" noTextEdit="1"/>
              </p:cNvSpPr>
              <p:nvPr/>
            </p:nvSpPr>
            <p:spPr>
              <a:xfrm>
                <a:off x="587654" y="1205792"/>
                <a:ext cx="7256184" cy="4689810"/>
              </a:xfrm>
              <a:prstGeom prst="rect">
                <a:avLst/>
              </a:prstGeom>
              <a:blipFill>
                <a:blip r:embed="rId3"/>
                <a:stretch>
                  <a:fillRect l="-2098" t="-2162" r="-2098" b="-2162"/>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
        <p:nvSpPr>
          <p:cNvPr id="559" name="TextBox 56"/>
          <p:cNvSpPr txBox="1"/>
          <p:nvPr/>
        </p:nvSpPr>
        <p:spPr>
          <a:xfrm>
            <a:off x="663945" y="4604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Blind Allocation</a:t>
            </a:r>
          </a:p>
        </p:txBody>
      </p:sp>
      <p:sp>
        <p:nvSpPr>
          <p:cNvPr id="56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41</a:t>
            </a:fld>
            <a:endParaRPr/>
          </a:p>
        </p:txBody>
      </p:sp>
      <p:sp>
        <p:nvSpPr>
          <p:cNvPr id="561" name="Text"/>
          <p:cNvSpPr txBox="1"/>
          <p:nvPr/>
        </p:nvSpPr>
        <p:spPr>
          <a:xfrm>
            <a:off x="7422317" y="3005790"/>
            <a:ext cx="4701662" cy="1925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lvl="8" indent="1828800" algn="r">
              <a:defRPr sz="2400"/>
            </a:pPr>
            <a:endParaRPr/>
          </a:p>
        </p:txBody>
      </p:sp>
      <p:pic>
        <p:nvPicPr>
          <p:cNvPr id="562" name="Image" descr="Image"/>
          <p:cNvPicPr>
            <a:picLocks noChangeAspect="1"/>
          </p:cNvPicPr>
          <p:nvPr/>
        </p:nvPicPr>
        <p:blipFill>
          <a:blip r:embed="rId4"/>
          <a:stretch>
            <a:fillRect/>
          </a:stretch>
        </p:blipFill>
        <p:spPr>
          <a:xfrm>
            <a:off x="7422317" y="2852170"/>
            <a:ext cx="4610096" cy="139705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4"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mc:AlternateContent xmlns:mc="http://schemas.openxmlformats.org/markup-compatibility/2006" xmlns:a14="http://schemas.microsoft.com/office/drawing/2010/main">
        <mc:Choice Requires="a14">
          <p:sp>
            <p:nvSpPr>
              <p:cNvPr id="565" name="TextBox 2"/>
              <p:cNvSpPr txBox="1"/>
              <p:nvPr/>
            </p:nvSpPr>
            <p:spPr>
              <a:xfrm>
                <a:off x="768987" y="1087796"/>
                <a:ext cx="10404827" cy="4741234"/>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spAutoFit/>
              </a:bodyPr>
              <a:lstStyle/>
              <a:p>
                <a:pPr marL="571500" indent="-571500">
                  <a:buSzPct val="100000"/>
                  <a:buChar char="❑"/>
                  <a:defRPr sz="2400">
                    <a:solidFill>
                      <a:schemeClr val="accent5">
                        <a:satOff val="-19091"/>
                        <a:lumOff val="-11921"/>
                      </a:schemeClr>
                    </a:solidFill>
                  </a:defRPr>
                </a:pPr>
                <a:r>
                  <a:rPr dirty="0"/>
                  <a:t>SA finds and optimal constant task load value </a:t>
                </a:r>
                <a14:m>
                  <m:oMath xmlns:m="http://schemas.openxmlformats.org/officeDocument/2006/math">
                    <m:sSubSup>
                      <m:sSubSupPr>
                        <m:ctrlPr>
                          <a:rPr sz="2600" i="1">
                            <a:solidFill>
                              <a:srgbClr val="487CAA"/>
                            </a:solidFill>
                            <a:latin typeface="Cambria Math" panose="02040503050406030204" pitchFamily="18" charset="0"/>
                          </a:rPr>
                        </m:ctrlPr>
                      </m:sSubSupPr>
                      <m:e>
                        <m:r>
                          <a:rPr sz="2600" i="1">
                            <a:solidFill>
                              <a:srgbClr val="487CAA"/>
                            </a:solidFill>
                            <a:latin typeface="Cambria Math" panose="02040503050406030204" pitchFamily="18" charset="0"/>
                          </a:rPr>
                          <m:t>𝑤</m:t>
                        </m:r>
                      </m:e>
                      <m:sub>
                        <m:r>
                          <a:rPr sz="2600" i="1">
                            <a:solidFill>
                              <a:srgbClr val="487CAA"/>
                            </a:solidFill>
                            <a:latin typeface="Cambria Math" panose="02040503050406030204" pitchFamily="18" charset="0"/>
                          </a:rPr>
                          <m:t>𝗌𝖺</m:t>
                        </m:r>
                      </m:sub>
                      <m:sup>
                        <m:r>
                          <a:rPr sz="2600" i="1">
                            <a:solidFill>
                              <a:srgbClr val="487CAA"/>
                            </a:solidFill>
                            <a:latin typeface="Cambria Math" panose="02040503050406030204" pitchFamily="18" charset="0"/>
                          </a:rPr>
                          <m:t>∗</m:t>
                        </m:r>
                      </m:sup>
                    </m:sSubSup>
                  </m:oMath>
                </a14:m>
                <a:r>
                  <a:rPr dirty="0"/>
                  <a:t> as follows:</a:t>
                </a:r>
              </a:p>
              <a:p>
                <a:pPr lvl="8" indent="1828800">
                  <a:defRPr sz="2400">
                    <a:solidFill>
                      <a:schemeClr val="accent5">
                        <a:satOff val="-19091"/>
                        <a:lumOff val="-11921"/>
                      </a:schemeClr>
                    </a:solidFill>
                  </a:defRPr>
                </a:pPr>
                <a:r>
                  <a:rPr dirty="0"/>
                  <a:t>   </a:t>
                </a:r>
              </a:p>
              <a:p>
                <a:pPr lvl="2" indent="457200">
                  <a:defRPr sz="2400">
                    <a:solidFill>
                      <a:schemeClr val="accent5">
                        <a:satOff val="-19091"/>
                        <a:lumOff val="-11921"/>
                      </a:schemeClr>
                    </a:solidFill>
                  </a:defRPr>
                </a:pPr>
                <a:endParaRPr lang="en-US" dirty="0"/>
              </a:p>
              <a:p>
                <a:pPr lvl="2" indent="457200">
                  <a:defRPr sz="2400">
                    <a:solidFill>
                      <a:schemeClr val="accent5">
                        <a:satOff val="-19091"/>
                        <a:lumOff val="-11921"/>
                      </a:schemeClr>
                    </a:solidFill>
                  </a:defRPr>
                </a:pPr>
                <a:endParaRPr lang="en-BE" dirty="0"/>
              </a:p>
              <a:p>
                <a:pPr lvl="2" indent="457200">
                  <a:defRPr sz="2400">
                    <a:solidFill>
                      <a:schemeClr val="accent5">
                        <a:satOff val="-19091"/>
                        <a:lumOff val="-11921"/>
                      </a:schemeClr>
                    </a:solidFill>
                  </a:defRPr>
                </a:pPr>
                <a:r>
                  <a:rPr dirty="0"/>
                  <a:t>Here  </a:t>
                </a:r>
                <a14:m>
                  <m:oMath xmlns:m="http://schemas.openxmlformats.org/officeDocument/2006/math">
                    <m:bar>
                      <m:barPr>
                        <m:pos m:val="top"/>
                        <m:ctrlPr>
                          <a:rPr sz="2600" i="1">
                            <a:solidFill>
                              <a:srgbClr val="000000"/>
                            </a:solidFill>
                            <a:latin typeface="Cambria Math" panose="02040503050406030204" pitchFamily="18" charset="0"/>
                          </a:rPr>
                        </m:ctrlPr>
                      </m:barPr>
                      <m:e>
                        <m:r>
                          <a:rPr sz="2600" i="1">
                            <a:solidFill>
                              <a:srgbClr val="000000"/>
                            </a:solidFill>
                            <a:latin typeface="Cambria Math" panose="02040503050406030204" pitchFamily="18" charset="0"/>
                          </a:rPr>
                          <m:t>𝐽</m:t>
                        </m:r>
                      </m:e>
                    </m:bar>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𝑤</m:t>
                    </m:r>
                    <m:r>
                      <a:rPr sz="2600" i="1">
                        <a:solidFill>
                          <a:srgbClr val="000000"/>
                        </a:solidFill>
                        <a:latin typeface="Cambria Math" panose="02040503050406030204" pitchFamily="18" charset="0"/>
                      </a:rPr>
                      <m:t>,</m:t>
                    </m:r>
                    <m:sSubSup>
                      <m:sSubSupPr>
                        <m:ctrlPr>
                          <a:rPr sz="2600" i="1">
                            <a:solidFill>
                              <a:srgbClr val="000000"/>
                            </a:solidFill>
                            <a:latin typeface="Cambria Math" panose="02040503050406030204" pitchFamily="18" charset="0"/>
                          </a:rPr>
                        </m:ctrlPr>
                      </m:sSubSupPr>
                      <m:e>
                        <m:r>
                          <a:rPr sz="2600" i="1">
                            <a:solidFill>
                              <a:srgbClr val="000000"/>
                            </a:solidFill>
                            <a:latin typeface="Cambria Math" panose="02040503050406030204" pitchFamily="18" charset="0"/>
                          </a:rPr>
                          <m:t>𝑝</m:t>
                        </m:r>
                      </m:e>
                      <m:sub>
                        <m:r>
                          <a:rPr sz="2600" i="1">
                            <a:solidFill>
                              <a:srgbClr val="000000"/>
                            </a:solidFill>
                            <a:latin typeface="Cambria Math" panose="02040503050406030204" pitchFamily="18" charset="0"/>
                          </a:rPr>
                          <m:t>1:</m:t>
                        </m:r>
                        <m:r>
                          <a:rPr sz="2600" i="1">
                            <a:solidFill>
                              <a:srgbClr val="000000"/>
                            </a:solidFill>
                            <a:latin typeface="Cambria Math" panose="02040503050406030204" pitchFamily="18" charset="0"/>
                          </a:rPr>
                          <m:t>𝐾</m:t>
                        </m:r>
                      </m:sub>
                      <m:sup>
                        <m:r>
                          <a:rPr sz="2600" i="1">
                            <a:solidFill>
                              <a:srgbClr val="000000"/>
                            </a:solidFill>
                            <a:latin typeface="Cambria Math" panose="02040503050406030204" pitchFamily="18" charset="0"/>
                          </a:rPr>
                          <m:t>𝑎</m:t>
                        </m:r>
                      </m:sup>
                    </m:sSubSup>
                    <m:r>
                      <a:rPr sz="2600" i="1">
                        <a:solidFill>
                          <a:srgbClr val="000000"/>
                        </a:solidFill>
                        <a:latin typeface="Cambria Math" panose="02040503050406030204" pitchFamily="18" charset="0"/>
                      </a:rPr>
                      <m:t>)</m:t>
                    </m:r>
                  </m:oMath>
                </a14:m>
                <a:r>
                  <a:rPr dirty="0"/>
                  <a:t> is the minimum of  </a:t>
                </a:r>
                <a14:m>
                  <m:oMath xmlns:m="http://schemas.openxmlformats.org/officeDocument/2006/math">
                    <m:r>
                      <a:rPr sz="2600" i="1">
                        <a:solidFill>
                          <a:srgbClr val="000000"/>
                        </a:solidFill>
                        <a:latin typeface="Cambria Math" panose="02040503050406030204" pitchFamily="18" charset="0"/>
                      </a:rPr>
                      <m:t>𝐽</m:t>
                    </m:r>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𝒩</m:t>
                    </m:r>
                    <m:r>
                      <a:rPr sz="2600" i="1">
                        <a:solidFill>
                          <a:srgbClr val="000000"/>
                        </a:solidFill>
                        <a:latin typeface="Cambria Math" panose="02040503050406030204" pitchFamily="18" charset="0"/>
                      </a:rPr>
                      <m:t>,{</m:t>
                    </m:r>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𝐷</m:t>
                        </m:r>
                      </m:e>
                      <m:sub>
                        <m:r>
                          <a:rPr sz="2600" i="1">
                            <a:solidFill>
                              <a:srgbClr val="000000"/>
                            </a:solidFill>
                            <a:latin typeface="Cambria Math" panose="02040503050406030204" pitchFamily="18" charset="0"/>
                          </a:rPr>
                          <m:t>𝑘</m:t>
                        </m:r>
                      </m:sub>
                    </m:sSub>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m:t>
                        </m:r>
                      </m:e>
                      <m:sub>
                        <m:r>
                          <a:rPr sz="2600" i="1">
                            <a:solidFill>
                              <a:srgbClr val="000000"/>
                            </a:solidFill>
                            <a:latin typeface="Cambria Math" panose="02040503050406030204" pitchFamily="18" charset="0"/>
                          </a:rPr>
                          <m:t>𝑘</m:t>
                        </m:r>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𝒦</m:t>
                        </m:r>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𝒩</m:t>
                        </m:r>
                      </m:sub>
                    </m:sSub>
                    <m:r>
                      <a:rPr sz="2600" i="1">
                        <a:solidFill>
                          <a:srgbClr val="000000"/>
                        </a:solidFill>
                        <a:latin typeface="Cambria Math" panose="02040503050406030204" pitchFamily="18" charset="0"/>
                      </a:rPr>
                      <m:t>,</m:t>
                    </m:r>
                    <m:sSubSup>
                      <m:sSubSupPr>
                        <m:ctrlPr>
                          <a:rPr sz="2600" i="1">
                            <a:solidFill>
                              <a:srgbClr val="000000"/>
                            </a:solidFill>
                            <a:latin typeface="Cambria Math" panose="02040503050406030204" pitchFamily="18" charset="0"/>
                          </a:rPr>
                        </m:ctrlPr>
                      </m:sSubSupPr>
                      <m:e>
                        <m:r>
                          <a:rPr sz="2600" i="1">
                            <a:solidFill>
                              <a:srgbClr val="000000"/>
                            </a:solidFill>
                            <a:latin typeface="Cambria Math" panose="02040503050406030204" pitchFamily="18" charset="0"/>
                          </a:rPr>
                          <m:t>𝑝</m:t>
                        </m:r>
                      </m:e>
                      <m:sub>
                        <m:r>
                          <a:rPr sz="2600" i="1">
                            <a:solidFill>
                              <a:srgbClr val="000000"/>
                            </a:solidFill>
                            <a:latin typeface="Cambria Math" panose="02040503050406030204" pitchFamily="18" charset="0"/>
                          </a:rPr>
                          <m:t>1:</m:t>
                        </m:r>
                        <m:r>
                          <a:rPr sz="2600" i="1">
                            <a:solidFill>
                              <a:srgbClr val="000000"/>
                            </a:solidFill>
                            <a:latin typeface="Cambria Math" panose="02040503050406030204" pitchFamily="18" charset="0"/>
                          </a:rPr>
                          <m:t>𝐾</m:t>
                        </m:r>
                      </m:sub>
                      <m:sup>
                        <m:r>
                          <a:rPr sz="2600" i="1">
                            <a:solidFill>
                              <a:srgbClr val="000000"/>
                            </a:solidFill>
                            <a:latin typeface="Cambria Math" panose="02040503050406030204" pitchFamily="18" charset="0"/>
                          </a:rPr>
                          <m:t>𝑎</m:t>
                        </m:r>
                      </m:sup>
                    </m:sSubSup>
                    <m:r>
                      <a:rPr sz="2600" i="1">
                        <a:solidFill>
                          <a:srgbClr val="000000"/>
                        </a:solidFill>
                        <a:latin typeface="Cambria Math" panose="02040503050406030204" pitchFamily="18" charset="0"/>
                      </a:rPr>
                      <m:t>)</m:t>
                    </m:r>
                  </m:oMath>
                </a14:m>
                <a:r>
                  <a:rPr dirty="0"/>
                  <a:t>  for fixed task load </a:t>
                </a:r>
                <a14:m>
                  <m:oMath xmlns:m="http://schemas.openxmlformats.org/officeDocument/2006/math">
                    <m:r>
                      <a:rPr sz="2600" i="1">
                        <a:solidFill>
                          <a:srgbClr val="000000"/>
                        </a:solidFill>
                        <a:latin typeface="Cambria Math" panose="02040503050406030204" pitchFamily="18" charset="0"/>
                      </a:rPr>
                      <m:t>𝑤</m:t>
                    </m:r>
                    <m:r>
                      <a:rPr sz="2600" i="1">
                        <a:solidFill>
                          <a:srgbClr val="000000"/>
                        </a:solidFill>
                        <a:latin typeface="Cambria Math" panose="02040503050406030204" pitchFamily="18" charset="0"/>
                      </a:rPr>
                      <m:t>=|</m:t>
                    </m:r>
                    <m:r>
                      <a:rPr sz="2600" i="1">
                        <a:solidFill>
                          <a:srgbClr val="000000"/>
                        </a:solidFill>
                        <a:latin typeface="Cambria Math" panose="02040503050406030204" pitchFamily="18" charset="0"/>
                      </a:rPr>
                      <m:t>𝒩</m:t>
                    </m:r>
                    <m:r>
                      <a:rPr sz="2600" i="1">
                        <a:solidFill>
                          <a:srgbClr val="000000"/>
                        </a:solidFill>
                        <a:latin typeface="Cambria Math" panose="02040503050406030204" pitchFamily="18" charset="0"/>
                      </a:rPr>
                      <m:t>|</m:t>
                    </m:r>
                  </m:oMath>
                </a14:m>
                <a:r>
                  <a:rPr dirty="0"/>
                  <a:t>.</a:t>
                </a:r>
              </a:p>
              <a:p>
                <a:pPr marL="571500" indent="-571500">
                  <a:buSzPct val="100000"/>
                  <a:buChar char="❑"/>
                  <a:defRPr sz="2400">
                    <a:solidFill>
                      <a:schemeClr val="accent5">
                        <a:satOff val="-19091"/>
                        <a:lumOff val="-11921"/>
                      </a:schemeClr>
                    </a:solidFill>
                  </a:defRPr>
                </a:pPr>
                <a:endParaRPr lang="en-US" dirty="0"/>
              </a:p>
              <a:p>
                <a:pPr marL="571500" indent="-571500">
                  <a:buSzPct val="100000"/>
                  <a:buChar char="❑"/>
                  <a:defRPr sz="2400">
                    <a:solidFill>
                      <a:schemeClr val="accent5">
                        <a:satOff val="-19091"/>
                        <a:lumOff val="-11921"/>
                      </a:schemeClr>
                    </a:solidFill>
                  </a:defRPr>
                </a:pPr>
                <a:endParaRPr lang="en-BE" dirty="0"/>
              </a:p>
              <a:p>
                <a:pPr marL="571500" indent="-571500">
                  <a:buSzPct val="100000"/>
                  <a:buChar char="❑"/>
                  <a:defRPr sz="2400">
                    <a:solidFill>
                      <a:schemeClr val="accent5">
                        <a:satOff val="-19091"/>
                        <a:lumOff val="-11921"/>
                      </a:schemeClr>
                    </a:solidFill>
                  </a:defRPr>
                </a:pPr>
                <a:r>
                  <a:rPr dirty="0"/>
                  <a:t>the expectation in </a:t>
                </a:r>
                <a14:m>
                  <m:oMath xmlns:m="http://schemas.openxmlformats.org/officeDocument/2006/math">
                    <m:r>
                      <a:rPr sz="2600" i="1">
                        <a:solidFill>
                          <a:srgbClr val="525252"/>
                        </a:solidFill>
                        <a:latin typeface="Cambria Math" panose="02040503050406030204" pitchFamily="18" charset="0"/>
                      </a:rPr>
                      <m:t>(⋆)</m:t>
                    </m:r>
                  </m:oMath>
                </a14:m>
                <a:r>
                  <a:rPr dirty="0"/>
                  <a:t> can be computed by Monte-Carlo simulations over a large number of batches.</a:t>
                </a:r>
              </a:p>
              <a:p>
                <a:pPr marL="571500" indent="-571500">
                  <a:buSzPct val="100000"/>
                  <a:buChar char="❑"/>
                  <a:defRPr sz="2400">
                    <a:solidFill>
                      <a:schemeClr val="accent5">
                        <a:satOff val="-19091"/>
                        <a:lumOff val="-11921"/>
                      </a:schemeClr>
                    </a:solidFill>
                  </a:defRPr>
                </a:pPr>
                <a:r>
                  <a:rPr dirty="0"/>
                  <a:t>Further, upon seeing a batch of tasks, SA refers the </a:t>
                </a:r>
                <a14:m>
                  <m:oMath xmlns:m="http://schemas.openxmlformats.org/officeDocument/2006/math">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𝑤</m:t>
                        </m:r>
                      </m:e>
                      <m:sub>
                        <m:r>
                          <a:rPr sz="2600" i="1">
                            <a:solidFill>
                              <a:srgbClr val="000000"/>
                            </a:solidFill>
                            <a:latin typeface="Cambria Math" panose="02040503050406030204" pitchFamily="18" charset="0"/>
                          </a:rPr>
                          <m:t>𝑠𝑎</m:t>
                        </m:r>
                      </m:sub>
                    </m:sSub>
                  </m:oMath>
                </a14:m>
                <a:r>
                  <a:rPr dirty="0"/>
                  <a:t> tasks with the highest R-indices </a:t>
                </a:r>
                <a14:m>
                  <m:oMath xmlns:m="http://schemas.openxmlformats.org/officeDocument/2006/math">
                    <m:r>
                      <a:rPr sz="2600" i="1">
                        <a:solidFill>
                          <a:srgbClr val="000000"/>
                        </a:solidFill>
                        <a:latin typeface="Cambria Math" panose="02040503050406030204" pitchFamily="18" charset="0"/>
                      </a:rPr>
                      <m:t>𝑅</m:t>
                    </m:r>
                    <m:r>
                      <a:rPr sz="2600" i="1">
                        <a:solidFill>
                          <a:srgbClr val="000000"/>
                        </a:solidFill>
                        <a:latin typeface="Cambria Math" panose="02040503050406030204" pitchFamily="18" charset="0"/>
                      </a:rPr>
                      <m:t>(</m:t>
                    </m:r>
                    <m:sSubSup>
                      <m:sSubSupPr>
                        <m:ctrlPr>
                          <a:rPr sz="2600" i="1">
                            <a:solidFill>
                              <a:srgbClr val="000000"/>
                            </a:solidFill>
                            <a:latin typeface="Cambria Math" panose="02040503050406030204" pitchFamily="18" charset="0"/>
                          </a:rPr>
                        </m:ctrlPr>
                      </m:sSubSupPr>
                      <m:e>
                        <m:r>
                          <a:rPr sz="2600" i="1">
                            <a:solidFill>
                              <a:srgbClr val="000000"/>
                            </a:solidFill>
                            <a:latin typeface="Cambria Math" panose="02040503050406030204" pitchFamily="18" charset="0"/>
                          </a:rPr>
                          <m:t>𝑝</m:t>
                        </m:r>
                      </m:e>
                      <m:sub>
                        <m:r>
                          <a:rPr sz="2600" i="1">
                            <a:solidFill>
                              <a:srgbClr val="000000"/>
                            </a:solidFill>
                            <a:latin typeface="Cambria Math" panose="02040503050406030204" pitchFamily="18" charset="0"/>
                          </a:rPr>
                          <m:t>1:</m:t>
                        </m:r>
                        <m:r>
                          <a:rPr sz="2600" i="1">
                            <a:solidFill>
                              <a:srgbClr val="000000"/>
                            </a:solidFill>
                            <a:latin typeface="Cambria Math" panose="02040503050406030204" pitchFamily="18" charset="0"/>
                          </a:rPr>
                          <m:t>𝐾</m:t>
                        </m:r>
                      </m:sub>
                      <m:sup>
                        <m:r>
                          <a:rPr sz="2600" i="1">
                            <a:solidFill>
                              <a:srgbClr val="000000"/>
                            </a:solidFill>
                            <a:latin typeface="Cambria Math" panose="02040503050406030204" pitchFamily="18" charset="0"/>
                          </a:rPr>
                          <m:t>𝑎</m:t>
                        </m:r>
                      </m:sup>
                    </m:sSubSup>
                    <m:r>
                      <a:rPr sz="2600" i="1">
                        <a:solidFill>
                          <a:srgbClr val="000000"/>
                        </a:solidFill>
                        <a:latin typeface="Cambria Math" panose="02040503050406030204" pitchFamily="18" charset="0"/>
                      </a:rPr>
                      <m:t>,</m:t>
                    </m:r>
                    <m:sSub>
                      <m:sSubPr>
                        <m:ctrlPr>
                          <a:rPr sz="2600" i="1">
                            <a:solidFill>
                              <a:srgbClr val="000000"/>
                            </a:solidFill>
                            <a:latin typeface="Cambria Math" panose="02040503050406030204" pitchFamily="18" charset="0"/>
                          </a:rPr>
                        </m:ctrlPr>
                      </m:sSubPr>
                      <m:e>
                        <m:r>
                          <a:rPr sz="2600" i="1">
                            <a:solidFill>
                              <a:srgbClr val="000000"/>
                            </a:solidFill>
                            <a:latin typeface="Cambria Math" panose="02040503050406030204" pitchFamily="18" charset="0"/>
                          </a:rPr>
                          <m:t>𝑤</m:t>
                        </m:r>
                      </m:e>
                      <m:sub>
                        <m:r>
                          <a:rPr sz="2600" i="1">
                            <a:solidFill>
                              <a:srgbClr val="000000"/>
                            </a:solidFill>
                            <a:latin typeface="Cambria Math" panose="02040503050406030204" pitchFamily="18" charset="0"/>
                          </a:rPr>
                          <m:t>𝗌𝖺</m:t>
                        </m:r>
                      </m:sub>
                    </m:sSub>
                    <m:r>
                      <a:rPr sz="2600" i="1">
                        <a:solidFill>
                          <a:srgbClr val="000000"/>
                        </a:solidFill>
                        <a:latin typeface="Cambria Math" panose="02040503050406030204" pitchFamily="18" charset="0"/>
                      </a:rPr>
                      <m:t>)</m:t>
                    </m:r>
                  </m:oMath>
                </a14:m>
                <a:r>
                  <a:rPr dirty="0"/>
                  <a:t> to the human.</a:t>
                </a:r>
                <a:endParaRPr dirty="0">
                  <a:solidFill>
                    <a:srgbClr val="000000"/>
                  </a:solidFill>
                </a:endParaRPr>
              </a:p>
            </p:txBody>
          </p:sp>
        </mc:Choice>
        <mc:Fallback xmlns="">
          <p:sp>
            <p:nvSpPr>
              <p:cNvPr id="565" name="TextBox 2"/>
              <p:cNvSpPr txBox="1">
                <a:spLocks noRot="1" noChangeAspect="1" noMove="1" noResize="1" noEditPoints="1" noAdjustHandles="1" noChangeArrowheads="1" noChangeShapeType="1" noTextEdit="1"/>
              </p:cNvSpPr>
              <p:nvPr/>
            </p:nvSpPr>
            <p:spPr>
              <a:xfrm>
                <a:off x="768987" y="1087796"/>
                <a:ext cx="10404827" cy="4741234"/>
              </a:xfrm>
              <a:prstGeom prst="rect">
                <a:avLst/>
              </a:prstGeom>
              <a:blipFill>
                <a:blip r:embed="rId3"/>
                <a:stretch>
                  <a:fillRect l="-1463" t="-1604" r="-1220" b="-1604"/>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pic>
        <p:nvPicPr>
          <p:cNvPr id="566" name="Image" descr="Image"/>
          <p:cNvPicPr>
            <a:picLocks noChangeAspect="1"/>
          </p:cNvPicPr>
          <p:nvPr/>
        </p:nvPicPr>
        <p:blipFill>
          <a:blip r:embed="rId4"/>
          <a:stretch>
            <a:fillRect/>
          </a:stretch>
        </p:blipFill>
        <p:spPr>
          <a:xfrm>
            <a:off x="3269300" y="1959333"/>
            <a:ext cx="5078329" cy="569897"/>
          </a:xfrm>
          <a:prstGeom prst="rect">
            <a:avLst/>
          </a:prstGeom>
          <a:ln w="12700">
            <a:miter lim="400000"/>
          </a:ln>
        </p:spPr>
      </p:pic>
      <p:sp>
        <p:nvSpPr>
          <p:cNvPr id="567" name="TextBox 56"/>
          <p:cNvSpPr txBox="1"/>
          <p:nvPr/>
        </p:nvSpPr>
        <p:spPr>
          <a:xfrm>
            <a:off x="663945" y="4604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5">
                    <a:satOff val="-19091"/>
                    <a:lumOff val="-11921"/>
                  </a:schemeClr>
                </a:solidFill>
              </a:defRPr>
            </a:lvl1pPr>
          </a:lstStyle>
          <a:p>
            <a:pPr>
              <a:defRPr>
                <a:solidFill>
                  <a:schemeClr val="accent1">
                    <a:satOff val="-3547"/>
                    <a:lumOff val="-10352"/>
                  </a:schemeClr>
                </a:solidFill>
              </a:defRPr>
            </a:pPr>
            <a:r>
              <a:rPr>
                <a:solidFill>
                  <a:schemeClr val="accent5">
                    <a:satOff val="-19091"/>
                    <a:lumOff val="-11921"/>
                  </a:schemeClr>
                </a:solidFill>
              </a:rPr>
              <a:t>Static Allocation </a:t>
            </a:r>
          </a:p>
        </p:txBody>
      </p:sp>
      <p:sp>
        <p:nvSpPr>
          <p:cNvPr id="56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42</a:t>
            </a:fld>
            <a:endParaRPr/>
          </a:p>
        </p:txBody>
      </p:sp>
      <p:sp>
        <p:nvSpPr>
          <p:cNvPr id="2" name="5-point Star 1">
            <a:extLst>
              <a:ext uri="{FF2B5EF4-FFF2-40B4-BE49-F238E27FC236}">
                <a16:creationId xmlns:a16="http://schemas.microsoft.com/office/drawing/2014/main" id="{A39CEDF1-93C5-0520-39C5-E47BB8BC73F3}"/>
              </a:ext>
            </a:extLst>
          </p:cNvPr>
          <p:cNvSpPr/>
          <p:nvPr/>
        </p:nvSpPr>
        <p:spPr>
          <a:xfrm>
            <a:off x="8743950" y="2029970"/>
            <a:ext cx="342900" cy="271463"/>
          </a:xfrm>
          <a:prstGeom prst="star5">
            <a:avLst/>
          </a:prstGeom>
          <a:solidFill>
            <a:schemeClr val="tx1"/>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BE" sz="1800" b="0" i="0" u="none" strike="noStrike" cap="none" spc="0" normalizeH="0" baseline="0">
              <a:ln>
                <a:noFill/>
              </a:ln>
              <a:solidFill>
                <a:srgbClr val="000000"/>
              </a:solidFill>
              <a:effectLst/>
              <a:uFillTx/>
              <a:latin typeface="+mj-lt"/>
              <a:ea typeface="+mj-ea"/>
              <a:cs typeface="+mj-cs"/>
              <a:sym typeface="Calibri"/>
            </a:endParaRPr>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7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43</a:t>
            </a:fld>
            <a:endParaRPr/>
          </a:p>
        </p:txBody>
      </p:sp>
      <p:sp>
        <p:nvSpPr>
          <p:cNvPr id="571"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p:sp>
        <p:nvSpPr>
          <p:cNvPr id="572" name="TextBox 56"/>
          <p:cNvSpPr txBox="1"/>
          <p:nvPr/>
        </p:nvSpPr>
        <p:spPr>
          <a:xfrm>
            <a:off x="663945" y="597472"/>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3200" i="1">
                <a:solidFill>
                  <a:schemeClr val="accent1">
                    <a:satOff val="-3547"/>
                    <a:lumOff val="-10352"/>
                  </a:schemeClr>
                </a:solidFill>
              </a:defRPr>
            </a:pPr>
            <a:r>
              <a:t>Summary of </a:t>
            </a:r>
            <a:r>
              <a:rPr>
                <a:solidFill>
                  <a:schemeClr val="accent5">
                    <a:satOff val="-19091"/>
                    <a:lumOff val="-11921"/>
                  </a:schemeClr>
                </a:solidFill>
              </a:rPr>
              <a:t>Proposed Strategies</a:t>
            </a:r>
          </a:p>
        </p:txBody>
      </p:sp>
      <p:graphicFrame>
        <p:nvGraphicFramePr>
          <p:cNvPr id="573" name="Table 1"/>
          <p:cNvGraphicFramePr/>
          <p:nvPr/>
        </p:nvGraphicFramePr>
        <p:xfrm>
          <a:off x="770887" y="1333182"/>
          <a:ext cx="10864108" cy="5072366"/>
        </p:xfrm>
        <a:graphic>
          <a:graphicData uri="http://schemas.openxmlformats.org/drawingml/2006/table">
            <a:tbl>
              <a:tblPr firstRow="1" firstCol="1">
                <a:tableStyleId>{4C3C2611-4C71-4FC5-86AE-919BDF0F9419}</a:tableStyleId>
              </a:tblPr>
              <a:tblGrid>
                <a:gridCol w="2716027">
                  <a:extLst>
                    <a:ext uri="{9D8B030D-6E8A-4147-A177-3AD203B41FA5}">
                      <a16:colId xmlns:a16="http://schemas.microsoft.com/office/drawing/2014/main" val="20000"/>
                    </a:ext>
                  </a:extLst>
                </a:gridCol>
                <a:gridCol w="2716027">
                  <a:extLst>
                    <a:ext uri="{9D8B030D-6E8A-4147-A177-3AD203B41FA5}">
                      <a16:colId xmlns:a16="http://schemas.microsoft.com/office/drawing/2014/main" val="20001"/>
                    </a:ext>
                  </a:extLst>
                </a:gridCol>
                <a:gridCol w="2716027">
                  <a:extLst>
                    <a:ext uri="{9D8B030D-6E8A-4147-A177-3AD203B41FA5}">
                      <a16:colId xmlns:a16="http://schemas.microsoft.com/office/drawing/2014/main" val="20002"/>
                    </a:ext>
                  </a:extLst>
                </a:gridCol>
                <a:gridCol w="2716027">
                  <a:extLst>
                    <a:ext uri="{9D8B030D-6E8A-4147-A177-3AD203B41FA5}">
                      <a16:colId xmlns:a16="http://schemas.microsoft.com/office/drawing/2014/main" val="20003"/>
                    </a:ext>
                  </a:extLst>
                </a:gridCol>
              </a:tblGrid>
              <a:tr h="1232464">
                <a:tc>
                  <a:txBody>
                    <a:bodyPr/>
                    <a:lstStyle/>
                    <a:p>
                      <a:pPr algn="l">
                        <a:defRPr sz="1800"/>
                      </a:pPr>
                      <a:endParaRPr/>
                    </a:p>
                  </a:txBody>
                  <a:tcPr marL="0" marR="0" marT="0" marB="0" horzOverflow="overflow">
                    <a:lnL w="12700">
                      <a:solidFill>
                        <a:schemeClr val="accent1"/>
                      </a:solidFill>
                    </a:lnL>
                  </a:tcPr>
                </a:tc>
                <a:tc>
                  <a:txBody>
                    <a:bodyPr/>
                    <a:lstStyle/>
                    <a:p>
                      <a:pPr algn="ctr">
                        <a:defRPr sz="1800" b="0"/>
                      </a:pPr>
                      <a:r>
                        <a:rPr b="1"/>
                        <a:t>Blind Allocation </a:t>
                      </a:r>
                    </a:p>
                  </a:txBody>
                  <a:tcPr marL="0" marR="0" marT="0" marB="0" anchor="ctr" horzOverflow="overflow"/>
                </a:tc>
                <a:tc>
                  <a:txBody>
                    <a:bodyPr/>
                    <a:lstStyle/>
                    <a:p>
                      <a:pPr algn="ctr">
                        <a:defRPr sz="1800" b="0"/>
                      </a:pPr>
                      <a:r>
                        <a:rPr b="1"/>
                        <a:t>Optimal Allocation </a:t>
                      </a:r>
                    </a:p>
                  </a:txBody>
                  <a:tcPr marL="0" marR="0" marT="0" marB="0" anchor="ctr" horzOverflow="overflow"/>
                </a:tc>
                <a:tc>
                  <a:txBody>
                    <a:bodyPr/>
                    <a:lstStyle/>
                    <a:p>
                      <a:pPr algn="ctr">
                        <a:defRPr sz="1800" b="0"/>
                      </a:pPr>
                      <a:r>
                        <a:rPr b="1"/>
                        <a:t>Static Allocation</a:t>
                      </a:r>
                    </a:p>
                  </a:txBody>
                  <a:tcPr marL="0" marR="0" marT="0" marB="0" anchor="ctr" horzOverflow="overflow">
                    <a:lnR w="12700">
                      <a:solidFill>
                        <a:schemeClr val="accent1"/>
                      </a:solidFill>
                    </a:lnR>
                  </a:tcPr>
                </a:tc>
                <a:extLst>
                  <a:ext uri="{0D108BD9-81ED-4DB2-BD59-A6C34878D82A}">
                    <a16:rowId xmlns:a16="http://schemas.microsoft.com/office/drawing/2014/main" val="10000"/>
                  </a:ext>
                </a:extLst>
              </a:tr>
              <a:tr h="1232464">
                <a:tc>
                  <a:txBody>
                    <a:bodyPr/>
                    <a:lstStyle/>
                    <a:p>
                      <a:pPr algn="l">
                        <a:defRPr sz="1800" b="0"/>
                      </a:pPr>
                      <a:r>
                        <a:rPr b="1"/>
                        <a:t>Allocation dependent on human capability?</a:t>
                      </a:r>
                    </a:p>
                  </a:txBody>
                  <a:tcPr marL="0" marR="0" marT="0" marB="0" anchor="ctr" horzOverflow="overflow">
                    <a:lnB w="12700">
                      <a:solidFill>
                        <a:srgbClr val="000000"/>
                      </a:solidFill>
                      <a:miter lim="400000"/>
                    </a:lnB>
                  </a:tcPr>
                </a:tc>
                <a:tc>
                  <a:txBody>
                    <a:bodyPr/>
                    <a:lstStyle/>
                    <a:p>
                      <a:pPr algn="ctr">
                        <a:defRPr sz="1800"/>
                      </a:pPr>
                      <a:r>
                        <a:t>Yes, for the task loads.
No, for individual tasks.</a:t>
                      </a:r>
                    </a:p>
                  </a:txBody>
                  <a:tcPr marL="0" marR="0" marT="0" marB="0" anchor="ctr" horzOverflow="overflow">
                    <a:lnB w="12700">
                      <a:solidFill>
                        <a:srgbClr val="000000"/>
                      </a:solidFill>
                      <a:miter lim="400000"/>
                    </a:lnB>
                  </a:tcPr>
                </a:tc>
                <a:tc>
                  <a:txBody>
                    <a:bodyPr/>
                    <a:lstStyle/>
                    <a:p>
                      <a:pPr algn="ctr">
                        <a:defRPr sz="1800"/>
                      </a:pPr>
                      <a:r>
                        <a:t>Yes </a:t>
                      </a:r>
                    </a:p>
                  </a:txBody>
                  <a:tcPr marL="0" marR="0" marT="0" marB="0" anchor="ctr" horzOverflow="overflow">
                    <a:lnB w="12700">
                      <a:solidFill>
                        <a:srgbClr val="000000"/>
                      </a:solidFill>
                      <a:miter lim="400000"/>
                    </a:lnB>
                  </a:tcPr>
                </a:tc>
                <a:tc>
                  <a:txBody>
                    <a:bodyPr/>
                    <a:lstStyle/>
                    <a:p>
                      <a:pPr algn="ctr">
                        <a:defRPr sz="1800"/>
                      </a:pPr>
                      <a:r>
                        <a:t>Yes</a:t>
                      </a:r>
                    </a:p>
                  </a:txBody>
                  <a:tcPr marL="0" marR="0" marT="0" marB="0" anchor="ctr" horzOverflow="overflow">
                    <a:lnB w="12700">
                      <a:solidFill>
                        <a:srgbClr val="000000"/>
                      </a:solidFill>
                      <a:miter lim="400000"/>
                    </a:lnB>
                  </a:tcPr>
                </a:tc>
                <a:extLst>
                  <a:ext uri="{0D108BD9-81ED-4DB2-BD59-A6C34878D82A}">
                    <a16:rowId xmlns:a16="http://schemas.microsoft.com/office/drawing/2014/main" val="10001"/>
                  </a:ext>
                </a:extLst>
              </a:tr>
              <a:tr h="1232464">
                <a:tc>
                  <a:txBody>
                    <a:bodyPr/>
                    <a:lstStyle/>
                    <a:p>
                      <a:pPr algn="l">
                        <a:defRPr sz="1800" b="0"/>
                      </a:pPr>
                      <a:r>
                        <a:rPr b="1"/>
                        <a:t>Task load </a:t>
                      </a:r>
                    </a:p>
                  </a:txBody>
                  <a:tcPr marL="0" marR="0" marT="0" marB="0" anchor="ctr" horzOverflow="overflow">
                    <a:lnT w="12700">
                      <a:solidFill>
                        <a:srgbClr val="000000"/>
                      </a:solidFill>
                      <a:miter lim="400000"/>
                    </a:lnT>
                    <a:lnB w="12700">
                      <a:solidFill>
                        <a:srgbClr val="000000"/>
                      </a:solidFill>
                      <a:miter lim="400000"/>
                    </a:lnB>
                  </a:tcPr>
                </a:tc>
                <a:tc>
                  <a:txBody>
                    <a:bodyPr/>
                    <a:lstStyle/>
                    <a:p>
                      <a:pPr algn="l">
                        <a:defRPr sz="1800"/>
                      </a:pPr>
                      <a:r>
                        <a:t>Constant across batches</a:t>
                      </a:r>
                    </a:p>
                  </a:txBody>
                  <a:tcPr marL="0" marR="0" marT="0" marB="0" anchor="ctr" horzOverflow="overflow">
                    <a:lnT w="12700">
                      <a:solidFill>
                        <a:srgbClr val="000000"/>
                      </a:solidFill>
                      <a:miter lim="400000"/>
                    </a:lnT>
                    <a:lnB w="12700">
                      <a:solidFill>
                        <a:srgbClr val="000000"/>
                      </a:solidFill>
                      <a:miter lim="400000"/>
                    </a:lnB>
                  </a:tcPr>
                </a:tc>
                <a:tc>
                  <a:txBody>
                    <a:bodyPr/>
                    <a:lstStyle/>
                    <a:p>
                      <a:pPr algn="ctr">
                        <a:defRPr sz="1800"/>
                      </a:pPr>
                      <a:r>
                        <a:t>Varies with batches</a:t>
                      </a:r>
                    </a:p>
                  </a:txBody>
                  <a:tcPr marL="0" marR="0" marT="0" marB="0" anchor="ctr" horzOverflow="overflow">
                    <a:lnT w="12700">
                      <a:solidFill>
                        <a:srgbClr val="000000"/>
                      </a:solidFill>
                      <a:miter lim="400000"/>
                    </a:lnT>
                    <a:lnB w="12700">
                      <a:solidFill>
                        <a:srgbClr val="000000"/>
                      </a:solidFill>
                      <a:miter lim="400000"/>
                    </a:lnB>
                  </a:tcPr>
                </a:tc>
                <a:tc>
                  <a:txBody>
                    <a:bodyPr/>
                    <a:lstStyle/>
                    <a:p>
                      <a:pPr algn="l">
                        <a:defRPr sz="1800"/>
                      </a:pPr>
                      <a:r>
                        <a:t>Constant across batches</a:t>
                      </a:r>
                    </a:p>
                  </a:txBody>
                  <a:tcPr marL="0" marR="0" marT="0" marB="0" anchor="ctr" horzOverflow="overflow">
                    <a:lnT w="12700">
                      <a:solidFill>
                        <a:srgbClr val="000000"/>
                      </a:solidFill>
                      <a:miter lim="400000"/>
                    </a:lnT>
                    <a:lnB w="12700">
                      <a:solidFill>
                        <a:srgbClr val="000000"/>
                      </a:solidFill>
                      <a:miter lim="400000"/>
                    </a:lnB>
                  </a:tcPr>
                </a:tc>
                <a:extLst>
                  <a:ext uri="{0D108BD9-81ED-4DB2-BD59-A6C34878D82A}">
                    <a16:rowId xmlns:a16="http://schemas.microsoft.com/office/drawing/2014/main" val="10002"/>
                  </a:ext>
                </a:extLst>
              </a:tr>
              <a:tr h="1374974">
                <a:tc>
                  <a:txBody>
                    <a:bodyPr/>
                    <a:lstStyle/>
                    <a:p>
                      <a:pPr algn="l">
                        <a:defRPr sz="1800" b="0"/>
                      </a:pPr>
                      <a:r>
                        <a:rPr b="1"/>
                        <a:t>Computation</a:t>
                      </a:r>
                    </a:p>
                  </a:txBody>
                  <a:tcPr marL="0" marR="0" marT="0" marB="0" anchor="ctr" horzOverflow="overflow">
                    <a:lnT w="12700">
                      <a:solidFill>
                        <a:srgbClr val="000000"/>
                      </a:solidFill>
                      <a:miter lim="400000"/>
                    </a:lnT>
                    <a:lnB w="12700">
                      <a:solidFill>
                        <a:srgbClr val="000000"/>
                      </a:solidFill>
                      <a:miter lim="400000"/>
                    </a:lnB>
                  </a:tcPr>
                </a:tc>
                <a:tc>
                  <a:txBody>
                    <a:bodyPr/>
                    <a:lstStyle/>
                    <a:p>
                      <a:pPr algn="ctr">
                        <a:defRPr sz="1800"/>
                      </a:pPr>
                      <a:r>
                        <a:t>Offline</a:t>
                      </a:r>
                    </a:p>
                  </a:txBody>
                  <a:tcPr marL="0" marR="0" marT="0" marB="0" anchor="ctr" horzOverflow="overflow">
                    <a:lnT w="12700">
                      <a:solidFill>
                        <a:srgbClr val="000000"/>
                      </a:solidFill>
                      <a:miter lim="400000"/>
                    </a:lnT>
                    <a:lnB w="12700">
                      <a:solidFill>
                        <a:schemeClr val="accent1"/>
                      </a:solidFill>
                    </a:lnB>
                  </a:tcPr>
                </a:tc>
                <a:tc>
                  <a:txBody>
                    <a:bodyPr/>
                    <a:lstStyle/>
                    <a:p>
                      <a:pPr algn="ctr">
                        <a:defRPr sz="1800"/>
                      </a:pPr>
                      <a:r>
                        <a:t>Online</a:t>
                      </a:r>
                    </a:p>
                  </a:txBody>
                  <a:tcPr marL="0" marR="0" marT="0" marB="0" anchor="ctr" horzOverflow="overflow">
                    <a:lnT w="12700">
                      <a:solidFill>
                        <a:srgbClr val="000000"/>
                      </a:solidFill>
                      <a:miter lim="400000"/>
                    </a:lnT>
                    <a:lnB w="12700">
                      <a:solidFill>
                        <a:schemeClr val="accent1"/>
                      </a:solidFill>
                    </a:lnB>
                  </a:tcPr>
                </a:tc>
                <a:tc>
                  <a:txBody>
                    <a:bodyPr/>
                    <a:lstStyle/>
                    <a:p>
                      <a:pPr algn="ctr">
                        <a:defRPr sz="1800"/>
                      </a:pPr>
                      <a:r>
                        <a:t>Task load computed offline.
Optimal task subsets computed online.</a:t>
                      </a:r>
                    </a:p>
                  </a:txBody>
                  <a:tcPr marL="0" marR="0" marT="0" marB="0" anchor="ctr" horzOverflow="overflow">
                    <a:lnT w="12700">
                      <a:solidFill>
                        <a:srgbClr val="000000"/>
                      </a:solidFill>
                      <a:miter lim="400000"/>
                    </a:lnT>
                    <a:lnB w="12700">
                      <a:solidFill>
                        <a:schemeClr val="accent1"/>
                      </a:solidFill>
                    </a:lnB>
                  </a:tcPr>
                </a:tc>
                <a:extLst>
                  <a:ext uri="{0D108BD9-81ED-4DB2-BD59-A6C34878D82A}">
                    <a16:rowId xmlns:a16="http://schemas.microsoft.com/office/drawing/2014/main" val="10003"/>
                  </a:ext>
                </a:extLst>
              </a:tr>
            </a:tbl>
          </a:graphicData>
        </a:graphic>
      </p:graphicFrame>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75"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mc:AlternateContent xmlns:mc="http://schemas.openxmlformats.org/markup-compatibility/2006" xmlns:a14="http://schemas.microsoft.com/office/drawing/2010/main">
        <mc:Choice Requires="a14">
          <p:sp>
            <p:nvSpPr>
              <p:cNvPr id="576" name="TextBox 2"/>
              <p:cNvSpPr txBox="1"/>
              <p:nvPr/>
            </p:nvSpPr>
            <p:spPr>
              <a:xfrm>
                <a:off x="425707" y="1116977"/>
                <a:ext cx="7160919" cy="4653838"/>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spAutoFit/>
              </a:bodyPr>
              <a:lstStyle/>
              <a:p>
                <a:pPr marL="571500" indent="-571500">
                  <a:buSzPct val="100000"/>
                  <a:buChar char="❑"/>
                  <a:defRPr sz="2000">
                    <a:solidFill>
                      <a:schemeClr val="accent5">
                        <a:satOff val="-19091"/>
                        <a:lumOff val="-11921"/>
                      </a:schemeClr>
                    </a:solidFill>
                  </a:defRPr>
                </a:pPr>
                <a:r>
                  <a:rPr dirty="0"/>
                  <a:t>Assume Gaussian Observation Models </a:t>
                </a:r>
              </a:p>
              <a:p>
                <a:pPr marL="571500" indent="-571500">
                  <a:buSzPct val="100000"/>
                  <a:buChar char="❑"/>
                  <a:defRPr sz="2000">
                    <a:solidFill>
                      <a:schemeClr val="accent5">
                        <a:satOff val="-19091"/>
                        <a:lumOff val="-11921"/>
                      </a:schemeClr>
                    </a:solidFill>
                  </a:defRPr>
                </a:pPr>
                <a:r>
                  <a:rPr dirty="0"/>
                  <a:t>Human observation model has task load dependent noise variance</a:t>
                </a:r>
              </a:p>
              <a:p>
                <a:pPr marL="571500" indent="-571500">
                  <a:buSzPct val="100000"/>
                  <a:buChar char="❑"/>
                  <a:defRPr sz="2000">
                    <a:solidFill>
                      <a:schemeClr val="accent5">
                        <a:satOff val="-19091"/>
                        <a:lumOff val="-11921"/>
                      </a:schemeClr>
                    </a:solidFill>
                  </a:defRPr>
                </a:pPr>
                <a:r>
                  <a:rPr dirty="0"/>
                  <a:t>Assume that human is an threshold classifier with decision rule </a:t>
                </a:r>
              </a:p>
              <a:p>
                <a:pPr lvl="8" indent="1828800">
                  <a:defRPr sz="2400" i="1">
                    <a:solidFill>
                      <a:schemeClr val="accent5">
                        <a:satOff val="-19091"/>
                        <a:lumOff val="-11921"/>
                      </a:schemeClr>
                    </a:solidFill>
                  </a:defRPr>
                </a:pPr>
                <a:endParaRPr dirty="0"/>
              </a:p>
              <a:p>
                <a:pPr lvl="8" indent="1828800">
                  <a:defRPr sz="2400" i="1">
                    <a:solidFill>
                      <a:schemeClr val="accent5">
                        <a:satOff val="-19091"/>
                        <a:lumOff val="-11921"/>
                      </a:schemeClr>
                    </a:solidFill>
                  </a:defRPr>
                </a:pPr>
                <a:endParaRPr dirty="0"/>
              </a:p>
              <a:p>
                <a:pPr lvl="8" indent="1828800">
                  <a:defRPr sz="2400" i="1">
                    <a:solidFill>
                      <a:schemeClr val="accent5">
                        <a:satOff val="-19091"/>
                        <a:lumOff val="-11921"/>
                      </a:schemeClr>
                    </a:solidFill>
                  </a:defRPr>
                </a:pPr>
                <a:endParaRPr dirty="0"/>
              </a:p>
              <a:p>
                <a:pPr marL="933450" lvl="1" indent="-476250">
                  <a:buSzPct val="100000"/>
                  <a:buChar char="❑"/>
                  <a:defRPr sz="2400" i="1">
                    <a:solidFill>
                      <a:schemeClr val="accent5">
                        <a:satOff val="-19091"/>
                        <a:lumOff val="-11921"/>
                      </a:schemeClr>
                    </a:solidFill>
                  </a:defRPr>
                </a:pPr>
                <a:endParaRPr lang="en-US" sz="2150" dirty="0">
                  <a:solidFill>
                    <a:srgbClr val="000000"/>
                  </a:solidFill>
                  <a:latin typeface="Cambria Math" panose="02040503050406030204" pitchFamily="18" charset="0"/>
                </a:endParaRPr>
              </a:p>
              <a:p>
                <a:pPr marL="933450" lvl="1" indent="-476250">
                  <a:buSzPct val="100000"/>
                  <a:buChar char="❑"/>
                  <a:defRPr sz="2400" i="1">
                    <a:solidFill>
                      <a:schemeClr val="accent5">
                        <a:satOff val="-19091"/>
                        <a:lumOff val="-11921"/>
                      </a:schemeClr>
                    </a:solidFill>
                  </a:defRPr>
                </a:pPr>
                <a:endParaRPr lang="en-BE" sz="2150" dirty="0">
                  <a:latin typeface="Cambria Math" panose="02040503050406030204" pitchFamily="18" charset="0"/>
                </a:endParaRPr>
              </a:p>
              <a:p>
                <a:pPr marL="933450" lvl="1" indent="-476250">
                  <a:buSzPct val="100000"/>
                  <a:buChar char="❑"/>
                  <a:defRPr sz="2400" i="1">
                    <a:solidFill>
                      <a:schemeClr val="accent5">
                        <a:satOff val="-19091"/>
                        <a:lumOff val="-11921"/>
                      </a:schemeClr>
                    </a:solidFill>
                  </a:defRPr>
                </a:pPr>
                <a:endParaRPr lang="en-US" sz="2150" dirty="0">
                  <a:solidFill>
                    <a:srgbClr val="000000"/>
                  </a:solidFill>
                  <a:latin typeface="Cambria Math" panose="02040503050406030204" pitchFamily="18" charset="0"/>
                </a:endParaRPr>
              </a:p>
              <a:p>
                <a:pPr marL="933450" lvl="1" indent="-476250">
                  <a:buSzPct val="100000"/>
                  <a:buChar char="❑"/>
                  <a:defRPr sz="2400" i="1">
                    <a:solidFill>
                      <a:schemeClr val="accent5">
                        <a:satOff val="-19091"/>
                        <a:lumOff val="-11921"/>
                      </a:schemeClr>
                    </a:solidFill>
                  </a:defRPr>
                </a:pPr>
                <a:endParaRPr lang="en-US" sz="2150" dirty="0">
                  <a:solidFill>
                    <a:srgbClr val="000000"/>
                  </a:solidFill>
                  <a:latin typeface="Cambria Math" panose="02040503050406030204" pitchFamily="18" charset="0"/>
                </a:endParaRPr>
              </a:p>
              <a:p>
                <a:pPr marL="933450" lvl="1" indent="-476250">
                  <a:buSzPct val="100000"/>
                  <a:buChar char="❑"/>
                  <a:defRPr sz="2400" i="1">
                    <a:solidFill>
                      <a:schemeClr val="accent5">
                        <a:satOff val="-19091"/>
                        <a:lumOff val="-11921"/>
                      </a:schemeClr>
                    </a:solidFill>
                  </a:defRPr>
                </a:pPr>
                <a14:m>
                  <m:oMath xmlns:m="http://schemas.openxmlformats.org/officeDocument/2006/math">
                    <m:sSubSup>
                      <m:sSubSupPr>
                        <m:ctrlPr>
                          <a:rPr sz="2400" i="1">
                            <a:solidFill>
                              <a:srgbClr val="000000"/>
                            </a:solidFill>
                            <a:latin typeface="Cambria Math" panose="02040503050406030204" pitchFamily="18" charset="0"/>
                          </a:rPr>
                        </m:ctrlPr>
                      </m:sSubSupPr>
                      <m:e>
                        <m:r>
                          <a:rPr sz="2400" i="1">
                            <a:solidFill>
                              <a:srgbClr val="000000"/>
                            </a:solidFill>
                            <a:latin typeface="Cambria Math" panose="02040503050406030204" pitchFamily="18" charset="0"/>
                          </a:rPr>
                          <m:t>𝑃</m:t>
                        </m:r>
                      </m:e>
                      <m:sub>
                        <m:r>
                          <a:rPr sz="2400" i="1">
                            <a:solidFill>
                              <a:srgbClr val="000000"/>
                            </a:solidFill>
                            <a:latin typeface="Cambria Math" panose="02040503050406030204" pitchFamily="18" charset="0"/>
                          </a:rPr>
                          <m:t>𝖿𝗉</m:t>
                        </m:r>
                      </m:sub>
                      <m:sup>
                        <m:r>
                          <a:rPr sz="2400" i="1">
                            <a:solidFill>
                              <a:srgbClr val="000000"/>
                            </a:solidFill>
                            <a:latin typeface="Cambria Math" panose="02040503050406030204" pitchFamily="18" charset="0"/>
                          </a:rPr>
                          <m:t>h</m:t>
                        </m:r>
                      </m:sup>
                    </m:sSubSup>
                    <m:r>
                      <a:rPr sz="2400" i="1">
                        <a:solidFill>
                          <a:srgbClr val="000000"/>
                        </a:solidFill>
                        <a:latin typeface="Cambria Math" panose="02040503050406030204" pitchFamily="18" charset="0"/>
                      </a:rPr>
                      <m:t>(</m:t>
                    </m:r>
                    <m:r>
                      <a:rPr sz="2400" i="1">
                        <a:solidFill>
                          <a:srgbClr val="000000"/>
                        </a:solidFill>
                        <a:latin typeface="Cambria Math" panose="02040503050406030204" pitchFamily="18" charset="0"/>
                      </a:rPr>
                      <m:t>𝑤</m:t>
                    </m:r>
                    <m:r>
                      <a:rPr sz="2400" i="1">
                        <a:solidFill>
                          <a:srgbClr val="000000"/>
                        </a:solidFill>
                        <a:latin typeface="Cambria Math" panose="02040503050406030204" pitchFamily="18" charset="0"/>
                      </a:rPr>
                      <m:t>)=</m:t>
                    </m:r>
                    <m:r>
                      <a:rPr sz="2400" i="1">
                        <a:solidFill>
                          <a:srgbClr val="000000"/>
                        </a:solidFill>
                        <a:latin typeface="Cambria Math" panose="02040503050406030204" pitchFamily="18" charset="0"/>
                      </a:rPr>
                      <m:t>𝒬</m:t>
                    </m:r>
                    <m:d>
                      <m:dPr>
                        <m:ctrlPr>
                          <a:rPr sz="2400" i="1">
                            <a:solidFill>
                              <a:srgbClr val="000000"/>
                            </a:solidFill>
                            <a:latin typeface="Cambria Math" panose="02040503050406030204" pitchFamily="18" charset="0"/>
                          </a:rPr>
                        </m:ctrlPr>
                      </m:dPr>
                      <m:e>
                        <m:f>
                          <m:fPr>
                            <m:ctrlPr>
                              <a:rPr sz="2400" i="1">
                                <a:solidFill>
                                  <a:srgbClr val="000000"/>
                                </a:solidFill>
                                <a:latin typeface="Cambria Math" panose="02040503050406030204" pitchFamily="18" charset="0"/>
                              </a:rPr>
                            </m:ctrlPr>
                          </m:fPr>
                          <m:num>
                            <m:r>
                              <a:rPr sz="2400" i="1">
                                <a:solidFill>
                                  <a:srgbClr val="000000"/>
                                </a:solidFill>
                                <a:latin typeface="Cambria Math" panose="02040503050406030204" pitchFamily="18" charset="0"/>
                              </a:rPr>
                              <m:t>𝜏</m:t>
                            </m:r>
                            <m:r>
                              <a:rPr sz="2400" i="1">
                                <a:solidFill>
                                  <a:srgbClr val="000000"/>
                                </a:solidFill>
                                <a:latin typeface="Cambria Math" panose="02040503050406030204" pitchFamily="18" charset="0"/>
                              </a:rPr>
                              <m:t>(</m:t>
                            </m:r>
                            <m:r>
                              <a:rPr sz="2400" i="1">
                                <a:solidFill>
                                  <a:srgbClr val="000000"/>
                                </a:solidFill>
                                <a:latin typeface="Cambria Math" panose="02040503050406030204" pitchFamily="18" charset="0"/>
                              </a:rPr>
                              <m:t>𝑤</m:t>
                            </m:r>
                            <m:r>
                              <a:rPr sz="2400" i="1">
                                <a:solidFill>
                                  <a:srgbClr val="000000"/>
                                </a:solidFill>
                                <a:latin typeface="Cambria Math" panose="02040503050406030204" pitchFamily="18" charset="0"/>
                              </a:rPr>
                              <m:t>)</m:t>
                            </m:r>
                          </m:num>
                          <m:den>
                            <m:sSub>
                              <m:sSubPr>
                                <m:ctrlPr>
                                  <a:rPr sz="2400" i="1">
                                    <a:solidFill>
                                      <a:srgbClr val="000000"/>
                                    </a:solidFill>
                                    <a:latin typeface="Cambria Math" panose="02040503050406030204" pitchFamily="18" charset="0"/>
                                  </a:rPr>
                                </m:ctrlPr>
                              </m:sSubPr>
                              <m:e>
                                <m:r>
                                  <a:rPr sz="2400" i="1">
                                    <a:solidFill>
                                      <a:srgbClr val="000000"/>
                                    </a:solidFill>
                                    <a:latin typeface="Cambria Math" panose="02040503050406030204" pitchFamily="18" charset="0"/>
                                  </a:rPr>
                                  <m:t>𝜎</m:t>
                                </m:r>
                              </m:e>
                              <m:sub>
                                <m:r>
                                  <a:rPr sz="2400" i="1">
                                    <a:solidFill>
                                      <a:srgbClr val="000000"/>
                                    </a:solidFill>
                                    <a:latin typeface="Cambria Math" panose="02040503050406030204" pitchFamily="18" charset="0"/>
                                  </a:rPr>
                                  <m:t>h</m:t>
                                </m:r>
                              </m:sub>
                            </m:sSub>
                            <m:r>
                              <a:rPr sz="2400" i="1">
                                <a:solidFill>
                                  <a:srgbClr val="000000"/>
                                </a:solidFill>
                                <a:latin typeface="Cambria Math" panose="02040503050406030204" pitchFamily="18" charset="0"/>
                              </a:rPr>
                              <m:t>(</m:t>
                            </m:r>
                            <m:r>
                              <a:rPr sz="2400" i="1">
                                <a:solidFill>
                                  <a:srgbClr val="000000"/>
                                </a:solidFill>
                                <a:latin typeface="Cambria Math" panose="02040503050406030204" pitchFamily="18" charset="0"/>
                              </a:rPr>
                              <m:t>𝑤</m:t>
                            </m:r>
                            <m:r>
                              <a:rPr sz="2400" i="1">
                                <a:solidFill>
                                  <a:srgbClr val="000000"/>
                                </a:solidFill>
                                <a:latin typeface="Cambria Math" panose="02040503050406030204" pitchFamily="18" charset="0"/>
                              </a:rPr>
                              <m:t>)</m:t>
                            </m:r>
                          </m:den>
                        </m:f>
                      </m:e>
                    </m:d>
                    <m:r>
                      <a:rPr sz="2400" i="1">
                        <a:solidFill>
                          <a:srgbClr val="000000"/>
                        </a:solidFill>
                        <a:latin typeface="Cambria Math" panose="02040503050406030204" pitchFamily="18" charset="0"/>
                      </a:rPr>
                      <m:t>,</m:t>
                    </m:r>
                  </m:oMath>
                </a14:m>
                <a:r>
                  <a:rPr sz="2800" dirty="0"/>
                  <a:t> </a:t>
                </a:r>
                <a14:m>
                  <m:oMath xmlns:m="http://schemas.openxmlformats.org/officeDocument/2006/math">
                    <m:sSubSup>
                      <m:sSubSupPr>
                        <m:ctrlPr>
                          <a:rPr sz="2400" i="1">
                            <a:solidFill>
                              <a:srgbClr val="000000"/>
                            </a:solidFill>
                            <a:latin typeface="Cambria Math" panose="02040503050406030204" pitchFamily="18" charset="0"/>
                          </a:rPr>
                        </m:ctrlPr>
                      </m:sSubSupPr>
                      <m:e>
                        <m:r>
                          <a:rPr sz="2400" i="1">
                            <a:solidFill>
                              <a:srgbClr val="000000"/>
                            </a:solidFill>
                            <a:latin typeface="Cambria Math" panose="02040503050406030204" pitchFamily="18" charset="0"/>
                          </a:rPr>
                          <m:t>𝑃</m:t>
                        </m:r>
                      </m:e>
                      <m:sub>
                        <m:r>
                          <a:rPr sz="2400" i="1">
                            <a:solidFill>
                              <a:srgbClr val="000000"/>
                            </a:solidFill>
                            <a:latin typeface="Cambria Math" panose="02040503050406030204" pitchFamily="18" charset="0"/>
                          </a:rPr>
                          <m:t>𝗍𝗉</m:t>
                        </m:r>
                      </m:sub>
                      <m:sup>
                        <m:r>
                          <a:rPr sz="2400" i="1">
                            <a:solidFill>
                              <a:srgbClr val="000000"/>
                            </a:solidFill>
                            <a:latin typeface="Cambria Math" panose="02040503050406030204" pitchFamily="18" charset="0"/>
                          </a:rPr>
                          <m:t>h</m:t>
                        </m:r>
                      </m:sup>
                    </m:sSubSup>
                    <m:r>
                      <a:rPr sz="2400" i="1">
                        <a:solidFill>
                          <a:srgbClr val="000000"/>
                        </a:solidFill>
                        <a:latin typeface="Cambria Math" panose="02040503050406030204" pitchFamily="18" charset="0"/>
                      </a:rPr>
                      <m:t>(</m:t>
                    </m:r>
                    <m:r>
                      <a:rPr sz="2400" i="1">
                        <a:solidFill>
                          <a:srgbClr val="000000"/>
                        </a:solidFill>
                        <a:latin typeface="Cambria Math" panose="02040503050406030204" pitchFamily="18" charset="0"/>
                      </a:rPr>
                      <m:t>𝑤</m:t>
                    </m:r>
                    <m:r>
                      <a:rPr sz="2400" i="1">
                        <a:solidFill>
                          <a:srgbClr val="000000"/>
                        </a:solidFill>
                        <a:latin typeface="Cambria Math" panose="02040503050406030204" pitchFamily="18" charset="0"/>
                      </a:rPr>
                      <m:t>)=</m:t>
                    </m:r>
                    <m:r>
                      <a:rPr sz="2400" i="1">
                        <a:solidFill>
                          <a:srgbClr val="000000"/>
                        </a:solidFill>
                        <a:latin typeface="Cambria Math" panose="02040503050406030204" pitchFamily="18" charset="0"/>
                      </a:rPr>
                      <m:t>𝒬</m:t>
                    </m:r>
                    <m:d>
                      <m:dPr>
                        <m:ctrlPr>
                          <a:rPr sz="2400" i="1">
                            <a:solidFill>
                              <a:srgbClr val="000000"/>
                            </a:solidFill>
                            <a:latin typeface="Cambria Math" panose="02040503050406030204" pitchFamily="18" charset="0"/>
                          </a:rPr>
                        </m:ctrlPr>
                      </m:dPr>
                      <m:e>
                        <m:f>
                          <m:fPr>
                            <m:ctrlPr>
                              <a:rPr sz="2400" i="1">
                                <a:solidFill>
                                  <a:srgbClr val="000000"/>
                                </a:solidFill>
                                <a:latin typeface="Cambria Math" panose="02040503050406030204" pitchFamily="18" charset="0"/>
                              </a:rPr>
                            </m:ctrlPr>
                          </m:fPr>
                          <m:num>
                            <m:r>
                              <a:rPr sz="2400" i="1">
                                <a:solidFill>
                                  <a:srgbClr val="000000"/>
                                </a:solidFill>
                                <a:latin typeface="Cambria Math" panose="02040503050406030204" pitchFamily="18" charset="0"/>
                              </a:rPr>
                              <m:t>𝜏</m:t>
                            </m:r>
                            <m:r>
                              <a:rPr sz="2400" i="1">
                                <a:solidFill>
                                  <a:srgbClr val="000000"/>
                                </a:solidFill>
                                <a:latin typeface="Cambria Math" panose="02040503050406030204" pitchFamily="18" charset="0"/>
                              </a:rPr>
                              <m:t>(</m:t>
                            </m:r>
                            <m:r>
                              <a:rPr sz="2400" i="1">
                                <a:solidFill>
                                  <a:srgbClr val="000000"/>
                                </a:solidFill>
                                <a:latin typeface="Cambria Math" panose="02040503050406030204" pitchFamily="18" charset="0"/>
                              </a:rPr>
                              <m:t>𝑤</m:t>
                            </m:r>
                            <m:r>
                              <a:rPr sz="2400" i="1">
                                <a:solidFill>
                                  <a:srgbClr val="000000"/>
                                </a:solidFill>
                                <a:latin typeface="Cambria Math" panose="02040503050406030204" pitchFamily="18" charset="0"/>
                              </a:rPr>
                              <m:t>)−</m:t>
                            </m:r>
                            <m:sSub>
                              <m:sSubPr>
                                <m:ctrlPr>
                                  <a:rPr sz="2400" i="1">
                                    <a:solidFill>
                                      <a:srgbClr val="000000"/>
                                    </a:solidFill>
                                    <a:latin typeface="Cambria Math" panose="02040503050406030204" pitchFamily="18" charset="0"/>
                                  </a:rPr>
                                </m:ctrlPr>
                              </m:sSubPr>
                              <m:e>
                                <m:r>
                                  <a:rPr sz="2400" i="1">
                                    <a:solidFill>
                                      <a:srgbClr val="000000"/>
                                    </a:solidFill>
                                    <a:latin typeface="Cambria Math" panose="02040503050406030204" pitchFamily="18" charset="0"/>
                                  </a:rPr>
                                  <m:t>𝜇</m:t>
                                </m:r>
                              </m:e>
                              <m:sub>
                                <m:r>
                                  <a:rPr sz="2400" i="1">
                                    <a:solidFill>
                                      <a:srgbClr val="000000"/>
                                    </a:solidFill>
                                    <a:latin typeface="Cambria Math" panose="02040503050406030204" pitchFamily="18" charset="0"/>
                                  </a:rPr>
                                  <m:t>h</m:t>
                                </m:r>
                                <m:r>
                                  <a:rPr sz="2400" i="1">
                                    <a:solidFill>
                                      <a:srgbClr val="000000"/>
                                    </a:solidFill>
                                    <a:latin typeface="Cambria Math" panose="02040503050406030204" pitchFamily="18" charset="0"/>
                                  </a:rPr>
                                  <m:t>,1</m:t>
                                </m:r>
                              </m:sub>
                            </m:sSub>
                            <m:r>
                              <a:rPr sz="2400" i="1">
                                <a:solidFill>
                                  <a:srgbClr val="000000"/>
                                </a:solidFill>
                                <a:latin typeface="Cambria Math" panose="02040503050406030204" pitchFamily="18" charset="0"/>
                              </a:rPr>
                              <m:t>(</m:t>
                            </m:r>
                            <m:r>
                              <a:rPr sz="2400" i="1">
                                <a:solidFill>
                                  <a:srgbClr val="000000"/>
                                </a:solidFill>
                                <a:latin typeface="Cambria Math" panose="02040503050406030204" pitchFamily="18" charset="0"/>
                              </a:rPr>
                              <m:t>𝑤</m:t>
                            </m:r>
                            <m:r>
                              <a:rPr sz="2400" i="1">
                                <a:solidFill>
                                  <a:srgbClr val="000000"/>
                                </a:solidFill>
                                <a:latin typeface="Cambria Math" panose="02040503050406030204" pitchFamily="18" charset="0"/>
                              </a:rPr>
                              <m:t>)</m:t>
                            </m:r>
                          </m:num>
                          <m:den>
                            <m:sSub>
                              <m:sSubPr>
                                <m:ctrlPr>
                                  <a:rPr sz="2400" i="1">
                                    <a:solidFill>
                                      <a:srgbClr val="000000"/>
                                    </a:solidFill>
                                    <a:latin typeface="Cambria Math" panose="02040503050406030204" pitchFamily="18" charset="0"/>
                                  </a:rPr>
                                </m:ctrlPr>
                              </m:sSubPr>
                              <m:e>
                                <m:r>
                                  <a:rPr sz="2400" i="1">
                                    <a:solidFill>
                                      <a:srgbClr val="000000"/>
                                    </a:solidFill>
                                    <a:latin typeface="Cambria Math" panose="02040503050406030204" pitchFamily="18" charset="0"/>
                                  </a:rPr>
                                  <m:t>𝜎</m:t>
                                </m:r>
                              </m:e>
                              <m:sub>
                                <m:r>
                                  <a:rPr sz="2400" i="1">
                                    <a:solidFill>
                                      <a:srgbClr val="000000"/>
                                    </a:solidFill>
                                    <a:latin typeface="Cambria Math" panose="02040503050406030204" pitchFamily="18" charset="0"/>
                                  </a:rPr>
                                  <m:t>h</m:t>
                                </m:r>
                              </m:sub>
                            </m:sSub>
                            <m:r>
                              <a:rPr sz="2400" i="1">
                                <a:solidFill>
                                  <a:srgbClr val="000000"/>
                                </a:solidFill>
                                <a:latin typeface="Cambria Math" panose="02040503050406030204" pitchFamily="18" charset="0"/>
                              </a:rPr>
                              <m:t>(</m:t>
                            </m:r>
                            <m:r>
                              <a:rPr sz="2400" i="1">
                                <a:solidFill>
                                  <a:srgbClr val="000000"/>
                                </a:solidFill>
                                <a:latin typeface="Cambria Math" panose="02040503050406030204" pitchFamily="18" charset="0"/>
                              </a:rPr>
                              <m:t>𝑤</m:t>
                            </m:r>
                            <m:r>
                              <a:rPr sz="2400" i="1">
                                <a:solidFill>
                                  <a:srgbClr val="000000"/>
                                </a:solidFill>
                                <a:latin typeface="Cambria Math" panose="02040503050406030204" pitchFamily="18" charset="0"/>
                              </a:rPr>
                              <m:t>)</m:t>
                            </m:r>
                          </m:den>
                        </m:f>
                      </m:e>
                    </m:d>
                    <m:r>
                      <a:rPr sz="2400" i="1">
                        <a:solidFill>
                          <a:srgbClr val="000000"/>
                        </a:solidFill>
                        <a:latin typeface="Cambria Math" panose="02040503050406030204" pitchFamily="18" charset="0"/>
                      </a:rPr>
                      <m:t>.</m:t>
                    </m:r>
                  </m:oMath>
                </a14:m>
                <a:endParaRPr sz="2000" dirty="0">
                  <a:solidFill>
                    <a:srgbClr val="000000"/>
                  </a:solidFill>
                </a:endParaRPr>
              </a:p>
            </p:txBody>
          </p:sp>
        </mc:Choice>
        <mc:Fallback xmlns="">
          <p:sp>
            <p:nvSpPr>
              <p:cNvPr id="576" name="TextBox 2"/>
              <p:cNvSpPr txBox="1">
                <a:spLocks noRot="1" noChangeAspect="1" noMove="1" noResize="1" noEditPoints="1" noAdjustHandles="1" noChangeArrowheads="1" noChangeShapeType="1" noTextEdit="1"/>
              </p:cNvSpPr>
              <p:nvPr/>
            </p:nvSpPr>
            <p:spPr>
              <a:xfrm>
                <a:off x="425707" y="1116977"/>
                <a:ext cx="7160919" cy="4653838"/>
              </a:xfrm>
              <a:prstGeom prst="rect">
                <a:avLst/>
              </a:prstGeom>
              <a:blipFill>
                <a:blip r:embed="rId3"/>
                <a:stretch>
                  <a:fillRect l="-1770" t="-1630" b="-54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pic>
        <p:nvPicPr>
          <p:cNvPr id="577" name="Image" descr="Image"/>
          <p:cNvPicPr>
            <a:picLocks noChangeAspect="1"/>
          </p:cNvPicPr>
          <p:nvPr/>
        </p:nvPicPr>
        <p:blipFill>
          <a:blip r:embed="rId4"/>
          <a:stretch>
            <a:fillRect/>
          </a:stretch>
        </p:blipFill>
        <p:spPr>
          <a:xfrm>
            <a:off x="1569960" y="2994898"/>
            <a:ext cx="3071290" cy="830524"/>
          </a:xfrm>
          <a:prstGeom prst="rect">
            <a:avLst/>
          </a:prstGeom>
          <a:ln w="12700">
            <a:miter lim="400000"/>
          </a:ln>
        </p:spPr>
      </p:pic>
      <p:pic>
        <p:nvPicPr>
          <p:cNvPr id="578" name="Image" descr="Image"/>
          <p:cNvPicPr>
            <a:picLocks noChangeAspect="1"/>
          </p:cNvPicPr>
          <p:nvPr/>
        </p:nvPicPr>
        <p:blipFill>
          <a:blip r:embed="rId5"/>
          <a:stretch>
            <a:fillRect/>
          </a:stretch>
        </p:blipFill>
        <p:spPr>
          <a:xfrm>
            <a:off x="1569960" y="3960869"/>
            <a:ext cx="3854074" cy="792845"/>
          </a:xfrm>
          <a:prstGeom prst="rect">
            <a:avLst/>
          </a:prstGeom>
          <a:ln w="12700">
            <a:miter lim="400000"/>
          </a:ln>
        </p:spPr>
      </p:pic>
      <p:sp>
        <p:nvSpPr>
          <p:cNvPr id="579" name="TextBox 56"/>
          <p:cNvSpPr txBox="1"/>
          <p:nvPr/>
        </p:nvSpPr>
        <p:spPr>
          <a:xfrm>
            <a:off x="663945" y="4604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Numerical Simulations</a:t>
            </a:r>
          </a:p>
        </p:txBody>
      </p:sp>
      <mc:AlternateContent xmlns:mc="http://schemas.openxmlformats.org/markup-compatibility/2006" xmlns:a14="http://schemas.microsoft.com/office/drawing/2010/main">
        <mc:Choice Requires="a14">
          <p:sp>
            <p:nvSpPr>
              <p:cNvPr id="580" name="TextBox 2"/>
              <p:cNvSpPr txBox="1"/>
              <p:nvPr/>
            </p:nvSpPr>
            <p:spPr>
              <a:xfrm>
                <a:off x="7867146" y="2420484"/>
                <a:ext cx="3733260" cy="2195250"/>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spAutoFit/>
              </a:bodyPr>
              <a:lstStyle/>
              <a:p>
                <a:pPr marL="571500" indent="-571500">
                  <a:buSzPct val="100000"/>
                  <a:buChar char="❑"/>
                  <a:defRPr sz="2000" i="1">
                    <a:solidFill>
                      <a:schemeClr val="accent5">
                        <a:satOff val="-19091"/>
                        <a:lumOff val="-11921"/>
                      </a:schemeClr>
                    </a:solidFill>
                  </a:defRPr>
                </a:pPr>
                <a14:m>
                  <m:oMath xmlns:m="http://schemas.openxmlformats.org/officeDocument/2006/math">
                    <m:r>
                      <a:rPr sz="2150" i="1">
                        <a:solidFill>
                          <a:srgbClr val="487CAA"/>
                        </a:solidFill>
                        <a:latin typeface="Cambria Math" panose="02040503050406030204" pitchFamily="18" charset="0"/>
                      </a:rPr>
                      <m:t>𝜏</m:t>
                    </m:r>
                    <m:r>
                      <a:rPr sz="2150" i="1">
                        <a:solidFill>
                          <a:srgbClr val="487CAA"/>
                        </a:solidFill>
                        <a:latin typeface="Cambria Math" panose="02040503050406030204" pitchFamily="18" charset="0"/>
                      </a:rPr>
                      <m:t>(</m:t>
                    </m:r>
                    <m:r>
                      <a:rPr sz="2150" i="1">
                        <a:solidFill>
                          <a:srgbClr val="487CAA"/>
                        </a:solidFill>
                        <a:latin typeface="Cambria Math" panose="02040503050406030204" pitchFamily="18" charset="0"/>
                      </a:rPr>
                      <m:t>𝑤</m:t>
                    </m:r>
                    <m:r>
                      <a:rPr sz="2150" i="1">
                        <a:solidFill>
                          <a:srgbClr val="487CAA"/>
                        </a:solidFill>
                        <a:latin typeface="Cambria Math" panose="02040503050406030204" pitchFamily="18" charset="0"/>
                      </a:rPr>
                      <m:t>)</m:t>
                    </m:r>
                  </m:oMath>
                </a14:m>
                <a:r>
                  <a:t> is the threshold in the observation space.</a:t>
                </a:r>
              </a:p>
              <a:p>
                <a:pPr marL="571500" indent="-571500">
                  <a:buSzPct val="100000"/>
                  <a:buChar char="❑"/>
                  <a:defRPr sz="2000" i="1">
                    <a:solidFill>
                      <a:schemeClr val="accent5">
                        <a:satOff val="-19091"/>
                        <a:lumOff val="-11921"/>
                      </a:schemeClr>
                    </a:solidFill>
                  </a:defRPr>
                </a:pPr>
                <a14:m>
                  <m:oMath xmlns:m="http://schemas.openxmlformats.org/officeDocument/2006/math">
                    <m:r>
                      <a:rPr sz="1550" i="1">
                        <a:solidFill>
                          <a:srgbClr val="487CAA"/>
                        </a:solidFill>
                        <a:latin typeface="Cambria Math" panose="02040503050406030204" pitchFamily="18" charset="0"/>
                      </a:rPr>
                      <m:t>𝜏</m:t>
                    </m:r>
                    <m:r>
                      <a:rPr sz="1550" i="1">
                        <a:solidFill>
                          <a:srgbClr val="487CAA"/>
                        </a:solidFill>
                        <a:latin typeface="Cambria Math" panose="02040503050406030204" pitchFamily="18" charset="0"/>
                      </a:rPr>
                      <m:t>(</m:t>
                    </m:r>
                    <m:r>
                      <a:rPr sz="1550" i="1">
                        <a:solidFill>
                          <a:srgbClr val="487CAA"/>
                        </a:solidFill>
                        <a:latin typeface="Cambria Math" panose="02040503050406030204" pitchFamily="18" charset="0"/>
                      </a:rPr>
                      <m:t>𝑤</m:t>
                    </m:r>
                    <m:r>
                      <a:rPr sz="1550" i="1">
                        <a:solidFill>
                          <a:srgbClr val="487CAA"/>
                        </a:solidFill>
                        <a:latin typeface="Cambria Math" panose="02040503050406030204" pitchFamily="18" charset="0"/>
                      </a:rPr>
                      <m:t>)=</m:t>
                    </m:r>
                    <m:f>
                      <m:fPr>
                        <m:ctrlPr>
                          <a:rPr sz="1550" i="1">
                            <a:solidFill>
                              <a:srgbClr val="487CAA"/>
                            </a:solidFill>
                            <a:latin typeface="Cambria Math" panose="02040503050406030204" pitchFamily="18" charset="0"/>
                          </a:rPr>
                        </m:ctrlPr>
                      </m:fPr>
                      <m:num>
                        <m:sSub>
                          <m:sSubPr>
                            <m:ctrlPr>
                              <a:rPr sz="1550" i="1">
                                <a:solidFill>
                                  <a:srgbClr val="487CAA"/>
                                </a:solidFill>
                                <a:latin typeface="Cambria Math" panose="02040503050406030204" pitchFamily="18" charset="0"/>
                              </a:rPr>
                            </m:ctrlPr>
                          </m:sSubPr>
                          <m:e>
                            <m:r>
                              <a:rPr sz="1550" i="1">
                                <a:solidFill>
                                  <a:srgbClr val="487CAA"/>
                                </a:solidFill>
                                <a:latin typeface="Cambria Math" panose="02040503050406030204" pitchFamily="18" charset="0"/>
                              </a:rPr>
                              <m:t>𝜇</m:t>
                            </m:r>
                          </m:e>
                          <m:sub>
                            <m:r>
                              <a:rPr sz="1550" i="1">
                                <a:solidFill>
                                  <a:srgbClr val="487CAA"/>
                                </a:solidFill>
                                <a:latin typeface="Cambria Math" panose="02040503050406030204" pitchFamily="18" charset="0"/>
                              </a:rPr>
                              <m:t>h</m:t>
                            </m:r>
                            <m:r>
                              <a:rPr sz="1550" i="1">
                                <a:solidFill>
                                  <a:srgbClr val="487CAA"/>
                                </a:solidFill>
                                <a:latin typeface="Cambria Math" panose="02040503050406030204" pitchFamily="18" charset="0"/>
                              </a:rPr>
                              <m:t>,1</m:t>
                            </m:r>
                          </m:sub>
                        </m:sSub>
                        <m:r>
                          <a:rPr sz="1550" i="1">
                            <a:solidFill>
                              <a:srgbClr val="487CAA"/>
                            </a:solidFill>
                            <a:latin typeface="Cambria Math" panose="02040503050406030204" pitchFamily="18" charset="0"/>
                          </a:rPr>
                          <m:t>(</m:t>
                        </m:r>
                        <m:r>
                          <a:rPr sz="1550" i="1">
                            <a:solidFill>
                              <a:srgbClr val="487CAA"/>
                            </a:solidFill>
                            <a:latin typeface="Cambria Math" panose="02040503050406030204" pitchFamily="18" charset="0"/>
                          </a:rPr>
                          <m:t>𝑤</m:t>
                        </m:r>
                        <m:r>
                          <a:rPr sz="1550" i="1">
                            <a:solidFill>
                              <a:srgbClr val="487CAA"/>
                            </a:solidFill>
                            <a:latin typeface="Cambria Math" panose="02040503050406030204" pitchFamily="18" charset="0"/>
                          </a:rPr>
                          <m:t>)</m:t>
                        </m:r>
                      </m:num>
                      <m:den>
                        <m:r>
                          <a:rPr sz="1550" i="1">
                            <a:solidFill>
                              <a:srgbClr val="487CAA"/>
                            </a:solidFill>
                            <a:latin typeface="Cambria Math" panose="02040503050406030204" pitchFamily="18" charset="0"/>
                          </a:rPr>
                          <m:t>2</m:t>
                        </m:r>
                      </m:den>
                    </m:f>
                    <m:r>
                      <a:rPr sz="1550" i="1">
                        <a:solidFill>
                          <a:srgbClr val="487CAA"/>
                        </a:solidFill>
                        <a:latin typeface="Cambria Math" panose="02040503050406030204" pitchFamily="18" charset="0"/>
                      </a:rPr>
                      <m:t>+</m:t>
                    </m:r>
                    <m:f>
                      <m:fPr>
                        <m:ctrlPr>
                          <a:rPr sz="1550" i="1">
                            <a:solidFill>
                              <a:srgbClr val="487CAA"/>
                            </a:solidFill>
                            <a:latin typeface="Cambria Math" panose="02040503050406030204" pitchFamily="18" charset="0"/>
                          </a:rPr>
                        </m:ctrlPr>
                      </m:fPr>
                      <m:num>
                        <m:sSubSup>
                          <m:sSubSupPr>
                            <m:ctrlPr>
                              <a:rPr sz="1550" i="1">
                                <a:solidFill>
                                  <a:srgbClr val="487CAA"/>
                                </a:solidFill>
                                <a:latin typeface="Cambria Math" panose="02040503050406030204" pitchFamily="18" charset="0"/>
                              </a:rPr>
                            </m:ctrlPr>
                          </m:sSubSupPr>
                          <m:e>
                            <m:r>
                              <a:rPr sz="1550" i="1">
                                <a:solidFill>
                                  <a:srgbClr val="487CAA"/>
                                </a:solidFill>
                                <a:latin typeface="Cambria Math" panose="02040503050406030204" pitchFamily="18" charset="0"/>
                              </a:rPr>
                              <m:t>𝜎</m:t>
                            </m:r>
                          </m:e>
                          <m:sub>
                            <m:r>
                              <a:rPr sz="1550" i="1">
                                <a:solidFill>
                                  <a:srgbClr val="487CAA"/>
                                </a:solidFill>
                                <a:latin typeface="Cambria Math" panose="02040503050406030204" pitchFamily="18" charset="0"/>
                              </a:rPr>
                              <m:t>h</m:t>
                            </m:r>
                          </m:sub>
                          <m:sup>
                            <m:r>
                              <a:rPr sz="1550" i="1">
                                <a:solidFill>
                                  <a:srgbClr val="487CAA"/>
                                </a:solidFill>
                                <a:latin typeface="Cambria Math" panose="02040503050406030204" pitchFamily="18" charset="0"/>
                              </a:rPr>
                              <m:t>2</m:t>
                            </m:r>
                          </m:sup>
                        </m:sSubSup>
                        <m:r>
                          <a:rPr sz="1550" i="1">
                            <a:solidFill>
                              <a:srgbClr val="487CAA"/>
                            </a:solidFill>
                            <a:latin typeface="Cambria Math" panose="02040503050406030204" pitchFamily="18" charset="0"/>
                          </a:rPr>
                          <m:t>(</m:t>
                        </m:r>
                        <m:r>
                          <a:rPr sz="1550" i="1">
                            <a:solidFill>
                              <a:srgbClr val="487CAA"/>
                            </a:solidFill>
                            <a:latin typeface="Cambria Math" panose="02040503050406030204" pitchFamily="18" charset="0"/>
                          </a:rPr>
                          <m:t>𝑤</m:t>
                        </m:r>
                        <m:r>
                          <a:rPr sz="1550" i="1">
                            <a:solidFill>
                              <a:srgbClr val="487CAA"/>
                            </a:solidFill>
                            <a:latin typeface="Cambria Math" panose="02040503050406030204" pitchFamily="18" charset="0"/>
                          </a:rPr>
                          <m:t>)</m:t>
                        </m:r>
                      </m:num>
                      <m:den>
                        <m:sSub>
                          <m:sSubPr>
                            <m:ctrlPr>
                              <a:rPr sz="1550" i="1">
                                <a:solidFill>
                                  <a:srgbClr val="487CAA"/>
                                </a:solidFill>
                                <a:latin typeface="Cambria Math" panose="02040503050406030204" pitchFamily="18" charset="0"/>
                              </a:rPr>
                            </m:ctrlPr>
                          </m:sSubPr>
                          <m:e>
                            <m:r>
                              <a:rPr sz="1550" i="1">
                                <a:solidFill>
                                  <a:srgbClr val="487CAA"/>
                                </a:solidFill>
                                <a:latin typeface="Cambria Math" panose="02040503050406030204" pitchFamily="18" charset="0"/>
                              </a:rPr>
                              <m:t>𝜇</m:t>
                            </m:r>
                          </m:e>
                          <m:sub>
                            <m:r>
                              <a:rPr sz="1550" i="1">
                                <a:solidFill>
                                  <a:srgbClr val="487CAA"/>
                                </a:solidFill>
                                <a:latin typeface="Cambria Math" panose="02040503050406030204" pitchFamily="18" charset="0"/>
                              </a:rPr>
                              <m:t>h</m:t>
                            </m:r>
                            <m:r>
                              <a:rPr sz="1550" i="1">
                                <a:solidFill>
                                  <a:srgbClr val="487CAA"/>
                                </a:solidFill>
                                <a:latin typeface="Cambria Math" panose="02040503050406030204" pitchFamily="18" charset="0"/>
                              </a:rPr>
                              <m:t>,1</m:t>
                            </m:r>
                          </m:sub>
                        </m:sSub>
                        <m:r>
                          <a:rPr sz="1550" i="1">
                            <a:solidFill>
                              <a:srgbClr val="487CAA"/>
                            </a:solidFill>
                            <a:latin typeface="Cambria Math" panose="02040503050406030204" pitchFamily="18" charset="0"/>
                          </a:rPr>
                          <m:t>(</m:t>
                        </m:r>
                        <m:r>
                          <a:rPr sz="1550" i="1">
                            <a:solidFill>
                              <a:srgbClr val="487CAA"/>
                            </a:solidFill>
                            <a:latin typeface="Cambria Math" panose="02040503050406030204" pitchFamily="18" charset="0"/>
                          </a:rPr>
                          <m:t>𝑤</m:t>
                        </m:r>
                        <m:r>
                          <a:rPr sz="1550" i="1">
                            <a:solidFill>
                              <a:srgbClr val="487CAA"/>
                            </a:solidFill>
                            <a:latin typeface="Cambria Math" panose="02040503050406030204" pitchFamily="18" charset="0"/>
                          </a:rPr>
                          <m:t>)</m:t>
                        </m:r>
                      </m:den>
                    </m:f>
                    <m:r>
                      <m:rPr>
                        <m:sty m:val="p"/>
                      </m:rPr>
                      <a:rPr sz="1550" i="1">
                        <a:solidFill>
                          <a:srgbClr val="487CAA"/>
                        </a:solidFill>
                        <a:latin typeface="Cambria Math" panose="02040503050406030204" pitchFamily="18" charset="0"/>
                      </a:rPr>
                      <m:t>ln</m:t>
                    </m:r>
                    <m:d>
                      <m:dPr>
                        <m:ctrlPr>
                          <a:rPr sz="1550" i="1">
                            <a:solidFill>
                              <a:srgbClr val="487CAA"/>
                            </a:solidFill>
                            <a:latin typeface="Cambria Math" panose="02040503050406030204" pitchFamily="18" charset="0"/>
                          </a:rPr>
                        </m:ctrlPr>
                      </m:dPr>
                      <m:e>
                        <m:f>
                          <m:fPr>
                            <m:ctrlPr>
                              <a:rPr sz="1550" i="1">
                                <a:solidFill>
                                  <a:srgbClr val="487CAA"/>
                                </a:solidFill>
                                <a:latin typeface="Cambria Math" panose="02040503050406030204" pitchFamily="18" charset="0"/>
                              </a:rPr>
                            </m:ctrlPr>
                          </m:fPr>
                          <m:num>
                            <m:r>
                              <a:rPr sz="1550" i="1">
                                <a:solidFill>
                                  <a:srgbClr val="487CAA"/>
                                </a:solidFill>
                                <a:latin typeface="Cambria Math" panose="02040503050406030204" pitchFamily="18" charset="0"/>
                              </a:rPr>
                              <m:t>(</m:t>
                            </m:r>
                            <m:sSub>
                              <m:sSubPr>
                                <m:ctrlPr>
                                  <a:rPr sz="1550" i="1">
                                    <a:solidFill>
                                      <a:srgbClr val="487CAA"/>
                                    </a:solidFill>
                                    <a:latin typeface="Cambria Math" panose="02040503050406030204" pitchFamily="18" charset="0"/>
                                  </a:rPr>
                                </m:ctrlPr>
                              </m:sSubPr>
                              <m:e>
                                <m:r>
                                  <a:rPr sz="1550" i="1">
                                    <a:solidFill>
                                      <a:srgbClr val="487CAA"/>
                                    </a:solidFill>
                                    <a:latin typeface="Cambria Math" panose="02040503050406030204" pitchFamily="18" charset="0"/>
                                  </a:rPr>
                                  <m:t>𝑐</m:t>
                                </m:r>
                              </m:e>
                              <m:sub>
                                <m:r>
                                  <a:rPr sz="1550" i="1">
                                    <a:solidFill>
                                      <a:srgbClr val="487CAA"/>
                                    </a:solidFill>
                                    <a:latin typeface="Cambria Math" panose="02040503050406030204" pitchFamily="18" charset="0"/>
                                  </a:rPr>
                                  <m:t>𝖿𝗉</m:t>
                                </m:r>
                              </m:sub>
                            </m:sSub>
                            <m:r>
                              <a:rPr sz="1550" i="1">
                                <a:solidFill>
                                  <a:srgbClr val="487CAA"/>
                                </a:solidFill>
                                <a:latin typeface="Cambria Math" panose="02040503050406030204" pitchFamily="18" charset="0"/>
                              </a:rPr>
                              <m:t>−</m:t>
                            </m:r>
                            <m:sSub>
                              <m:sSubPr>
                                <m:ctrlPr>
                                  <a:rPr sz="1550" i="1">
                                    <a:solidFill>
                                      <a:srgbClr val="487CAA"/>
                                    </a:solidFill>
                                    <a:latin typeface="Cambria Math" panose="02040503050406030204" pitchFamily="18" charset="0"/>
                                  </a:rPr>
                                </m:ctrlPr>
                              </m:sSubPr>
                              <m:e>
                                <m:r>
                                  <a:rPr sz="1550" i="1">
                                    <a:solidFill>
                                      <a:srgbClr val="487CAA"/>
                                    </a:solidFill>
                                    <a:latin typeface="Cambria Math" panose="02040503050406030204" pitchFamily="18" charset="0"/>
                                  </a:rPr>
                                  <m:t>𝑐</m:t>
                                </m:r>
                              </m:e>
                              <m:sub>
                                <m:r>
                                  <a:rPr sz="1550" i="1">
                                    <a:solidFill>
                                      <a:srgbClr val="487CAA"/>
                                    </a:solidFill>
                                    <a:latin typeface="Cambria Math" panose="02040503050406030204" pitchFamily="18" charset="0"/>
                                  </a:rPr>
                                  <m:t>𝗍𝗇</m:t>
                                </m:r>
                              </m:sub>
                            </m:sSub>
                            <m:r>
                              <a:rPr sz="1550" i="1">
                                <a:solidFill>
                                  <a:srgbClr val="487CAA"/>
                                </a:solidFill>
                                <a:latin typeface="Cambria Math" panose="02040503050406030204" pitchFamily="18" charset="0"/>
                              </a:rPr>
                              <m:t>)</m:t>
                            </m:r>
                            <m:sSub>
                              <m:sSubPr>
                                <m:ctrlPr>
                                  <a:rPr sz="1550" i="1">
                                    <a:solidFill>
                                      <a:srgbClr val="487CAA"/>
                                    </a:solidFill>
                                    <a:latin typeface="Cambria Math" panose="02040503050406030204" pitchFamily="18" charset="0"/>
                                  </a:rPr>
                                </m:ctrlPr>
                              </m:sSubPr>
                              <m:e>
                                <m:r>
                                  <a:rPr sz="1550" i="1">
                                    <a:solidFill>
                                      <a:srgbClr val="487CAA"/>
                                    </a:solidFill>
                                    <a:latin typeface="Cambria Math" panose="02040503050406030204" pitchFamily="18" charset="0"/>
                                  </a:rPr>
                                  <m:t>𝜋</m:t>
                                </m:r>
                              </m:e>
                              <m:sub>
                                <m:r>
                                  <a:rPr sz="1550" i="1">
                                    <a:solidFill>
                                      <a:srgbClr val="487CAA"/>
                                    </a:solidFill>
                                    <a:latin typeface="Cambria Math" panose="02040503050406030204" pitchFamily="18" charset="0"/>
                                  </a:rPr>
                                  <m:t>0</m:t>
                                </m:r>
                              </m:sub>
                            </m:sSub>
                          </m:num>
                          <m:den>
                            <m:r>
                              <a:rPr sz="1550" i="1">
                                <a:solidFill>
                                  <a:srgbClr val="487CAA"/>
                                </a:solidFill>
                                <a:latin typeface="Cambria Math" panose="02040503050406030204" pitchFamily="18" charset="0"/>
                              </a:rPr>
                              <m:t>(</m:t>
                            </m:r>
                            <m:sSub>
                              <m:sSubPr>
                                <m:ctrlPr>
                                  <a:rPr sz="1550" i="1">
                                    <a:solidFill>
                                      <a:srgbClr val="487CAA"/>
                                    </a:solidFill>
                                    <a:latin typeface="Cambria Math" panose="02040503050406030204" pitchFamily="18" charset="0"/>
                                  </a:rPr>
                                </m:ctrlPr>
                              </m:sSubPr>
                              <m:e>
                                <m:r>
                                  <a:rPr sz="1550" i="1">
                                    <a:solidFill>
                                      <a:srgbClr val="487CAA"/>
                                    </a:solidFill>
                                    <a:latin typeface="Cambria Math" panose="02040503050406030204" pitchFamily="18" charset="0"/>
                                  </a:rPr>
                                  <m:t>𝑐</m:t>
                                </m:r>
                              </m:e>
                              <m:sub>
                                <m:r>
                                  <a:rPr sz="1550" i="1">
                                    <a:solidFill>
                                      <a:srgbClr val="487CAA"/>
                                    </a:solidFill>
                                    <a:latin typeface="Cambria Math" panose="02040503050406030204" pitchFamily="18" charset="0"/>
                                  </a:rPr>
                                  <m:t>𝖿𝗇</m:t>
                                </m:r>
                              </m:sub>
                            </m:sSub>
                            <m:r>
                              <a:rPr sz="1550" i="1">
                                <a:solidFill>
                                  <a:srgbClr val="487CAA"/>
                                </a:solidFill>
                                <a:latin typeface="Cambria Math" panose="02040503050406030204" pitchFamily="18" charset="0"/>
                              </a:rPr>
                              <m:t>−</m:t>
                            </m:r>
                            <m:sSub>
                              <m:sSubPr>
                                <m:ctrlPr>
                                  <a:rPr sz="1550" i="1">
                                    <a:solidFill>
                                      <a:srgbClr val="487CAA"/>
                                    </a:solidFill>
                                    <a:latin typeface="Cambria Math" panose="02040503050406030204" pitchFamily="18" charset="0"/>
                                  </a:rPr>
                                </m:ctrlPr>
                              </m:sSubPr>
                              <m:e>
                                <m:r>
                                  <a:rPr sz="1550" i="1">
                                    <a:solidFill>
                                      <a:srgbClr val="487CAA"/>
                                    </a:solidFill>
                                    <a:latin typeface="Cambria Math" panose="02040503050406030204" pitchFamily="18" charset="0"/>
                                  </a:rPr>
                                  <m:t>𝑐</m:t>
                                </m:r>
                              </m:e>
                              <m:sub>
                                <m:r>
                                  <a:rPr sz="1550" i="1">
                                    <a:solidFill>
                                      <a:srgbClr val="487CAA"/>
                                    </a:solidFill>
                                    <a:latin typeface="Cambria Math" panose="02040503050406030204" pitchFamily="18" charset="0"/>
                                  </a:rPr>
                                  <m:t>𝗍𝗉</m:t>
                                </m:r>
                              </m:sub>
                            </m:sSub>
                            <m:r>
                              <a:rPr sz="1550" i="1">
                                <a:solidFill>
                                  <a:srgbClr val="487CAA"/>
                                </a:solidFill>
                                <a:latin typeface="Cambria Math" panose="02040503050406030204" pitchFamily="18" charset="0"/>
                              </a:rPr>
                              <m:t>)</m:t>
                            </m:r>
                            <m:sSub>
                              <m:sSubPr>
                                <m:ctrlPr>
                                  <a:rPr sz="1550" i="1">
                                    <a:solidFill>
                                      <a:srgbClr val="487CAA"/>
                                    </a:solidFill>
                                    <a:latin typeface="Cambria Math" panose="02040503050406030204" pitchFamily="18" charset="0"/>
                                  </a:rPr>
                                </m:ctrlPr>
                              </m:sSubPr>
                              <m:e>
                                <m:r>
                                  <a:rPr sz="1550" i="1">
                                    <a:solidFill>
                                      <a:srgbClr val="487CAA"/>
                                    </a:solidFill>
                                    <a:latin typeface="Cambria Math" panose="02040503050406030204" pitchFamily="18" charset="0"/>
                                  </a:rPr>
                                  <m:t>𝜋</m:t>
                                </m:r>
                              </m:e>
                              <m:sub>
                                <m:r>
                                  <a:rPr sz="1550" i="1">
                                    <a:solidFill>
                                      <a:srgbClr val="487CAA"/>
                                    </a:solidFill>
                                    <a:latin typeface="Cambria Math" panose="02040503050406030204" pitchFamily="18" charset="0"/>
                                  </a:rPr>
                                  <m:t>1</m:t>
                                </m:r>
                              </m:sub>
                            </m:sSub>
                          </m:den>
                        </m:f>
                      </m:e>
                    </m:d>
                    <m:r>
                      <a:rPr sz="1550" i="1">
                        <a:solidFill>
                          <a:srgbClr val="487CAA"/>
                        </a:solidFill>
                        <a:latin typeface="Cambria Math" panose="02040503050406030204" pitchFamily="18" charset="0"/>
                      </a:rPr>
                      <m:t>,</m:t>
                    </m:r>
                  </m:oMath>
                </a14:m>
                <a:endParaRPr/>
              </a:p>
              <a:p>
                <a:pPr marL="571500" indent="-571500">
                  <a:buSzPct val="100000"/>
                  <a:buChar char="❑"/>
                  <a:defRPr i="1">
                    <a:solidFill>
                      <a:schemeClr val="accent5">
                        <a:satOff val="-19091"/>
                        <a:lumOff val="-11921"/>
                      </a:schemeClr>
                    </a:solidFill>
                  </a:defRPr>
                </a:pPr>
                <a14:m>
                  <m:oMath xmlns:m="http://schemas.openxmlformats.org/officeDocument/2006/math">
                    <m:r>
                      <a:rPr sz="1950" i="1">
                        <a:solidFill>
                          <a:srgbClr val="487CAA"/>
                        </a:solidFill>
                        <a:latin typeface="Cambria Math" panose="02040503050406030204" pitchFamily="18" charset="0"/>
                      </a:rPr>
                      <m:t>𝒬</m:t>
                    </m:r>
                    <m:r>
                      <a:rPr sz="1950" i="1">
                        <a:solidFill>
                          <a:srgbClr val="487CAA"/>
                        </a:solidFill>
                        <a:latin typeface="Cambria Math" panose="02040503050406030204" pitchFamily="18" charset="0"/>
                      </a:rPr>
                      <m:t>(</m:t>
                    </m:r>
                    <m:r>
                      <a:rPr sz="1950" i="1">
                        <a:solidFill>
                          <a:srgbClr val="487CAA"/>
                        </a:solidFill>
                        <a:latin typeface="Cambria Math" panose="02040503050406030204" pitchFamily="18" charset="0"/>
                      </a:rPr>
                      <m:t>𝑥</m:t>
                    </m:r>
                    <m:r>
                      <a:rPr sz="1950" i="1">
                        <a:solidFill>
                          <a:srgbClr val="487CAA"/>
                        </a:solidFill>
                        <a:latin typeface="Cambria Math" panose="02040503050406030204" pitchFamily="18" charset="0"/>
                      </a:rPr>
                      <m:t>):=</m:t>
                    </m:r>
                    <m:f>
                      <m:fPr>
                        <m:ctrlPr>
                          <a:rPr sz="1950" i="1">
                            <a:solidFill>
                              <a:srgbClr val="487CAA"/>
                            </a:solidFill>
                            <a:latin typeface="Cambria Math" panose="02040503050406030204" pitchFamily="18" charset="0"/>
                          </a:rPr>
                        </m:ctrlPr>
                      </m:fPr>
                      <m:num>
                        <m:r>
                          <a:rPr sz="1950" i="1">
                            <a:solidFill>
                              <a:srgbClr val="487CAA"/>
                            </a:solidFill>
                            <a:latin typeface="Cambria Math" panose="02040503050406030204" pitchFamily="18" charset="0"/>
                          </a:rPr>
                          <m:t>1</m:t>
                        </m:r>
                      </m:num>
                      <m:den>
                        <m:rad>
                          <m:radPr>
                            <m:degHide m:val="on"/>
                            <m:ctrlPr>
                              <a:rPr sz="1950" i="1">
                                <a:solidFill>
                                  <a:srgbClr val="487CAA"/>
                                </a:solidFill>
                                <a:latin typeface="Cambria Math" panose="02040503050406030204" pitchFamily="18" charset="0"/>
                              </a:rPr>
                            </m:ctrlPr>
                          </m:radPr>
                          <m:deg/>
                          <m:e>
                            <m:r>
                              <a:rPr sz="1950" i="1">
                                <a:solidFill>
                                  <a:srgbClr val="487CAA"/>
                                </a:solidFill>
                                <a:latin typeface="Cambria Math" panose="02040503050406030204" pitchFamily="18" charset="0"/>
                              </a:rPr>
                              <m:t>2</m:t>
                            </m:r>
                            <m:r>
                              <a:rPr sz="1950" i="1">
                                <a:solidFill>
                                  <a:srgbClr val="487CAA"/>
                                </a:solidFill>
                                <a:latin typeface="Cambria Math" panose="02040503050406030204" pitchFamily="18" charset="0"/>
                              </a:rPr>
                              <m:t>𝜋</m:t>
                            </m:r>
                          </m:e>
                        </m:rad>
                      </m:den>
                    </m:f>
                    <m:sSubSup>
                      <m:sSubSupPr>
                        <m:ctrlPr>
                          <a:rPr sz="1950" i="1">
                            <a:solidFill>
                              <a:srgbClr val="487CAA"/>
                            </a:solidFill>
                            <a:latin typeface="Cambria Math" panose="02040503050406030204" pitchFamily="18" charset="0"/>
                          </a:rPr>
                        </m:ctrlPr>
                      </m:sSubSupPr>
                      <m:e>
                        <m:r>
                          <a:rPr sz="1950" i="1">
                            <a:solidFill>
                              <a:srgbClr val="487CAA"/>
                            </a:solidFill>
                            <a:latin typeface="Cambria Math" panose="02040503050406030204" pitchFamily="18" charset="0"/>
                          </a:rPr>
                          <m:t>∫</m:t>
                        </m:r>
                      </m:e>
                      <m:sub>
                        <m:r>
                          <a:rPr sz="1950" i="1">
                            <a:solidFill>
                              <a:srgbClr val="487CAA"/>
                            </a:solidFill>
                            <a:latin typeface="Cambria Math" panose="02040503050406030204" pitchFamily="18" charset="0"/>
                          </a:rPr>
                          <m:t>𝑥</m:t>
                        </m:r>
                      </m:sub>
                      <m:sup>
                        <m:r>
                          <a:rPr sz="1950" i="1">
                            <a:solidFill>
                              <a:srgbClr val="487CAA"/>
                            </a:solidFill>
                            <a:latin typeface="Cambria Math" panose="02040503050406030204" pitchFamily="18" charset="0"/>
                          </a:rPr>
                          <m:t>∞</m:t>
                        </m:r>
                      </m:sup>
                    </m:sSubSup>
                    <m:sSup>
                      <m:sSupPr>
                        <m:ctrlPr>
                          <a:rPr sz="1950" i="1">
                            <a:solidFill>
                              <a:srgbClr val="487CAA"/>
                            </a:solidFill>
                            <a:latin typeface="Cambria Math" panose="02040503050406030204" pitchFamily="18" charset="0"/>
                          </a:rPr>
                        </m:ctrlPr>
                      </m:sSupPr>
                      <m:e>
                        <m:r>
                          <a:rPr sz="1950" i="1">
                            <a:solidFill>
                              <a:srgbClr val="487CAA"/>
                            </a:solidFill>
                            <a:latin typeface="Cambria Math" panose="02040503050406030204" pitchFamily="18" charset="0"/>
                          </a:rPr>
                          <m:t>𝑒</m:t>
                        </m:r>
                      </m:e>
                      <m:sup>
                        <m:r>
                          <a:rPr sz="1950" i="1">
                            <a:solidFill>
                              <a:srgbClr val="487CAA"/>
                            </a:solidFill>
                            <a:latin typeface="Cambria Math" panose="02040503050406030204" pitchFamily="18" charset="0"/>
                          </a:rPr>
                          <m:t>−</m:t>
                        </m:r>
                        <m:sSup>
                          <m:sSupPr>
                            <m:ctrlPr>
                              <a:rPr sz="1950" i="1">
                                <a:solidFill>
                                  <a:srgbClr val="487CAA"/>
                                </a:solidFill>
                                <a:latin typeface="Cambria Math" panose="02040503050406030204" pitchFamily="18" charset="0"/>
                              </a:rPr>
                            </m:ctrlPr>
                          </m:sSupPr>
                          <m:e>
                            <m:r>
                              <a:rPr sz="1950" i="1">
                                <a:solidFill>
                                  <a:srgbClr val="487CAA"/>
                                </a:solidFill>
                                <a:latin typeface="Cambria Math" panose="02040503050406030204" pitchFamily="18" charset="0"/>
                              </a:rPr>
                              <m:t>𝑧</m:t>
                            </m:r>
                          </m:e>
                          <m:sup>
                            <m:r>
                              <a:rPr sz="1950" i="1">
                                <a:solidFill>
                                  <a:srgbClr val="487CAA"/>
                                </a:solidFill>
                                <a:latin typeface="Cambria Math" panose="02040503050406030204" pitchFamily="18" charset="0"/>
                              </a:rPr>
                              <m:t>2</m:t>
                            </m:r>
                          </m:sup>
                        </m:sSup>
                        <m:r>
                          <a:rPr sz="1950" i="1">
                            <a:solidFill>
                              <a:srgbClr val="487CAA"/>
                            </a:solidFill>
                            <a:latin typeface="Cambria Math" panose="02040503050406030204" pitchFamily="18" charset="0"/>
                          </a:rPr>
                          <m:t>/2</m:t>
                        </m:r>
                      </m:sup>
                    </m:sSup>
                    <m:r>
                      <a:rPr sz="1950" i="1">
                        <a:solidFill>
                          <a:srgbClr val="487CAA"/>
                        </a:solidFill>
                        <a:latin typeface="Cambria Math" panose="02040503050406030204" pitchFamily="18" charset="0"/>
                      </a:rPr>
                      <m:t>𝑑𝑧</m:t>
                    </m:r>
                  </m:oMath>
                </a14:m>
                <a:endParaRPr>
                  <a:solidFill>
                    <a:srgbClr val="497CAA"/>
                  </a:solidFill>
                </a:endParaRPr>
              </a:p>
            </p:txBody>
          </p:sp>
        </mc:Choice>
        <mc:Fallback xmlns="">
          <p:sp>
            <p:nvSpPr>
              <p:cNvPr id="580" name="TextBox 2"/>
              <p:cNvSpPr txBox="1">
                <a:spLocks noRot="1" noChangeAspect="1" noMove="1" noResize="1" noEditPoints="1" noAdjustHandles="1" noChangeArrowheads="1" noChangeShapeType="1" noTextEdit="1"/>
              </p:cNvSpPr>
              <p:nvPr/>
            </p:nvSpPr>
            <p:spPr>
              <a:xfrm>
                <a:off x="7867146" y="2420484"/>
                <a:ext cx="3733260" cy="2195250"/>
              </a:xfrm>
              <a:prstGeom prst="rect">
                <a:avLst/>
              </a:prstGeom>
              <a:blipFill>
                <a:blip r:embed="rId6"/>
                <a:stretch>
                  <a:fillRect l="-3729" t="-402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
        <p:nvSpPr>
          <p:cNvPr id="58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44</a:t>
            </a:fld>
            <a:endParaRPr/>
          </a:p>
        </p:txBody>
      </p:sp>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83" name="TextBox 1"/>
          <p:cNvSpPr txBox="1"/>
          <p:nvPr/>
        </p:nvSpPr>
        <p:spPr>
          <a:xfrm>
            <a:off x="589182" y="46932"/>
            <a:ext cx="4259205" cy="444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p:sp>
        <p:nvSpPr>
          <p:cNvPr id="584"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Numerical Examples</a:t>
            </a:r>
          </a:p>
        </p:txBody>
      </p:sp>
      <p:sp>
        <p:nvSpPr>
          <p:cNvPr id="585" name="TextBox 2"/>
          <p:cNvSpPr txBox="1"/>
          <p:nvPr/>
        </p:nvSpPr>
        <p:spPr>
          <a:xfrm>
            <a:off x="1080782" y="4817012"/>
            <a:ext cx="9709355" cy="9172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A3DA"/>
                </a:solidFill>
              </a:defRPr>
            </a:pPr>
            <a:r>
              <a:t>Comparison of referral policies for 25 distinct problem instances, assuming the human has a Gaussian observation model. The batch size is K = 20. [left] Both OA and SA have similar performance and better</a:t>
            </a:r>
          </a:p>
          <a:p>
            <a:pPr algn="just"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A3DA"/>
                </a:solidFill>
              </a:defRPr>
            </a:pPr>
            <a:r>
              <a:t>average decision cost than BA. [right] The task load under BA shows large variations across instances.</a:t>
            </a:r>
          </a:p>
        </p:txBody>
      </p:sp>
      <p:pic>
        <p:nvPicPr>
          <p:cNvPr id="586" name="Image" descr="Image"/>
          <p:cNvPicPr>
            <a:picLocks noChangeAspect="1"/>
          </p:cNvPicPr>
          <p:nvPr/>
        </p:nvPicPr>
        <p:blipFill>
          <a:blip r:embed="rId3"/>
          <a:stretch>
            <a:fillRect/>
          </a:stretch>
        </p:blipFill>
        <p:spPr>
          <a:xfrm>
            <a:off x="816891" y="1129367"/>
            <a:ext cx="10618137" cy="3513788"/>
          </a:xfrm>
          <a:prstGeom prst="rect">
            <a:avLst/>
          </a:prstGeom>
          <a:ln w="12700">
            <a:miter lim="400000"/>
          </a:ln>
        </p:spPr>
      </p:pic>
      <p:sp>
        <p:nvSpPr>
          <p:cNvPr id="58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45</a:t>
            </a:fld>
            <a:endParaRPr/>
          </a:p>
        </p:txBody>
      </p:sp>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89"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p:sp>
        <p:nvSpPr>
          <p:cNvPr id="590"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Numerical Examples</a:t>
            </a:r>
          </a:p>
        </p:txBody>
      </p:sp>
      <p:sp>
        <p:nvSpPr>
          <p:cNvPr id="591" name="TextBox 2"/>
          <p:cNvSpPr txBox="1"/>
          <p:nvPr/>
        </p:nvSpPr>
        <p:spPr>
          <a:xfrm>
            <a:off x="1445435" y="4910949"/>
            <a:ext cx="9709355" cy="8438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solidFill>
                  <a:schemeClr val="accent5">
                    <a:satOff val="-19091"/>
                    <a:lumOff val="-11921"/>
                  </a:schemeClr>
                </a:solidFill>
              </a:defRPr>
            </a:lvl1pPr>
          </a:lstStyle>
          <a:p>
            <a:r>
              <a:t>[left] Simulated average (TPR, FPR) points for each task load and their inter-quartile ranges obtained from several randomly generated sets of 5 sample batches for each task load. [right] Distribution of expected optimal task load allotted by OA strategy to the human operator across all the sets.</a:t>
            </a:r>
          </a:p>
        </p:txBody>
      </p:sp>
      <p:pic>
        <p:nvPicPr>
          <p:cNvPr id="592" name="Image" descr="Image"/>
          <p:cNvPicPr>
            <a:picLocks noChangeAspect="1"/>
          </p:cNvPicPr>
          <p:nvPr/>
        </p:nvPicPr>
        <p:blipFill>
          <a:blip r:embed="rId3"/>
          <a:stretch>
            <a:fillRect/>
          </a:stretch>
        </p:blipFill>
        <p:spPr>
          <a:xfrm>
            <a:off x="1442198" y="1129367"/>
            <a:ext cx="9307604" cy="3542290"/>
          </a:xfrm>
          <a:prstGeom prst="rect">
            <a:avLst/>
          </a:prstGeom>
          <a:ln w="12700">
            <a:miter lim="400000"/>
          </a:ln>
        </p:spPr>
      </p:pic>
      <p:sp>
        <p:nvSpPr>
          <p:cNvPr id="59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46</a:t>
            </a:fld>
            <a:endParaRPr/>
          </a:p>
        </p:txBody>
      </p:sp>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95"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p:sp>
        <p:nvSpPr>
          <p:cNvPr id="596"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Insights from Simulation Study</a:t>
            </a:r>
          </a:p>
        </p:txBody>
      </p:sp>
      <p:sp>
        <p:nvSpPr>
          <p:cNvPr id="597" name="TextBox 2"/>
          <p:cNvSpPr txBox="1"/>
          <p:nvPr/>
        </p:nvSpPr>
        <p:spPr>
          <a:xfrm>
            <a:off x="1239579" y="1129367"/>
            <a:ext cx="9712842" cy="4296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buSzPct val="100000"/>
              <a:buChar char="❑"/>
              <a:defRPr sz="2200">
                <a:solidFill>
                  <a:schemeClr val="accent1"/>
                </a:solidFill>
              </a:defRPr>
            </a:pPr>
            <a:r>
              <a:t>SA and OA have similar performance.</a:t>
            </a:r>
          </a:p>
          <a:p>
            <a:pPr marL="571500" indent="-571500">
              <a:buSzPct val="100000"/>
              <a:buChar char="❑"/>
              <a:defRPr sz="2200">
                <a:solidFill>
                  <a:schemeClr val="accent1"/>
                </a:solidFill>
              </a:defRPr>
            </a:pPr>
            <a:endParaRPr/>
          </a:p>
          <a:p>
            <a:pPr marL="571500" indent="-571500">
              <a:buSzPct val="100000"/>
              <a:buChar char="❑"/>
              <a:defRPr sz="2200">
                <a:solidFill>
                  <a:schemeClr val="accent1"/>
                </a:solidFill>
              </a:defRPr>
            </a:pPr>
            <a:r>
              <a:t>We need to compare OA and BA in a more realistic setting.</a:t>
            </a:r>
          </a:p>
          <a:p>
            <a:pPr marL="571500" indent="-571500">
              <a:buSzPct val="100000"/>
              <a:buChar char="❑"/>
              <a:defRPr sz="2200">
                <a:solidFill>
                  <a:schemeClr val="accent1"/>
                </a:solidFill>
              </a:defRPr>
            </a:pPr>
            <a:endParaRPr/>
          </a:p>
          <a:p>
            <a:pPr marL="571500" indent="-571500">
              <a:buSzPct val="100000"/>
              <a:buChar char="❑"/>
              <a:defRPr sz="2200">
                <a:solidFill>
                  <a:schemeClr val="accent1"/>
                </a:solidFill>
              </a:defRPr>
            </a:pPr>
            <a:r>
              <a:t>The simulations suggest that consecutive task load levels must be chosen such that mutual conflation is avoided while accommodating an estimation error tolerance ϵ</a:t>
            </a:r>
            <a:r>
              <a:rPr sz="697"/>
              <a:t>max </a:t>
            </a:r>
            <a:r>
              <a:t>&lt; 0.1 on both sides.</a:t>
            </a:r>
          </a:p>
          <a:p>
            <a:pPr marL="571500" indent="-571500">
              <a:buSzPct val="100000"/>
              <a:buChar char="❑"/>
              <a:defRPr sz="2200">
                <a:solidFill>
                  <a:schemeClr val="accent1"/>
                </a:solidFill>
              </a:defRPr>
            </a:pPr>
            <a:endParaRPr/>
          </a:p>
          <a:p>
            <a:pPr marL="571500" indent="-571500">
              <a:buSzPct val="100000"/>
              <a:buChar char="❑"/>
              <a:defRPr sz="2200">
                <a:solidFill>
                  <a:schemeClr val="accent1"/>
                </a:solidFill>
              </a:defRPr>
            </a:pPr>
            <a:r>
              <a:t>This might be achieved at least 5 measurements for each task load.</a:t>
            </a:r>
          </a:p>
          <a:p>
            <a:pPr marL="571500" indent="-571500">
              <a:buSzPct val="100000"/>
              <a:buChar char="❑"/>
              <a:defRPr sz="2200">
                <a:solidFill>
                  <a:schemeClr val="accent1"/>
                </a:solidFill>
              </a:defRPr>
            </a:pPr>
            <a:endParaRPr/>
          </a:p>
          <a:p>
            <a:pPr marL="571500" indent="-571500">
              <a:buSzPct val="100000"/>
              <a:buChar char="❑"/>
              <a:defRPr sz="2200">
                <a:solidFill>
                  <a:schemeClr val="accent1"/>
                </a:solidFill>
              </a:defRPr>
            </a:pPr>
            <a:r>
              <a:t>The number of human participants for TPR, FPR estimation can be decided based on this information. </a:t>
            </a:r>
          </a:p>
        </p:txBody>
      </p:sp>
      <p:sp>
        <p:nvSpPr>
          <p:cNvPr id="59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47</a:t>
            </a:fld>
            <a:endParaRPr/>
          </a:p>
        </p:txBody>
      </p:sp>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00" name="TextBox 1"/>
          <p:cNvSpPr txBox="1"/>
          <p:nvPr/>
        </p:nvSpPr>
        <p:spPr>
          <a:xfrm>
            <a:off x="2708724" y="230720"/>
            <a:ext cx="7052670" cy="601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000" b="1"/>
            </a:lvl1pPr>
          </a:lstStyle>
          <a:p>
            <a:r>
              <a:t>Agenda</a:t>
            </a:r>
          </a:p>
        </p:txBody>
      </p:sp>
      <mc:AlternateContent xmlns:mc="http://schemas.openxmlformats.org/markup-compatibility/2006" xmlns:a14="http://schemas.microsoft.com/office/drawing/2010/main">
        <mc:Choice Requires="a14">
          <p:sp>
            <p:nvSpPr>
              <p:cNvPr id="601" name="TextBox 2"/>
              <p:cNvSpPr txBox="1"/>
              <p:nvPr/>
            </p:nvSpPr>
            <p:spPr>
              <a:xfrm>
                <a:off x="1139590" y="1140771"/>
                <a:ext cx="9912820" cy="4538863"/>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spAutoFit/>
              </a:bodyPr>
              <a:lstStyle/>
              <a:p>
                <a:pPr marL="571500" indent="-571500">
                  <a:buSzPct val="100000"/>
                  <a:buChar char="❑"/>
                  <a:defRPr sz="2800">
                    <a:solidFill>
                      <a:schemeClr val="accent1"/>
                    </a:solidFill>
                  </a:defRPr>
                </a:pPr>
                <a:endParaRPr/>
              </a:p>
              <a:p>
                <a:pPr marL="1028700" lvl="1" indent="-571500">
                  <a:buSzPct val="100000"/>
                  <a:buChar char="❑"/>
                  <a:defRPr sz="2800">
                    <a:solidFill>
                      <a:schemeClr val="accent1"/>
                    </a:solidFill>
                  </a:defRPr>
                </a:pPr>
                <a:r>
                  <a:t>Human Automation Teams </a:t>
                </a:r>
              </a:p>
              <a:p>
                <a:pPr marL="1485900" lvl="2" indent="-571500">
                  <a:buSzPct val="100000"/>
                  <a:buChar char="❑"/>
                  <a:defRPr sz="2800">
                    <a:solidFill>
                      <a:schemeClr val="accent4"/>
                    </a:solidFill>
                  </a:defRPr>
                </a:pPr>
                <a:r>
                  <a:t>Introduction to Human Factors </a:t>
                </a:r>
                <a14:m>
                  <m:oMath xmlns:m="http://schemas.openxmlformats.org/officeDocument/2006/math">
                    <m:r>
                      <a:rPr sz="3000" i="1">
                        <a:solidFill>
                          <a:srgbClr val="FFC000"/>
                        </a:solidFill>
                        <a:latin typeface="Cambria Math" panose="02040503050406030204" pitchFamily="18" charset="0"/>
                      </a:rPr>
                      <m:t>✓</m:t>
                    </m:r>
                  </m:oMath>
                </a14:m>
                <a:endParaRPr/>
              </a:p>
              <a:p>
                <a:pPr marL="1485900" lvl="2" indent="-571500">
                  <a:buSzPct val="100000"/>
                  <a:buChar char="❑"/>
                  <a:defRPr sz="2800">
                    <a:solidFill>
                      <a:schemeClr val="accent4"/>
                    </a:solidFill>
                  </a:defRPr>
                </a:pPr>
                <a:r>
                  <a:t>Decision Referrals in Teams - Problem Formulation </a:t>
                </a:r>
                <a14:m>
                  <m:oMath xmlns:m="http://schemas.openxmlformats.org/officeDocument/2006/math">
                    <m:r>
                      <a:rPr sz="3000" i="1">
                        <a:solidFill>
                          <a:srgbClr val="FFC000"/>
                        </a:solidFill>
                        <a:latin typeface="Cambria Math" panose="02040503050406030204" pitchFamily="18" charset="0"/>
                      </a:rPr>
                      <m:t>✓</m:t>
                    </m:r>
                  </m:oMath>
                </a14:m>
                <a:endParaRPr/>
              </a:p>
              <a:p>
                <a:pPr marL="1485900" lvl="2" indent="-571500">
                  <a:buSzPct val="100000"/>
                  <a:buChar char="❑"/>
                  <a:defRPr sz="2800">
                    <a:solidFill>
                      <a:schemeClr val="accent4"/>
                    </a:solidFill>
                  </a:defRPr>
                </a:pPr>
                <a:r>
                  <a:t>Optimal Referral Strategy - Analysis and Simulation </a:t>
                </a:r>
                <a14:m>
                  <m:oMath xmlns:m="http://schemas.openxmlformats.org/officeDocument/2006/math">
                    <m:r>
                      <a:rPr sz="3000" i="1">
                        <a:solidFill>
                          <a:srgbClr val="FFC000"/>
                        </a:solidFill>
                        <a:latin typeface="Cambria Math" panose="02040503050406030204" pitchFamily="18" charset="0"/>
                      </a:rPr>
                      <m:t>✓</m:t>
                    </m:r>
                  </m:oMath>
                </a14:m>
                <a:endParaRPr/>
              </a:p>
              <a:p>
                <a:pPr marL="1485900" lvl="2" indent="-571500">
                  <a:buSzPct val="100000"/>
                  <a:buChar char="❑"/>
                  <a:defRPr sz="2800">
                    <a:solidFill>
                      <a:schemeClr val="accent2"/>
                    </a:solidFill>
                  </a:defRPr>
                </a:pPr>
                <a:r>
                  <a:t>Experimental Study </a:t>
                </a:r>
                <a14:m>
                  <m:oMath xmlns:m="http://schemas.openxmlformats.org/officeDocument/2006/math">
                    <m:r>
                      <a:rPr sz="3000" i="1">
                        <a:solidFill>
                          <a:srgbClr val="ED7D31"/>
                        </a:solidFill>
                        <a:latin typeface="Cambria Math" panose="02040503050406030204" pitchFamily="18" charset="0"/>
                      </a:rPr>
                      <m:t>⋆</m:t>
                    </m:r>
                  </m:oMath>
                </a14:m>
                <a:endParaRPr/>
              </a:p>
              <a:p>
                <a:pPr>
                  <a:defRPr sz="2800">
                    <a:solidFill>
                      <a:schemeClr val="accent1"/>
                    </a:solidFill>
                  </a:defRPr>
                </a:pPr>
                <a:endParaRPr/>
              </a:p>
              <a:p>
                <a:pPr marL="1028700" lvl="1" indent="-571500">
                  <a:buSzPct val="100000"/>
                  <a:buChar char="❑"/>
                  <a:defRPr sz="2800">
                    <a:solidFill>
                      <a:schemeClr val="accent1"/>
                    </a:solidFill>
                  </a:defRPr>
                </a:pPr>
                <a:r>
                  <a:t>Applications in Counter Drone Surveillance [briefly]</a:t>
                </a:r>
              </a:p>
              <a:p>
                <a:pPr marL="1485900" lvl="2" indent="-571500">
                  <a:buSzPct val="100000"/>
                  <a:buChar char="❑"/>
                  <a:defRPr sz="2800">
                    <a:solidFill>
                      <a:schemeClr val="accent1"/>
                    </a:solidFill>
                  </a:defRPr>
                </a:pPr>
                <a:r>
                  <a:t>Framework</a:t>
                </a:r>
              </a:p>
              <a:p>
                <a:pPr marL="1485900" lvl="2" indent="-571500">
                  <a:buSzPct val="100000"/>
                  <a:buChar char="❑"/>
                  <a:defRPr sz="2800">
                    <a:solidFill>
                      <a:schemeClr val="accent1"/>
                    </a:solidFill>
                  </a:defRPr>
                </a:pPr>
                <a:r>
                  <a:t>Experimental Study</a:t>
                </a:r>
              </a:p>
            </p:txBody>
          </p:sp>
        </mc:Choice>
        <mc:Fallback xmlns="">
          <p:sp>
            <p:nvSpPr>
              <p:cNvPr id="601" name="TextBox 2"/>
              <p:cNvSpPr txBox="1">
                <a:spLocks noRot="1" noChangeAspect="1" noMove="1" noResize="1" noEditPoints="1" noAdjustHandles="1" noChangeArrowheads="1" noChangeShapeType="1" noTextEdit="1"/>
              </p:cNvSpPr>
              <p:nvPr/>
            </p:nvSpPr>
            <p:spPr>
              <a:xfrm>
                <a:off x="1139590" y="1140771"/>
                <a:ext cx="9912820" cy="4538863"/>
              </a:xfrm>
              <a:prstGeom prst="rect">
                <a:avLst/>
              </a:prstGeom>
              <a:blipFill>
                <a:blip r:embed="rId3"/>
                <a:stretch>
                  <a:fillRect b="-2507"/>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
        <p:nvSpPr>
          <p:cNvPr id="60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48</a:t>
            </a:fld>
            <a:endParaRPr/>
          </a:p>
        </p:txBody>
      </p:sp>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04"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p:sp>
        <p:nvSpPr>
          <p:cNvPr id="605"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Experimental Study with Human Subjects</a:t>
            </a:r>
          </a:p>
        </p:txBody>
      </p:sp>
      <p:sp>
        <p:nvSpPr>
          <p:cNvPr id="606" name="Experimental setup: A simulation of a radar screen showing multiple mobile targets.…"/>
          <p:cNvSpPr txBox="1"/>
          <p:nvPr/>
        </p:nvSpPr>
        <p:spPr>
          <a:xfrm>
            <a:off x="1998786" y="5665842"/>
            <a:ext cx="7206914" cy="10625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solidFill>
                  <a:schemeClr val="accent5">
                    <a:satOff val="-19091"/>
                    <a:lumOff val="-11921"/>
                  </a:schemeClr>
                </a:solidFill>
              </a:defRPr>
            </a:pPr>
            <a:r>
              <a:t>Experimental setup: A simulation of a radar screen showing multiple mobile targets.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solidFill>
                  <a:schemeClr val="accent5">
                    <a:satOff val="-19091"/>
                    <a:lumOff val="-11921"/>
                  </a:schemeClr>
                </a:solidFill>
              </a:defRPr>
            </a:pPr>
            <a:r>
              <a:t>Clicking a target displays information such as speed, altitude, etc, on the central pane.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solidFill>
                  <a:schemeClr val="accent5">
                    <a:satOff val="-19091"/>
                    <a:lumOff val="-11921"/>
                  </a:schemeClr>
                </a:solidFill>
              </a:defRPr>
            </a:pPr>
            <a:r>
              <a:t>The operator has to decide the correct label (Hostile or Non-hostile)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solidFill>
                  <a:schemeClr val="accent5">
                    <a:satOff val="-19091"/>
                    <a:lumOff val="-11921"/>
                  </a:schemeClr>
                </a:solidFill>
              </a:defRPr>
            </a:pPr>
            <a:r>
              <a:t>and presses one of the two classification buttons.</a:t>
            </a:r>
          </a:p>
        </p:txBody>
      </p:sp>
      <p:sp>
        <p:nvSpPr>
          <p:cNvPr id="60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49</a:t>
            </a:fld>
            <a:endParaRPr/>
          </a:p>
        </p:txBody>
      </p:sp>
      <p:pic>
        <p:nvPicPr>
          <p:cNvPr id="608" name="sccs_fig.png" descr="sccs_fig.png"/>
          <p:cNvPicPr>
            <a:picLocks noChangeAspect="1"/>
          </p:cNvPicPr>
          <p:nvPr/>
        </p:nvPicPr>
        <p:blipFill>
          <a:blip r:embed="rId3"/>
          <a:stretch>
            <a:fillRect/>
          </a:stretch>
        </p:blipFill>
        <p:spPr>
          <a:xfrm>
            <a:off x="2415318" y="1071028"/>
            <a:ext cx="6841039" cy="445395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7"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p:sp>
        <p:nvSpPr>
          <p:cNvPr id="128" name="TextBox 2"/>
          <p:cNvSpPr txBox="1"/>
          <p:nvPr/>
        </p:nvSpPr>
        <p:spPr>
          <a:xfrm>
            <a:off x="538862" y="1364865"/>
            <a:ext cx="5853156" cy="42095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buSzPct val="100000"/>
              <a:buChar char="❑"/>
              <a:defRPr sz="2600">
                <a:solidFill>
                  <a:schemeClr val="accent1"/>
                </a:solidFill>
              </a:defRPr>
            </a:pPr>
            <a:r>
              <a:t>Search and Rescue Missions</a:t>
            </a:r>
          </a:p>
          <a:p>
            <a:pPr marL="571500" indent="-571500">
              <a:buSzPct val="100000"/>
              <a:buChar char="❑"/>
              <a:defRPr sz="2600">
                <a:solidFill>
                  <a:schemeClr val="accent1"/>
                </a:solidFill>
              </a:defRPr>
            </a:pPr>
            <a:r>
              <a:t>Skimming through large amounts of data such as video footage, heat signatures, etc</a:t>
            </a:r>
          </a:p>
          <a:p>
            <a:pPr marL="571500" indent="-571500">
              <a:buSzPct val="100000"/>
              <a:buChar char="❑"/>
              <a:defRPr sz="2600">
                <a:solidFill>
                  <a:schemeClr val="accent1"/>
                </a:solidFill>
              </a:defRPr>
            </a:pPr>
            <a:r>
              <a:t>Reconnaissance and intelligence for defence purposes</a:t>
            </a:r>
          </a:p>
          <a:p>
            <a:pPr marL="1028700" lvl="1" indent="-571500">
              <a:buSzPct val="100000"/>
              <a:buChar char="❑"/>
              <a:defRPr sz="2600">
                <a:solidFill>
                  <a:schemeClr val="accent1"/>
                </a:solidFill>
              </a:defRPr>
            </a:pPr>
            <a:r>
              <a:t>Identification of hostile targets</a:t>
            </a:r>
          </a:p>
          <a:p>
            <a:pPr marL="1028700" lvl="1" indent="-571500">
              <a:buSzPct val="100000"/>
              <a:buChar char="❑"/>
              <a:defRPr sz="2600">
                <a:solidFill>
                  <a:schemeClr val="accent1"/>
                </a:solidFill>
              </a:defRPr>
            </a:pPr>
            <a:r>
              <a:t>Automated mine detection</a:t>
            </a:r>
          </a:p>
          <a:p>
            <a:pPr marL="571500" indent="-571500">
              <a:buSzPct val="100000"/>
              <a:buChar char="❑"/>
              <a:defRPr sz="2600">
                <a:solidFill>
                  <a:schemeClr val="accent1"/>
                </a:solidFill>
              </a:defRPr>
            </a:pPr>
            <a:r>
              <a:t>(Semi)-Autonomous navigation systems</a:t>
            </a:r>
          </a:p>
        </p:txBody>
      </p:sp>
      <p:sp>
        <p:nvSpPr>
          <p:cNvPr id="129" name="TextBox 56"/>
          <p:cNvSpPr txBox="1"/>
          <p:nvPr/>
        </p:nvSpPr>
        <p:spPr>
          <a:xfrm>
            <a:off x="538862"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Motivating Applications for Human-AI teaming</a:t>
            </a:r>
          </a:p>
        </p:txBody>
      </p:sp>
      <p:pic>
        <p:nvPicPr>
          <p:cNvPr id="130" name="20181002134650_The5BestDroneFeaturesforSearchRescueMissions.jpg" descr="20181002134650_The5BestDroneFeaturesforSearchRescueMissions.jpg"/>
          <p:cNvPicPr>
            <a:picLocks noChangeAspect="1"/>
          </p:cNvPicPr>
          <p:nvPr/>
        </p:nvPicPr>
        <p:blipFill>
          <a:blip r:embed="rId3"/>
          <a:stretch>
            <a:fillRect/>
          </a:stretch>
        </p:blipFill>
        <p:spPr>
          <a:xfrm>
            <a:off x="6863632" y="1053167"/>
            <a:ext cx="4341173" cy="2331210"/>
          </a:xfrm>
          <a:prstGeom prst="rect">
            <a:avLst/>
          </a:prstGeom>
          <a:ln w="12700">
            <a:miter lim="400000"/>
          </a:ln>
        </p:spPr>
      </p:pic>
      <p:pic>
        <p:nvPicPr>
          <p:cNvPr id="131" name="srvc-img5-640w.jpg" descr="srvc-img5-640w.jpg"/>
          <p:cNvPicPr>
            <a:picLocks noChangeAspect="1"/>
          </p:cNvPicPr>
          <p:nvPr/>
        </p:nvPicPr>
        <p:blipFill>
          <a:blip r:embed="rId4"/>
          <a:stretch>
            <a:fillRect/>
          </a:stretch>
        </p:blipFill>
        <p:spPr>
          <a:xfrm>
            <a:off x="6863632" y="3419945"/>
            <a:ext cx="4341173" cy="2170587"/>
          </a:xfrm>
          <a:prstGeom prst="rect">
            <a:avLst/>
          </a:prstGeom>
          <a:ln w="12700">
            <a:miter lim="400000"/>
          </a:ln>
        </p:spPr>
      </p:pic>
      <p:sp>
        <p:nvSpPr>
          <p:cNvPr id="132" name="Slide Number"/>
          <p:cNvSpPr txBox="1">
            <a:spLocks noGrp="1"/>
          </p:cNvSpPr>
          <p:nvPr>
            <p:ph type="sldNum" sz="quarter" idx="2"/>
          </p:nvPr>
        </p:nvSpPr>
        <p:spPr>
          <a:xfrm>
            <a:off x="11172418" y="6414760"/>
            <a:ext cx="181382"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10"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p:sp>
        <p:nvSpPr>
          <p:cNvPr id="611"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Experimental Setup</a:t>
            </a:r>
          </a:p>
        </p:txBody>
      </p:sp>
      <mc:AlternateContent xmlns:mc="http://schemas.openxmlformats.org/markup-compatibility/2006" xmlns:a14="http://schemas.microsoft.com/office/drawing/2010/main">
        <mc:Choice Requires="a14">
          <p:sp>
            <p:nvSpPr>
              <p:cNvPr id="612" name="TextBox 2"/>
              <p:cNvSpPr txBox="1"/>
              <p:nvPr/>
            </p:nvSpPr>
            <p:spPr>
              <a:xfrm>
                <a:off x="1239579" y="1129367"/>
                <a:ext cx="9712842" cy="5068192"/>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spAutoFit/>
              </a:bodyPr>
              <a:lstStyle/>
              <a:p>
                <a:pPr marL="571500" indent="-571500">
                  <a:buSzPct val="100000"/>
                  <a:buChar char="❑"/>
                  <a:defRPr sz="2200">
                    <a:solidFill>
                      <a:schemeClr val="accent1"/>
                    </a:solidFill>
                  </a:defRPr>
                </a:pPr>
                <a:r>
                  <a:t>Our study uses a simulation environment for threat evaluation closely imitating the S-CCS microworld  (Simulated Combat Control System) described in Lafond 2009.</a:t>
                </a:r>
              </a:p>
              <a:p>
                <a:pPr marL="571500" indent="-571500">
                  <a:buSzPct val="100000"/>
                  <a:buChar char="❑"/>
                  <a:defRPr sz="2200">
                    <a:solidFill>
                      <a:schemeClr val="accent1"/>
                    </a:solidFill>
                  </a:defRPr>
                </a:pPr>
                <a:r>
                  <a:t>Participants monitor a simulated radar display with a set of mobile targets represented as dots on the screen, </a:t>
                </a:r>
              </a:p>
              <a:p>
                <a:pPr marL="571500" indent="-571500">
                  <a:buSzPct val="100000"/>
                  <a:buChar char="❑"/>
                  <a:defRPr sz="2200">
                    <a:solidFill>
                      <a:schemeClr val="accent1"/>
                    </a:solidFill>
                  </a:defRPr>
                </a:pPr>
                <a:endParaRPr/>
              </a:p>
              <a:p>
                <a:pPr marL="571500" indent="-571500">
                  <a:buSzPct val="100000"/>
                  <a:buChar char="❑"/>
                  <a:defRPr sz="2200">
                    <a:solidFill>
                      <a:schemeClr val="accent1"/>
                    </a:solidFill>
                  </a:defRPr>
                </a:pPr>
                <a:r>
                  <a:t>Each of which is either Hostile </a:t>
                </a:r>
                <a14:m>
                  <m:oMath xmlns:m="http://schemas.openxmlformats.org/officeDocument/2006/math">
                    <m:sSub>
                      <m:sSubPr>
                        <m:ctrlPr>
                          <a:rPr sz="2350" i="1">
                            <a:solidFill>
                              <a:srgbClr val="4472C4"/>
                            </a:solidFill>
                            <a:latin typeface="Cambria Math" panose="02040503050406030204" pitchFamily="18" charset="0"/>
                          </a:rPr>
                        </m:ctrlPr>
                      </m:sSubPr>
                      <m:e>
                        <m:r>
                          <a:rPr sz="2350" i="1">
                            <a:solidFill>
                              <a:srgbClr val="4472C4"/>
                            </a:solidFill>
                            <a:latin typeface="Cambria Math" panose="02040503050406030204" pitchFamily="18" charset="0"/>
                          </a:rPr>
                          <m:t>ℋ</m:t>
                        </m:r>
                      </m:e>
                      <m:sub>
                        <m:r>
                          <a:rPr sz="2350" i="1">
                            <a:solidFill>
                              <a:srgbClr val="4472C4"/>
                            </a:solidFill>
                            <a:latin typeface="Cambria Math" panose="02040503050406030204" pitchFamily="18" charset="0"/>
                          </a:rPr>
                          <m:t>1</m:t>
                        </m:r>
                      </m:sub>
                    </m:sSub>
                  </m:oMath>
                </a14:m>
                <a:r>
                  <a:t> or non-hostile </a:t>
                </a:r>
                <a14:m>
                  <m:oMath xmlns:m="http://schemas.openxmlformats.org/officeDocument/2006/math">
                    <m:sSub>
                      <m:sSubPr>
                        <m:ctrlPr>
                          <a:rPr sz="2350" i="1">
                            <a:solidFill>
                              <a:srgbClr val="4472C4"/>
                            </a:solidFill>
                            <a:latin typeface="Cambria Math" panose="02040503050406030204" pitchFamily="18" charset="0"/>
                          </a:rPr>
                        </m:ctrlPr>
                      </m:sSubPr>
                      <m:e>
                        <m:r>
                          <a:rPr sz="2350" i="1">
                            <a:solidFill>
                              <a:srgbClr val="4472C4"/>
                            </a:solidFill>
                            <a:latin typeface="Cambria Math" panose="02040503050406030204" pitchFamily="18" charset="0"/>
                          </a:rPr>
                          <m:t>ℋ</m:t>
                        </m:r>
                      </m:e>
                      <m:sub>
                        <m:r>
                          <a:rPr sz="2350" i="1">
                            <a:solidFill>
                              <a:srgbClr val="4472C4"/>
                            </a:solidFill>
                            <a:latin typeface="Cambria Math" panose="02040503050406030204" pitchFamily="18" charset="0"/>
                          </a:rPr>
                          <m:t>0</m:t>
                        </m:r>
                      </m:sub>
                    </m:sSub>
                  </m:oMath>
                </a14:m>
                <a:r>
                  <a:t> .</a:t>
                </a:r>
              </a:p>
              <a:p>
                <a:pPr marL="571500" indent="-571500">
                  <a:buSzPct val="100000"/>
                  <a:buChar char="❑"/>
                  <a:defRPr sz="2200">
                    <a:solidFill>
                      <a:schemeClr val="accent1"/>
                    </a:solidFill>
                  </a:defRPr>
                </a:pPr>
                <a:r>
                  <a:t>If the operators always follow the decision tree  correctly,  an average accuracy of approximately 90 % is achieved.</a:t>
                </a:r>
              </a:p>
              <a:p>
                <a:pPr>
                  <a:defRPr sz="2200">
                    <a:solidFill>
                      <a:schemeClr val="accent1"/>
                    </a:solidFill>
                  </a:defRPr>
                </a:pPr>
                <a:endParaRPr/>
              </a:p>
              <a:p>
                <a:pPr marL="571500" indent="-571500">
                  <a:buSzPct val="100000"/>
                  <a:buChar char="❑"/>
                  <a:defRPr sz="2200">
                    <a:solidFill>
                      <a:schemeClr val="accent1"/>
                    </a:solidFill>
                  </a:defRPr>
                </a:pPr>
                <a:r>
                  <a:t>At higher task loads the operators might make mistakes when following the tree or be unable to complete all the tasks,  reducing the accuracy. </a:t>
                </a:r>
              </a:p>
              <a:p>
                <a:pPr marL="571500" indent="-571500">
                  <a:buSzPct val="100000"/>
                  <a:buChar char="❑"/>
                  <a:defRPr sz="2200">
                    <a:solidFill>
                      <a:schemeClr val="accent1"/>
                    </a:solidFill>
                  </a:defRPr>
                </a:pPr>
                <a:endParaRPr/>
              </a:p>
              <a:p>
                <a:pPr marL="571500" indent="-571500">
                  <a:buSzPct val="100000"/>
                  <a:buChar char="❑"/>
                  <a:defRPr sz="2200">
                    <a:solidFill>
                      <a:schemeClr val="accent1"/>
                    </a:solidFill>
                  </a:defRPr>
                </a:pPr>
                <a:r>
                  <a:t>The participants are asked to try and label all the targets in the allotted time . </a:t>
                </a:r>
              </a:p>
            </p:txBody>
          </p:sp>
        </mc:Choice>
        <mc:Fallback xmlns="">
          <p:sp>
            <p:nvSpPr>
              <p:cNvPr id="612" name="TextBox 2"/>
              <p:cNvSpPr txBox="1">
                <a:spLocks noRot="1" noChangeAspect="1" noMove="1" noResize="1" noEditPoints="1" noAdjustHandles="1" noChangeArrowheads="1" noChangeShapeType="1" noTextEdit="1"/>
              </p:cNvSpPr>
              <p:nvPr/>
            </p:nvSpPr>
            <p:spPr>
              <a:xfrm>
                <a:off x="1239579" y="1129367"/>
                <a:ext cx="9712842" cy="5068192"/>
              </a:xfrm>
              <a:prstGeom prst="rect">
                <a:avLst/>
              </a:prstGeom>
              <a:blipFill>
                <a:blip r:embed="rId3"/>
                <a:stretch>
                  <a:fillRect l="-1436" t="-1496" r="-1305"/>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
        <p:nvSpPr>
          <p:cNvPr id="61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50</a:t>
            </a:fld>
            <a:endParaRPr/>
          </a:p>
        </p:txBody>
      </p:sp>
      <p:sp>
        <p:nvSpPr>
          <p:cNvPr id="614" name="D. Lafond, J. Champagne, G. Hervet, J.-F. Gagnon, S. Tremblay, and R. Rousseau, “Decision analysis using policy capturing and process tracing techniques in a simulated naval air-defense task,” Human Factors…"/>
          <p:cNvSpPr txBox="1"/>
          <p:nvPr/>
        </p:nvSpPr>
        <p:spPr>
          <a:xfrm>
            <a:off x="595177" y="6267873"/>
            <a:ext cx="6880907"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000">
                <a:latin typeface="+mn-lt"/>
                <a:ea typeface="+mn-ea"/>
                <a:cs typeface="+mn-cs"/>
                <a:sym typeface="Helvetica"/>
              </a:defRPr>
            </a:pPr>
            <a:r>
              <a:t>D. Lafond, J. Champagne, G. Hervet, J.-F. Gagnon, S. Tremblay, and R. Rousseau, “Decision analysis using policy capturing and process tracing techniques in a simulated naval air-defense task,” Human Factors</a:t>
            </a:r>
          </a:p>
          <a:p>
            <a:pPr algn="just"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000">
                <a:latin typeface="+mn-lt"/>
                <a:ea typeface="+mn-ea"/>
                <a:cs typeface="+mn-cs"/>
                <a:sym typeface="Helvetica"/>
              </a:defRPr>
            </a:pPr>
            <a:r>
              <a:t>and Ergonomics Society Annual Meeting, vol. 53, no. 18, pp. 1220–1224, 2009.</a:t>
            </a:r>
          </a:p>
        </p:txBody>
      </p:sp>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16"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p:sp>
        <p:nvSpPr>
          <p:cNvPr id="617"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Experimental Study with Human Subjects</a:t>
            </a:r>
          </a:p>
        </p:txBody>
      </p:sp>
      <p:sp>
        <p:nvSpPr>
          <p:cNvPr id="618" name="TextBox 2"/>
          <p:cNvSpPr txBox="1"/>
          <p:nvPr/>
        </p:nvSpPr>
        <p:spPr>
          <a:xfrm>
            <a:off x="1239579" y="1642415"/>
            <a:ext cx="9712842" cy="4443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buSzPct val="100000"/>
              <a:buChar char="❑"/>
              <a:defRPr sz="2400">
                <a:solidFill>
                  <a:schemeClr val="accent1"/>
                </a:solidFill>
              </a:defRPr>
            </a:pPr>
            <a:r>
              <a:t>To evaluate the practical effectiveness of the proposed referral policy.</a:t>
            </a:r>
          </a:p>
          <a:p>
            <a:pPr marL="571500" indent="-571500">
              <a:buSzPct val="100000"/>
              <a:buChar char="❑"/>
              <a:defRPr sz="2400">
                <a:solidFill>
                  <a:schemeClr val="accent1"/>
                </a:solidFill>
              </a:defRPr>
            </a:pPr>
            <a:r>
              <a:t>Experiment 1 - Parameter Estimation</a:t>
            </a:r>
          </a:p>
          <a:p>
            <a:pPr marL="1028700" lvl="1" indent="-571500">
              <a:buSzPct val="100000"/>
              <a:buChar char="❑"/>
              <a:defRPr sz="2400">
                <a:solidFill>
                  <a:schemeClr val="accent1"/>
                </a:solidFill>
              </a:defRPr>
            </a:pPr>
            <a:r>
              <a:t>Participant group size - 28 = 19 males + 9 females</a:t>
            </a:r>
          </a:p>
          <a:p>
            <a:pPr marL="1028700" lvl="1" indent="-571500">
              <a:buSzPct val="100000"/>
              <a:buChar char="❑"/>
              <a:defRPr sz="2400">
                <a:solidFill>
                  <a:schemeClr val="accent1"/>
                </a:solidFill>
              </a:defRPr>
            </a:pPr>
            <a:r>
              <a:t>Valid samples - 18</a:t>
            </a:r>
          </a:p>
          <a:p>
            <a:pPr marL="1028700" lvl="1" indent="-571500">
              <a:buSzPct val="100000"/>
              <a:buChar char="❑"/>
              <a:defRPr sz="2400">
                <a:solidFill>
                  <a:schemeClr val="accent1"/>
                </a:solidFill>
              </a:defRPr>
            </a:pPr>
            <a:r>
              <a:t>Valid sample threshold - Completion of 55 % of the provided tasks</a:t>
            </a:r>
          </a:p>
          <a:p>
            <a:pPr marL="571500" indent="-571500">
              <a:buSzPct val="100000"/>
              <a:buChar char="❑"/>
              <a:defRPr sz="2400">
                <a:solidFill>
                  <a:schemeClr val="accent1"/>
                </a:solidFill>
              </a:defRPr>
            </a:pPr>
            <a:endParaRPr/>
          </a:p>
          <a:p>
            <a:pPr marL="571500" indent="-571500">
              <a:buSzPct val="100000"/>
              <a:buChar char="❑"/>
              <a:defRPr sz="2400">
                <a:solidFill>
                  <a:schemeClr val="accent1"/>
                </a:solidFill>
              </a:defRPr>
            </a:pPr>
            <a:r>
              <a:t>Experiment 2 - Comparison of  Optimal Allocation vs Blind Allocation</a:t>
            </a:r>
          </a:p>
          <a:p>
            <a:pPr marL="1028700" lvl="1" indent="-571500">
              <a:buSzPct val="100000"/>
              <a:buChar char="❑"/>
              <a:defRPr sz="2400">
                <a:solidFill>
                  <a:schemeClr val="accent1"/>
                </a:solidFill>
              </a:defRPr>
            </a:pPr>
            <a:r>
              <a:t>Participant group size - 15 = 7 males + 8 females</a:t>
            </a:r>
          </a:p>
          <a:p>
            <a:pPr marL="1028700" lvl="1" indent="-571500">
              <a:buSzPct val="100000"/>
              <a:buChar char="❑"/>
              <a:defRPr sz="2400">
                <a:solidFill>
                  <a:schemeClr val="accent1"/>
                </a:solidFill>
              </a:defRPr>
            </a:pPr>
            <a:r>
              <a:t>Valid samples - 15</a:t>
            </a:r>
          </a:p>
          <a:p>
            <a:pPr marL="571500" indent="-571500">
              <a:buSzPct val="100000"/>
              <a:buChar char="❑"/>
              <a:defRPr sz="2400">
                <a:solidFill>
                  <a:schemeClr val="accent1"/>
                </a:solidFill>
              </a:defRPr>
            </a:pPr>
            <a:endParaRPr/>
          </a:p>
          <a:p>
            <a:pPr marL="571500" indent="-571500">
              <a:buSzPct val="100000"/>
              <a:buChar char="❑"/>
              <a:defRPr sz="2400">
                <a:solidFill>
                  <a:schemeClr val="accent1"/>
                </a:solidFill>
              </a:defRPr>
            </a:pPr>
            <a:r>
              <a:t>$ 25 compensation for one hour experiment session</a:t>
            </a:r>
          </a:p>
        </p:txBody>
      </p:sp>
      <p:sp>
        <p:nvSpPr>
          <p:cNvPr id="61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51</a:t>
            </a:fld>
            <a:endParaRPr/>
          </a:p>
        </p:txBody>
      </p:sp>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21"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p:sp>
        <p:nvSpPr>
          <p:cNvPr id="622"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Experimental Study with Human Subjects</a:t>
            </a:r>
          </a:p>
        </p:txBody>
      </p:sp>
      <p:pic>
        <p:nvPicPr>
          <p:cNvPr id="623" name="SCCS_sreenshot.png" descr="SCCS_sreenshot.png"/>
          <p:cNvPicPr>
            <a:picLocks noChangeAspect="1"/>
          </p:cNvPicPr>
          <p:nvPr/>
        </p:nvPicPr>
        <p:blipFill>
          <a:blip r:embed="rId3"/>
          <a:stretch>
            <a:fillRect/>
          </a:stretch>
        </p:blipFill>
        <p:spPr>
          <a:xfrm>
            <a:off x="1654814" y="1029705"/>
            <a:ext cx="8461577" cy="4448433"/>
          </a:xfrm>
          <a:prstGeom prst="rect">
            <a:avLst/>
          </a:prstGeom>
          <a:ln w="12700">
            <a:miter lim="400000"/>
          </a:ln>
        </p:spPr>
      </p:pic>
      <p:sp>
        <p:nvSpPr>
          <p:cNvPr id="624" name="Experimental setup: A simulation of a radar screen showing multiple mobile targets.…"/>
          <p:cNvSpPr txBox="1"/>
          <p:nvPr/>
        </p:nvSpPr>
        <p:spPr>
          <a:xfrm>
            <a:off x="1846490" y="5536956"/>
            <a:ext cx="7471530" cy="10625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solidFill>
                  <a:schemeClr val="accent5">
                    <a:satOff val="-19091"/>
                    <a:lumOff val="-11921"/>
                  </a:schemeClr>
                </a:solidFill>
              </a:defRPr>
            </a:pPr>
            <a:r>
              <a:t>Experimental setup: A simulation of a radar screen showing multiple mobile targets.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solidFill>
                  <a:schemeClr val="accent5">
                    <a:satOff val="-19091"/>
                    <a:lumOff val="-11921"/>
                  </a:schemeClr>
                </a:solidFill>
              </a:defRPr>
            </a:pPr>
            <a:r>
              <a:t>Clicking a target displays information such as speed, altitude, etc, on the central pane.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solidFill>
                  <a:schemeClr val="accent5">
                    <a:satOff val="-19091"/>
                    <a:lumOff val="-11921"/>
                  </a:schemeClr>
                </a:solidFill>
              </a:defRPr>
            </a:pPr>
            <a:r>
              <a:t>The operator follows the decision tree to decide the correct label (Hostile or Non-hostile)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solidFill>
                  <a:schemeClr val="accent5">
                    <a:satOff val="-19091"/>
                    <a:lumOff val="-11921"/>
                  </a:schemeClr>
                </a:solidFill>
              </a:defRPr>
            </a:pPr>
            <a:r>
              <a:t>and presses one of the two classification buttons.</a:t>
            </a:r>
          </a:p>
        </p:txBody>
      </p:sp>
      <p:sp>
        <p:nvSpPr>
          <p:cNvPr id="62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52</a:t>
            </a:fld>
            <a:endParaRPr/>
          </a:p>
        </p:txBody>
      </p:sp>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27"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p:sp>
        <p:nvSpPr>
          <p:cNvPr id="628"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Experiment 1 - Parameter Estimation</a:t>
            </a:r>
          </a:p>
        </p:txBody>
      </p:sp>
      <p:sp>
        <p:nvSpPr>
          <p:cNvPr id="629" name="TextBox 2"/>
          <p:cNvSpPr txBox="1"/>
          <p:nvPr/>
        </p:nvSpPr>
        <p:spPr>
          <a:xfrm>
            <a:off x="1239579" y="1129367"/>
            <a:ext cx="9712842" cy="2518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buSzPct val="100000"/>
              <a:buChar char="❑"/>
              <a:defRPr sz="2200">
                <a:solidFill>
                  <a:schemeClr val="accent1"/>
                </a:solidFill>
              </a:defRPr>
            </a:pPr>
            <a:r>
              <a:t>Need to estimate TPR and FPR for different task loads.</a:t>
            </a:r>
          </a:p>
          <a:p>
            <a:pPr marL="571500" indent="-571500">
              <a:buSzPct val="100000"/>
              <a:buChar char="❑"/>
              <a:defRPr sz="2200">
                <a:solidFill>
                  <a:schemeClr val="accent1"/>
                </a:solidFill>
              </a:defRPr>
            </a:pPr>
            <a:endParaRPr/>
          </a:p>
          <a:p>
            <a:pPr marL="571500" indent="-571500">
              <a:buSzPct val="100000"/>
              <a:buChar char="❑"/>
              <a:defRPr sz="2200">
                <a:solidFill>
                  <a:schemeClr val="accent1"/>
                </a:solidFill>
              </a:defRPr>
            </a:pPr>
            <a:r>
              <a:t>27 two minute rounds with batch sizes 6, 9, 12, or 15 tasks in each round.</a:t>
            </a:r>
          </a:p>
          <a:p>
            <a:pPr marL="571500" indent="-571500">
              <a:buSzPct val="100000"/>
              <a:buChar char="❑"/>
              <a:defRPr sz="2200">
                <a:solidFill>
                  <a:schemeClr val="accent1"/>
                </a:solidFill>
              </a:defRPr>
            </a:pPr>
            <a:endParaRPr/>
          </a:p>
          <a:p>
            <a:pPr marL="571500" indent="-571500">
              <a:buSzPct val="100000"/>
              <a:buChar char="❑"/>
              <a:defRPr sz="2200">
                <a:solidFill>
                  <a:schemeClr val="accent1"/>
                </a:solidFill>
              </a:defRPr>
            </a:pPr>
            <a:r>
              <a:t>Rest after each round as needed by the operator and click ‘Next’.</a:t>
            </a:r>
          </a:p>
          <a:p>
            <a:pPr marL="571500" indent="-571500">
              <a:buSzPct val="100000"/>
              <a:buChar char="❑"/>
              <a:defRPr sz="2200">
                <a:solidFill>
                  <a:schemeClr val="accent1"/>
                </a:solidFill>
              </a:defRPr>
            </a:pPr>
            <a:endParaRPr/>
          </a:p>
          <a:p>
            <a:pPr marL="571500" indent="-571500">
              <a:buSzPct val="100000"/>
              <a:buChar char="❑"/>
              <a:defRPr sz="2200">
                <a:solidFill>
                  <a:schemeClr val="accent1"/>
                </a:solidFill>
              </a:defRPr>
            </a:pPr>
            <a:r>
              <a:t>First three rounds are for training and are not used for the estimation.</a:t>
            </a:r>
          </a:p>
        </p:txBody>
      </p:sp>
      <p:sp>
        <p:nvSpPr>
          <p:cNvPr id="63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53</a:t>
            </a:fld>
            <a:endParaRPr/>
          </a:p>
        </p:txBody>
      </p:sp>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32"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p:sp>
        <p:nvSpPr>
          <p:cNvPr id="633"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Experiment 1: Estimation of Human TPR and FPR</a:t>
            </a:r>
          </a:p>
        </p:txBody>
      </p:sp>
      <p:sp>
        <p:nvSpPr>
          <p:cNvPr id="634" name="Experiment 1: [left] TPR and FPR measurements from all 28 participants for four task loads 6,9,12,15, with inter-quartile (IQR) ranges along with the outliers. [right] Comparison of empirical estimates from 18 valid samples (who completed at least 55% of"/>
          <p:cNvSpPr txBox="1"/>
          <p:nvPr/>
        </p:nvSpPr>
        <p:spPr>
          <a:xfrm>
            <a:off x="2909329" y="4820301"/>
            <a:ext cx="6817745" cy="13165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solidFill>
                  <a:schemeClr val="accent5">
                    <a:satOff val="-19091"/>
                    <a:lumOff val="-11921"/>
                  </a:schemeClr>
                </a:solidFill>
              </a:defRPr>
            </a:lvl1pPr>
          </a:lstStyle>
          <a:p>
            <a:r>
              <a:t>Experiment 1: [left] TPR and FPR measurements from all 28 participants for four task loads 6,9,12,15, with inter-quartile (IQR) ranges along with the outliers. [right] Comparison of empirical estimates from 18 valid samples (who completed at least 55% of all allocated tasks) to simulation based estimates made prior to the experiment.</a:t>
            </a:r>
          </a:p>
        </p:txBody>
      </p:sp>
      <p:pic>
        <p:nvPicPr>
          <p:cNvPr id="635" name="Image" descr="Image"/>
          <p:cNvPicPr>
            <a:picLocks noChangeAspect="1"/>
          </p:cNvPicPr>
          <p:nvPr/>
        </p:nvPicPr>
        <p:blipFill>
          <a:blip r:embed="rId3"/>
          <a:stretch>
            <a:fillRect/>
          </a:stretch>
        </p:blipFill>
        <p:spPr>
          <a:xfrm>
            <a:off x="1888885" y="1312652"/>
            <a:ext cx="8858633" cy="3364785"/>
          </a:xfrm>
          <a:prstGeom prst="rect">
            <a:avLst/>
          </a:prstGeom>
          <a:ln w="12700">
            <a:miter lim="400000"/>
          </a:ln>
        </p:spPr>
      </p:pic>
      <p:sp>
        <p:nvSpPr>
          <p:cNvPr id="63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54</a:t>
            </a:fld>
            <a:endParaRPr/>
          </a:p>
        </p:txBody>
      </p:sp>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38"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p:sp>
        <p:nvSpPr>
          <p:cNvPr id="639"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Experiment 2 - OA vs. BA</a:t>
            </a:r>
          </a:p>
        </p:txBody>
      </p:sp>
      <mc:AlternateContent xmlns:mc="http://schemas.openxmlformats.org/markup-compatibility/2006" xmlns:a14="http://schemas.microsoft.com/office/drawing/2010/main">
        <mc:Choice Requires="a14">
          <p:sp>
            <p:nvSpPr>
              <p:cNvPr id="640" name="TextBox 2"/>
              <p:cNvSpPr txBox="1"/>
              <p:nvPr/>
            </p:nvSpPr>
            <p:spPr>
              <a:xfrm>
                <a:off x="1239579" y="1129367"/>
                <a:ext cx="9712842" cy="6537517"/>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spAutoFit/>
              </a:bodyPr>
              <a:lstStyle/>
              <a:p>
                <a:pPr marL="571500" indent="-571500">
                  <a:buSzPct val="100000"/>
                  <a:buChar char="❑"/>
                  <a:defRPr sz="2200">
                    <a:solidFill>
                      <a:schemeClr val="accent1"/>
                    </a:solidFill>
                  </a:defRPr>
                </a:pPr>
                <a:r>
                  <a:t>To compare OA and BA we used an independent participant group.</a:t>
                </a:r>
              </a:p>
              <a:p>
                <a:pPr marL="571500" indent="-571500">
                  <a:buSzPct val="100000"/>
                  <a:buChar char="❑"/>
                  <a:defRPr sz="2200">
                    <a:solidFill>
                      <a:schemeClr val="accent1"/>
                    </a:solidFill>
                  </a:defRPr>
                </a:pPr>
                <a:endParaRPr/>
              </a:p>
              <a:p>
                <a:pPr marL="571500" indent="-571500">
                  <a:buSzPct val="100000"/>
                  <a:buChar char="❑"/>
                  <a:defRPr sz="2200">
                    <a:solidFill>
                      <a:schemeClr val="accent1"/>
                    </a:solidFill>
                  </a:defRPr>
                </a:pPr>
                <a:r>
                  <a:t>A ``within-subject'' experiment design was used.</a:t>
                </a:r>
              </a:p>
              <a:p>
                <a:pPr marL="571500" indent="-571500">
                  <a:buSzPct val="100000"/>
                  <a:buChar char="❑"/>
                  <a:defRPr sz="2200">
                    <a:solidFill>
                      <a:schemeClr val="accent1"/>
                    </a:solidFill>
                  </a:defRPr>
                </a:pPr>
                <a:endParaRPr/>
              </a:p>
              <a:p>
                <a:pPr marL="571500" indent="-571500">
                  <a:buSzPct val="100000"/>
                  <a:buChar char="❑"/>
                  <a:defRPr sz="2200">
                    <a:solidFill>
                      <a:schemeClr val="accent1"/>
                    </a:solidFill>
                  </a:defRPr>
                </a:pPr>
                <a:r>
                  <a:t>That means, each operator is presented multiple rounds with tasks referred by BA policy, as well as rounds with tasks referred by OA policy.</a:t>
                </a:r>
              </a:p>
              <a:p>
                <a:pPr marL="571500" indent="-571500">
                  <a:buSzPct val="100000"/>
                  <a:buChar char="❑"/>
                  <a:defRPr sz="2200">
                    <a:solidFill>
                      <a:schemeClr val="accent1"/>
                    </a:solidFill>
                  </a:defRPr>
                </a:pPr>
                <a:endParaRPr/>
              </a:p>
              <a:p>
                <a:pPr marL="571500" indent="-571500">
                  <a:buSzPct val="100000"/>
                  <a:buChar char="❑"/>
                  <a:defRPr sz="2200">
                    <a:solidFill>
                      <a:schemeClr val="accent1"/>
                    </a:solidFill>
                  </a:defRPr>
                </a:pPr>
                <a:r>
                  <a:t>Overall, each operator goes through a sequence of 24 two-minute rounds, 12 each for BA and OA in random order.</a:t>
                </a:r>
              </a:p>
              <a:p>
                <a:pPr marL="571500" indent="-571500">
                  <a:buSzPct val="100000"/>
                  <a:buChar char="❑"/>
                  <a:defRPr sz="2200">
                    <a:solidFill>
                      <a:schemeClr val="accent1"/>
                    </a:solidFill>
                  </a:defRPr>
                </a:pPr>
                <a:endParaRPr/>
              </a:p>
              <a:p>
                <a:pPr marL="571500" indent="-571500">
                  <a:buSzPct val="100000"/>
                  <a:buChar char="❑"/>
                  <a:defRPr sz="2200">
                    <a:solidFill>
                      <a:schemeClr val="accent1"/>
                    </a:solidFill>
                  </a:defRPr>
                </a:pPr>
                <a:r>
                  <a:t>Batch size K=30 is was used in all rounds.</a:t>
                </a:r>
              </a:p>
              <a:p>
                <a:pPr marL="571500" indent="-571500">
                  <a:buSzPct val="100000"/>
                  <a:buChar char="❑"/>
                  <a:defRPr sz="2200">
                    <a:solidFill>
                      <a:schemeClr val="accent1"/>
                    </a:solidFill>
                  </a:defRPr>
                </a:pPr>
                <a:endParaRPr/>
              </a:p>
              <a:p>
                <a:pPr marL="571500" indent="-571500">
                  <a:buSzPct val="100000"/>
                  <a:buChar char="❑"/>
                  <a:defRPr sz="2200">
                    <a:solidFill>
                      <a:schemeClr val="accent1"/>
                    </a:solidFill>
                  </a:defRPr>
                </a:pPr>
                <a:r>
                  <a:t>BA policy maintains a fixed task load </a:t>
                </a:r>
                <a14:m>
                  <m:oMath xmlns:m="http://schemas.openxmlformats.org/officeDocument/2006/math">
                    <m:sSubSup>
                      <m:sSubSupPr>
                        <m:ctrlPr>
                          <a:rPr sz="2350" i="1">
                            <a:solidFill>
                              <a:srgbClr val="4472C4"/>
                            </a:solidFill>
                            <a:latin typeface="Cambria Math" panose="02040503050406030204" pitchFamily="18" charset="0"/>
                          </a:rPr>
                        </m:ctrlPr>
                      </m:sSubSupPr>
                      <m:e>
                        <m:r>
                          <a:rPr sz="2350" i="1">
                            <a:solidFill>
                              <a:srgbClr val="4472C4"/>
                            </a:solidFill>
                            <a:latin typeface="Cambria Math" panose="02040503050406030204" pitchFamily="18" charset="0"/>
                          </a:rPr>
                          <m:t>𝑤</m:t>
                        </m:r>
                      </m:e>
                      <m:sub>
                        <m:r>
                          <a:rPr sz="2350" i="1">
                            <a:solidFill>
                              <a:srgbClr val="4472C4"/>
                            </a:solidFill>
                            <a:latin typeface="Cambria Math" panose="02040503050406030204" pitchFamily="18" charset="0"/>
                          </a:rPr>
                          <m:t>𝖻𝖺</m:t>
                        </m:r>
                      </m:sub>
                      <m:sup>
                        <m:r>
                          <a:rPr sz="2350" i="1">
                            <a:solidFill>
                              <a:srgbClr val="4472C4"/>
                            </a:solidFill>
                            <a:latin typeface="Cambria Math" panose="02040503050406030204" pitchFamily="18" charset="0"/>
                          </a:rPr>
                          <m:t>∗</m:t>
                        </m:r>
                      </m:sup>
                    </m:sSubSup>
                    <m:r>
                      <a:rPr sz="2350" i="1">
                        <a:solidFill>
                          <a:srgbClr val="4472C4"/>
                        </a:solidFill>
                        <a:latin typeface="Cambria Math" panose="02040503050406030204" pitchFamily="18" charset="0"/>
                      </a:rPr>
                      <m:t>=</m:t>
                    </m:r>
                    <m:r>
                      <a:rPr sz="2350" i="1">
                        <a:solidFill>
                          <a:srgbClr val="4472C4"/>
                        </a:solidFill>
                        <a:latin typeface="Cambria Math" panose="02040503050406030204" pitchFamily="18" charset="0"/>
                      </a:rPr>
                      <m:t>7</m:t>
                    </m:r>
                    <m:r>
                      <a:rPr sz="2350" i="1">
                        <a:solidFill>
                          <a:srgbClr val="4472C4"/>
                        </a:solidFill>
                        <a:latin typeface="Cambria Math" panose="02040503050406030204" pitchFamily="18" charset="0"/>
                      </a:rPr>
                      <m:t>(</m:t>
                    </m:r>
                    <m:r>
                      <m:rPr>
                        <m:nor/>
                      </m:rPr>
                      <a:rPr sz="2350" i="1">
                        <a:solidFill>
                          <a:srgbClr val="4472C4"/>
                        </a:solidFill>
                        <a:latin typeface="Cambria Math" panose="02040503050406030204" pitchFamily="18" charset="0"/>
                      </a:rPr>
                      <m:t>out</m:t>
                    </m:r>
                    <m:r>
                      <m:rPr>
                        <m:nor/>
                      </m:rPr>
                      <a:rPr sz="2350" i="1">
                        <a:solidFill>
                          <a:srgbClr val="4472C4"/>
                        </a:solidFill>
                        <a:latin typeface="Cambria Math" panose="02040503050406030204" pitchFamily="18" charset="0"/>
                      </a:rPr>
                      <m:t> </m:t>
                    </m:r>
                    <m:r>
                      <m:rPr>
                        <m:nor/>
                      </m:rPr>
                      <a:rPr sz="2350" i="1">
                        <a:solidFill>
                          <a:srgbClr val="4472C4"/>
                        </a:solidFill>
                        <a:latin typeface="Cambria Math" panose="02040503050406030204" pitchFamily="18" charset="0"/>
                      </a:rPr>
                      <m:t>of</m:t>
                    </m:r>
                    <m:r>
                      <a:rPr sz="2350" i="1">
                        <a:solidFill>
                          <a:srgbClr val="4472C4"/>
                        </a:solidFill>
                        <a:latin typeface="Cambria Math" panose="02040503050406030204" pitchFamily="18" charset="0"/>
                      </a:rPr>
                      <m:t>30</m:t>
                    </m:r>
                    <m:r>
                      <a:rPr sz="2350" i="1">
                        <a:solidFill>
                          <a:srgbClr val="4472C4"/>
                        </a:solidFill>
                        <a:latin typeface="Cambria Math" panose="02040503050406030204" pitchFamily="18" charset="0"/>
                      </a:rPr>
                      <m:t>)</m:t>
                    </m:r>
                  </m:oMath>
                </a14:m>
                <a:r>
                  <a:t>  across all batches.</a:t>
                </a:r>
              </a:p>
              <a:p>
                <a:pPr>
                  <a:defRPr sz="2200">
                    <a:solidFill>
                      <a:schemeClr val="accent1"/>
                    </a:solidFill>
                  </a:defRPr>
                </a:pPr>
                <a:endParaRPr/>
              </a:p>
              <a:p>
                <a:pPr>
                  <a:defRPr sz="2200">
                    <a:solidFill>
                      <a:schemeClr val="accent1"/>
                    </a:solidFill>
                  </a:defRPr>
                </a:pPr>
                <a:endParaRPr/>
              </a:p>
              <a:p>
                <a:pPr>
                  <a:defRPr sz="2200">
                    <a:solidFill>
                      <a:schemeClr val="accent1"/>
                    </a:solidFill>
                  </a:defRPr>
                </a:pPr>
                <a:endParaRPr/>
              </a:p>
              <a:p>
                <a:pPr marL="571500" indent="-571500">
                  <a:buSzPct val="100000"/>
                  <a:buChar char="❑"/>
                  <a:defRPr sz="2200">
                    <a:solidFill>
                      <a:schemeClr val="accent1"/>
                    </a:solidFill>
                  </a:defRPr>
                </a:pPr>
                <a:endParaRPr/>
              </a:p>
            </p:txBody>
          </p:sp>
        </mc:Choice>
        <mc:Fallback xmlns="">
          <p:sp>
            <p:nvSpPr>
              <p:cNvPr id="640" name="TextBox 2"/>
              <p:cNvSpPr txBox="1">
                <a:spLocks noRot="1" noChangeAspect="1" noMove="1" noResize="1" noEditPoints="1" noAdjustHandles="1" noChangeArrowheads="1" noChangeShapeType="1" noTextEdit="1"/>
              </p:cNvSpPr>
              <p:nvPr/>
            </p:nvSpPr>
            <p:spPr>
              <a:xfrm>
                <a:off x="1239579" y="1129367"/>
                <a:ext cx="9712842" cy="6537517"/>
              </a:xfrm>
              <a:prstGeom prst="rect">
                <a:avLst/>
              </a:prstGeom>
              <a:blipFill>
                <a:blip r:embed="rId3"/>
                <a:stretch>
                  <a:fillRect l="-1436" t="-1163" r="-522"/>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
        <p:nvSpPr>
          <p:cNvPr id="64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55</a:t>
            </a:fld>
            <a:endParaRPr/>
          </a:p>
        </p:txBody>
      </p:sp>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43"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p:sp>
        <p:nvSpPr>
          <p:cNvPr id="644"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Experiment 2: Statistical Analysis</a:t>
            </a:r>
          </a:p>
        </p:txBody>
      </p:sp>
      <p:sp>
        <p:nvSpPr>
          <p:cNvPr id="645" name="Experiment 2 - Performance measurements (inter-quartile ranges)…"/>
          <p:cNvSpPr txBox="1"/>
          <p:nvPr/>
        </p:nvSpPr>
        <p:spPr>
          <a:xfrm>
            <a:off x="6704622" y="5100082"/>
            <a:ext cx="5487273"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a:solidFill>
                  <a:schemeClr val="accent5">
                    <a:satOff val="-19091"/>
                    <a:lumOff val="-11921"/>
                  </a:schemeClr>
                </a:solidFill>
                <a:latin typeface="+mn-lt"/>
                <a:ea typeface="+mn-ea"/>
                <a:cs typeface="+mn-cs"/>
                <a:sym typeface="Helvetica"/>
              </a:defRPr>
            </a:pPr>
            <a:r>
              <a:t>Experiment 2 - Performance measurements (inter-quartile ranges)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a:solidFill>
                  <a:schemeClr val="accent5">
                    <a:satOff val="-19091"/>
                    <a:lumOff val="-11921"/>
                  </a:schemeClr>
                </a:solidFill>
                <a:latin typeface="+mn-lt"/>
                <a:ea typeface="+mn-ea"/>
                <a:cs typeface="+mn-cs"/>
                <a:sym typeface="Helvetica"/>
              </a:defRPr>
            </a:pPr>
            <a:r>
              <a:t>of blind allocation and optimal allocation policies for all participants.</a:t>
            </a:r>
          </a:p>
        </p:txBody>
      </p:sp>
      <p:pic>
        <p:nvPicPr>
          <p:cNvPr id="646" name="Image" descr="Image"/>
          <p:cNvPicPr>
            <a:picLocks noChangeAspect="1"/>
          </p:cNvPicPr>
          <p:nvPr/>
        </p:nvPicPr>
        <p:blipFill>
          <a:blip r:embed="rId3"/>
          <a:stretch>
            <a:fillRect/>
          </a:stretch>
        </p:blipFill>
        <p:spPr>
          <a:xfrm>
            <a:off x="6695968" y="1189597"/>
            <a:ext cx="4910827" cy="3890598"/>
          </a:xfrm>
          <a:prstGeom prst="rect">
            <a:avLst/>
          </a:prstGeom>
          <a:ln w="12700">
            <a:miter lim="400000"/>
          </a:ln>
        </p:spPr>
      </p:pic>
      <mc:AlternateContent xmlns:mc="http://schemas.openxmlformats.org/markup-compatibility/2006" xmlns:a14="http://schemas.microsoft.com/office/drawing/2010/main">
        <mc:Choice Requires="a14">
          <p:sp>
            <p:nvSpPr>
              <p:cNvPr id="647" name="TextBox 2"/>
              <p:cNvSpPr txBox="1"/>
              <p:nvPr/>
            </p:nvSpPr>
            <p:spPr>
              <a:xfrm>
                <a:off x="627243" y="1587985"/>
                <a:ext cx="5967915" cy="3135372"/>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spAutoFit/>
              </a:bodyPr>
              <a:lstStyle/>
              <a:p>
                <a:pPr marL="571500" indent="-571500">
                  <a:buSzPct val="100000"/>
                  <a:buChar char="❑"/>
                  <a:defRPr sz="2400">
                    <a:solidFill>
                      <a:schemeClr val="accent1"/>
                    </a:solidFill>
                  </a:defRPr>
                </a:pPr>
                <a:r>
                  <a:t>Null Hypothesis: </a:t>
                </a:r>
                <a14:m>
                  <m:oMath xmlns:m="http://schemas.openxmlformats.org/officeDocument/2006/math">
                    <m:sSub>
                      <m:sSubPr>
                        <m:ctrlPr>
                          <a:rPr sz="2600" i="1">
                            <a:solidFill>
                              <a:srgbClr val="4472C4"/>
                            </a:solidFill>
                            <a:latin typeface="Cambria Math" panose="02040503050406030204" pitchFamily="18" charset="0"/>
                          </a:rPr>
                        </m:ctrlPr>
                      </m:sSubPr>
                      <m:e>
                        <m:r>
                          <a:rPr sz="2600" i="1">
                            <a:solidFill>
                              <a:srgbClr val="4472C4"/>
                            </a:solidFill>
                            <a:latin typeface="Cambria Math" panose="02040503050406030204" pitchFamily="18" charset="0"/>
                          </a:rPr>
                          <m:t>𝜇</m:t>
                        </m:r>
                      </m:e>
                      <m:sub>
                        <m:r>
                          <a:rPr sz="2600" i="1">
                            <a:solidFill>
                              <a:srgbClr val="4472C4"/>
                            </a:solidFill>
                            <a:latin typeface="Cambria Math" panose="02040503050406030204" pitchFamily="18" charset="0"/>
                          </a:rPr>
                          <m:t>𝐵𝐴</m:t>
                        </m:r>
                      </m:sub>
                    </m:sSub>
                    <m:r>
                      <a:rPr sz="2600" i="1">
                        <a:solidFill>
                          <a:srgbClr val="4472C4"/>
                        </a:solidFill>
                        <a:latin typeface="Cambria Math" panose="02040503050406030204" pitchFamily="18" charset="0"/>
                      </a:rPr>
                      <m:t>−</m:t>
                    </m:r>
                    <m:sSub>
                      <m:sSubPr>
                        <m:ctrlPr>
                          <a:rPr sz="2600" i="1">
                            <a:solidFill>
                              <a:srgbClr val="4472C4"/>
                            </a:solidFill>
                            <a:latin typeface="Cambria Math" panose="02040503050406030204" pitchFamily="18" charset="0"/>
                          </a:rPr>
                        </m:ctrlPr>
                      </m:sSubPr>
                      <m:e>
                        <m:r>
                          <a:rPr sz="2600" i="1">
                            <a:solidFill>
                              <a:srgbClr val="4472C4"/>
                            </a:solidFill>
                            <a:latin typeface="Cambria Math" panose="02040503050406030204" pitchFamily="18" charset="0"/>
                          </a:rPr>
                          <m:t>𝜇</m:t>
                        </m:r>
                      </m:e>
                      <m:sub>
                        <m:r>
                          <a:rPr sz="2600" i="1">
                            <a:solidFill>
                              <a:srgbClr val="4472C4"/>
                            </a:solidFill>
                            <a:latin typeface="Cambria Math" panose="02040503050406030204" pitchFamily="18" charset="0"/>
                          </a:rPr>
                          <m:t>𝑂𝐴</m:t>
                        </m:r>
                      </m:sub>
                    </m:sSub>
                    <m:r>
                      <a:rPr sz="2600" i="1">
                        <a:solidFill>
                          <a:srgbClr val="4472C4"/>
                        </a:solidFill>
                        <a:latin typeface="Cambria Math" panose="02040503050406030204" pitchFamily="18" charset="0"/>
                      </a:rPr>
                      <m:t>=</m:t>
                    </m:r>
                    <m:r>
                      <a:rPr sz="2600" i="1">
                        <a:solidFill>
                          <a:srgbClr val="4472C4"/>
                        </a:solidFill>
                        <a:latin typeface="Cambria Math" panose="02040503050406030204" pitchFamily="18" charset="0"/>
                      </a:rPr>
                      <m:t>0</m:t>
                    </m:r>
                  </m:oMath>
                </a14:m>
                <a:r>
                  <a:t>,</a:t>
                </a:r>
              </a:p>
              <a:p>
                <a:pPr marL="571500" indent="-571500">
                  <a:buSzPct val="100000"/>
                  <a:buChar char="❑"/>
                  <a:defRPr sz="2400">
                    <a:solidFill>
                      <a:schemeClr val="accent1"/>
                    </a:solidFill>
                  </a:defRPr>
                </a:pPr>
                <a:r>
                  <a:t>Alternate Hypothesis: </a:t>
                </a:r>
                <a14:m>
                  <m:oMath xmlns:m="http://schemas.openxmlformats.org/officeDocument/2006/math">
                    <m:sSub>
                      <m:sSubPr>
                        <m:ctrlPr>
                          <a:rPr sz="2600" i="1">
                            <a:solidFill>
                              <a:srgbClr val="4472C4"/>
                            </a:solidFill>
                            <a:latin typeface="Cambria Math" panose="02040503050406030204" pitchFamily="18" charset="0"/>
                          </a:rPr>
                        </m:ctrlPr>
                      </m:sSubPr>
                      <m:e>
                        <m:r>
                          <a:rPr sz="2600" i="1">
                            <a:solidFill>
                              <a:srgbClr val="4472C4"/>
                            </a:solidFill>
                            <a:latin typeface="Cambria Math" panose="02040503050406030204" pitchFamily="18" charset="0"/>
                          </a:rPr>
                          <m:t>𝜇</m:t>
                        </m:r>
                      </m:e>
                      <m:sub>
                        <m:r>
                          <a:rPr sz="2600" i="1">
                            <a:solidFill>
                              <a:srgbClr val="4472C4"/>
                            </a:solidFill>
                            <a:latin typeface="Cambria Math" panose="02040503050406030204" pitchFamily="18" charset="0"/>
                          </a:rPr>
                          <m:t>𝐵𝐴</m:t>
                        </m:r>
                      </m:sub>
                    </m:sSub>
                    <m:r>
                      <a:rPr sz="2600" i="1">
                        <a:solidFill>
                          <a:srgbClr val="4472C4"/>
                        </a:solidFill>
                        <a:latin typeface="Cambria Math" panose="02040503050406030204" pitchFamily="18" charset="0"/>
                      </a:rPr>
                      <m:t>−</m:t>
                    </m:r>
                    <m:sSub>
                      <m:sSubPr>
                        <m:ctrlPr>
                          <a:rPr sz="2600" i="1">
                            <a:solidFill>
                              <a:srgbClr val="4472C4"/>
                            </a:solidFill>
                            <a:latin typeface="Cambria Math" panose="02040503050406030204" pitchFamily="18" charset="0"/>
                          </a:rPr>
                        </m:ctrlPr>
                      </m:sSubPr>
                      <m:e>
                        <m:r>
                          <a:rPr sz="2600" i="1">
                            <a:solidFill>
                              <a:srgbClr val="4472C4"/>
                            </a:solidFill>
                            <a:latin typeface="Cambria Math" panose="02040503050406030204" pitchFamily="18" charset="0"/>
                          </a:rPr>
                          <m:t>𝜇</m:t>
                        </m:r>
                      </m:e>
                      <m:sub>
                        <m:r>
                          <a:rPr sz="2600" i="1">
                            <a:solidFill>
                              <a:srgbClr val="4472C4"/>
                            </a:solidFill>
                            <a:latin typeface="Cambria Math" panose="02040503050406030204" pitchFamily="18" charset="0"/>
                          </a:rPr>
                          <m:t>𝑂𝐴</m:t>
                        </m:r>
                      </m:sub>
                    </m:sSub>
                    <m:r>
                      <a:rPr sz="2600" i="1">
                        <a:solidFill>
                          <a:srgbClr val="4472C4"/>
                        </a:solidFill>
                        <a:latin typeface="Cambria Math" panose="02040503050406030204" pitchFamily="18" charset="0"/>
                      </a:rPr>
                      <m:t>&gt;</m:t>
                    </m:r>
                    <m:r>
                      <a:rPr sz="2600" i="1">
                        <a:solidFill>
                          <a:srgbClr val="4472C4"/>
                        </a:solidFill>
                        <a:latin typeface="Cambria Math" panose="02040503050406030204" pitchFamily="18" charset="0"/>
                      </a:rPr>
                      <m:t>0</m:t>
                    </m:r>
                  </m:oMath>
                </a14:m>
                <a:r>
                  <a:t>.</a:t>
                </a:r>
              </a:p>
              <a:p>
                <a:pPr marL="571500" indent="-571500">
                  <a:buSzPct val="100000"/>
                  <a:buChar char="❑"/>
                  <a:defRPr sz="2400">
                    <a:solidFill>
                      <a:schemeClr val="accent1"/>
                    </a:solidFill>
                  </a:defRPr>
                </a:pPr>
                <a:endParaRPr/>
              </a:p>
              <a:p>
                <a:pPr marL="571500" indent="-571500">
                  <a:buSzPct val="100000"/>
                  <a:buChar char="❑"/>
                  <a:defRPr sz="2400">
                    <a:solidFill>
                      <a:schemeClr val="accent1"/>
                    </a:solidFill>
                  </a:defRPr>
                </a:pPr>
                <a:r>
                  <a:rPr i="1"/>
                  <a:t>Paired t-test</a:t>
                </a:r>
                <a:r>
                  <a:t> conducted to compare performances.</a:t>
                </a:r>
              </a:p>
              <a:p>
                <a:pPr marL="571500" indent="-571500">
                  <a:buSzPct val="100000"/>
                  <a:buChar char="❑"/>
                  <a:defRPr sz="2400">
                    <a:solidFill>
                      <a:schemeClr val="accent1"/>
                    </a:solidFill>
                  </a:defRPr>
                </a:pPr>
                <a:endParaRPr/>
              </a:p>
              <a:p>
                <a:pPr marL="571500" indent="-571500">
                  <a:buSzPct val="100000"/>
                  <a:buChar char="❑"/>
                  <a:defRPr sz="2400">
                    <a:solidFill>
                      <a:schemeClr val="accent1"/>
                    </a:solidFill>
                  </a:defRPr>
                </a:pPr>
                <a:r>
                  <a:t>Worst case analysis:                                       t-statistic of 4.99 and p-value of 0.0002</a:t>
                </a:r>
              </a:p>
            </p:txBody>
          </p:sp>
        </mc:Choice>
        <mc:Fallback xmlns="">
          <p:sp>
            <p:nvSpPr>
              <p:cNvPr id="647" name="TextBox 2"/>
              <p:cNvSpPr txBox="1">
                <a:spLocks noRot="1" noChangeAspect="1" noMove="1" noResize="1" noEditPoints="1" noAdjustHandles="1" noChangeArrowheads="1" noChangeShapeType="1" noTextEdit="1"/>
              </p:cNvSpPr>
              <p:nvPr/>
            </p:nvSpPr>
            <p:spPr>
              <a:xfrm>
                <a:off x="627243" y="1587985"/>
                <a:ext cx="5967915" cy="3135372"/>
              </a:xfrm>
              <a:prstGeom prst="rect">
                <a:avLst/>
              </a:prstGeom>
              <a:blipFill>
                <a:blip r:embed="rId4"/>
                <a:stretch>
                  <a:fillRect l="-2760" t="-2419" b="-2016"/>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
        <p:nvSpPr>
          <p:cNvPr id="64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56</a:t>
            </a:fld>
            <a:endParaRPr/>
          </a:p>
        </p:txBody>
      </p:sp>
    </p:spTree>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50"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p:sp>
        <p:nvSpPr>
          <p:cNvPr id="651"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Conclusion</a:t>
            </a:r>
          </a:p>
        </p:txBody>
      </p:sp>
      <p:sp>
        <p:nvSpPr>
          <p:cNvPr id="652" name="TextBox 2"/>
          <p:cNvSpPr txBox="1"/>
          <p:nvPr/>
        </p:nvSpPr>
        <p:spPr>
          <a:xfrm>
            <a:off x="904082" y="1129367"/>
            <a:ext cx="9698021" cy="37071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buSzPct val="100000"/>
              <a:buChar char="❑"/>
              <a:defRPr sz="2400">
                <a:solidFill>
                  <a:schemeClr val="accent1"/>
                </a:solidFill>
              </a:defRPr>
            </a:pPr>
            <a:r>
              <a:t>Three referral strategies were proposed. </a:t>
            </a:r>
          </a:p>
          <a:p>
            <a:pPr marL="571500" indent="-571500">
              <a:buSzPct val="100000"/>
              <a:buChar char="❑"/>
              <a:defRPr sz="2400">
                <a:solidFill>
                  <a:schemeClr val="accent1"/>
                </a:solidFill>
              </a:defRPr>
            </a:pPr>
            <a:endParaRPr/>
          </a:p>
          <a:p>
            <a:pPr marL="571500" indent="-571500">
              <a:buSzPct val="100000"/>
              <a:buChar char="❑"/>
              <a:defRPr sz="2400">
                <a:solidFill>
                  <a:schemeClr val="accent1"/>
                </a:solidFill>
              </a:defRPr>
            </a:pPr>
            <a:r>
              <a:t>The proposed methods only requires the true and false positive rates of the ``human classifier'' as a function of task load.</a:t>
            </a:r>
          </a:p>
          <a:p>
            <a:pPr marL="1028700" lvl="1" indent="-571500">
              <a:buSzPct val="100000"/>
              <a:buChar char="❑"/>
              <a:defRPr sz="2400">
                <a:solidFill>
                  <a:schemeClr val="accent1"/>
                </a:solidFill>
              </a:defRPr>
            </a:pPr>
            <a:r>
              <a:t>rather than a model of human decision making.</a:t>
            </a:r>
          </a:p>
          <a:p>
            <a:pPr marL="571500" indent="-571500">
              <a:buSzPct val="100000"/>
              <a:buChar char="❑"/>
              <a:defRPr sz="2400">
                <a:solidFill>
                  <a:schemeClr val="accent1"/>
                </a:solidFill>
              </a:defRPr>
            </a:pPr>
            <a:endParaRPr/>
          </a:p>
          <a:p>
            <a:pPr marL="571500" indent="-571500">
              <a:buSzPct val="100000"/>
              <a:buChar char="❑"/>
              <a:defRPr sz="2400">
                <a:solidFill>
                  <a:schemeClr val="accent1"/>
                </a:solidFill>
              </a:defRPr>
            </a:pPr>
            <a:r>
              <a:t>Results show that OA performs significantly better than BA. </a:t>
            </a:r>
          </a:p>
          <a:p>
            <a:pPr marL="571500" indent="-571500">
              <a:buSzPct val="100000"/>
              <a:buChar char="❑"/>
              <a:defRPr sz="2400">
                <a:solidFill>
                  <a:schemeClr val="accent1"/>
                </a:solidFill>
              </a:defRPr>
            </a:pPr>
            <a:endParaRPr/>
          </a:p>
          <a:p>
            <a:pPr marL="571500" indent="-571500">
              <a:buSzPct val="100000"/>
              <a:buChar char="❑"/>
              <a:defRPr sz="2400">
                <a:solidFill>
                  <a:schemeClr val="accent1"/>
                </a:solidFill>
              </a:defRPr>
            </a:pPr>
            <a:r>
              <a:t>SA may provide similar performance in applications where frequent changes in human task load are undesirable.</a:t>
            </a:r>
          </a:p>
        </p:txBody>
      </p:sp>
      <p:sp>
        <p:nvSpPr>
          <p:cNvPr id="65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57</a:t>
            </a:fld>
            <a:endParaRPr/>
          </a:p>
        </p:txBody>
      </p:sp>
    </p:spTree>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55"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p:sp>
        <p:nvSpPr>
          <p:cNvPr id="656"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Conclusion</a:t>
            </a:r>
          </a:p>
        </p:txBody>
      </p:sp>
      <p:sp>
        <p:nvSpPr>
          <p:cNvPr id="657" name="TextBox 2"/>
          <p:cNvSpPr txBox="1"/>
          <p:nvPr/>
        </p:nvSpPr>
        <p:spPr>
          <a:xfrm>
            <a:off x="904082" y="1129367"/>
            <a:ext cx="9698021" cy="33388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buSzPct val="100000"/>
              <a:buChar char="❑"/>
              <a:defRPr sz="2400">
                <a:solidFill>
                  <a:schemeClr val="accent1"/>
                </a:solidFill>
              </a:defRPr>
            </a:pPr>
            <a:r>
              <a:t>In practice, the automation classifier is trained on a large amount of labelled data, but its performance may degrade when there is a domain or distribution shift during the deployment. </a:t>
            </a:r>
          </a:p>
          <a:p>
            <a:pPr>
              <a:defRPr sz="2400">
                <a:solidFill>
                  <a:schemeClr val="accent1"/>
                </a:solidFill>
              </a:defRPr>
            </a:pPr>
            <a:endParaRPr/>
          </a:p>
          <a:p>
            <a:pPr marL="571500" indent="-571500">
              <a:buSzPct val="100000"/>
              <a:buChar char="❑"/>
              <a:defRPr sz="2400">
                <a:solidFill>
                  <a:schemeClr val="accent1"/>
                </a:solidFill>
              </a:defRPr>
            </a:pPr>
            <a:r>
              <a:t>Human performance may remain almost the same as they are naturally capable of “generalization to out-of-distribution”. </a:t>
            </a:r>
          </a:p>
          <a:p>
            <a:pPr marL="571500" indent="-571500">
              <a:buSzPct val="100000"/>
              <a:buChar char="❑"/>
              <a:defRPr sz="2400">
                <a:solidFill>
                  <a:schemeClr val="accent1"/>
                </a:solidFill>
              </a:defRPr>
            </a:pPr>
            <a:endParaRPr/>
          </a:p>
          <a:p>
            <a:pPr marL="571500" indent="-571500">
              <a:buSzPct val="100000"/>
              <a:buChar char="❑"/>
              <a:defRPr sz="2400">
                <a:solidFill>
                  <a:schemeClr val="accent1"/>
                </a:solidFill>
              </a:defRPr>
            </a:pPr>
            <a:r>
              <a:t>Hence, the choice must be made based on the application scenario.</a:t>
            </a:r>
          </a:p>
        </p:txBody>
      </p:sp>
      <p:sp>
        <p:nvSpPr>
          <p:cNvPr id="65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58</a:t>
            </a:fld>
            <a:endParaRPr/>
          </a:p>
        </p:txBody>
      </p:sp>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60" name="TextBox 1"/>
          <p:cNvSpPr txBox="1"/>
          <p:nvPr/>
        </p:nvSpPr>
        <p:spPr>
          <a:xfrm>
            <a:off x="2708724" y="230720"/>
            <a:ext cx="7052670" cy="601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000" b="1"/>
            </a:lvl1pPr>
          </a:lstStyle>
          <a:p>
            <a:r>
              <a:t>Agenda</a:t>
            </a:r>
          </a:p>
        </p:txBody>
      </p:sp>
      <mc:AlternateContent xmlns:mc="http://schemas.openxmlformats.org/markup-compatibility/2006" xmlns:a14="http://schemas.microsoft.com/office/drawing/2010/main">
        <mc:Choice Requires="a14">
          <p:sp>
            <p:nvSpPr>
              <p:cNvPr id="661" name="TextBox 2"/>
              <p:cNvSpPr txBox="1"/>
              <p:nvPr/>
            </p:nvSpPr>
            <p:spPr>
              <a:xfrm>
                <a:off x="1139590" y="1140771"/>
                <a:ext cx="9912820" cy="4597336"/>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spAutoFit/>
              </a:bodyPr>
              <a:lstStyle/>
              <a:p>
                <a:pPr marL="571500" indent="-571500">
                  <a:buSzPct val="100000"/>
                  <a:buChar char="❑"/>
                  <a:defRPr sz="2800">
                    <a:solidFill>
                      <a:schemeClr val="accent1"/>
                    </a:solidFill>
                  </a:defRPr>
                </a:pPr>
                <a:endParaRPr/>
              </a:p>
              <a:p>
                <a:pPr marL="1028700" lvl="1" indent="-571500">
                  <a:buSzPct val="100000"/>
                  <a:buChar char="❑"/>
                  <a:defRPr sz="2800">
                    <a:solidFill>
                      <a:schemeClr val="accent4"/>
                    </a:solidFill>
                  </a:defRPr>
                </a:pPr>
                <a:r>
                  <a:t>Human Automation Teams </a:t>
                </a:r>
              </a:p>
              <a:p>
                <a:pPr marL="1485900" lvl="2" indent="-571500">
                  <a:buSzPct val="100000"/>
                  <a:buChar char="❑"/>
                  <a:defRPr sz="2800">
                    <a:solidFill>
                      <a:schemeClr val="accent4"/>
                    </a:solidFill>
                  </a:defRPr>
                </a:pPr>
                <a:r>
                  <a:t>Introduction to Human Factors </a:t>
                </a:r>
                <a14:m>
                  <m:oMath xmlns:m="http://schemas.openxmlformats.org/officeDocument/2006/math">
                    <m:r>
                      <a:rPr sz="3000" i="1">
                        <a:solidFill>
                          <a:srgbClr val="FFC000"/>
                        </a:solidFill>
                        <a:latin typeface="Cambria Math" panose="02040503050406030204" pitchFamily="18" charset="0"/>
                      </a:rPr>
                      <m:t>✓</m:t>
                    </m:r>
                  </m:oMath>
                </a14:m>
                <a:endParaRPr/>
              </a:p>
              <a:p>
                <a:pPr marL="1485900" lvl="2" indent="-571500">
                  <a:buSzPct val="100000"/>
                  <a:buChar char="❑"/>
                  <a:defRPr sz="2800">
                    <a:solidFill>
                      <a:schemeClr val="accent4"/>
                    </a:solidFill>
                  </a:defRPr>
                </a:pPr>
                <a:r>
                  <a:t>Decision Referrals in Teams - Problem Formulation </a:t>
                </a:r>
                <a14:m>
                  <m:oMath xmlns:m="http://schemas.openxmlformats.org/officeDocument/2006/math">
                    <m:r>
                      <a:rPr sz="3000" i="1">
                        <a:solidFill>
                          <a:srgbClr val="FFC000"/>
                        </a:solidFill>
                        <a:latin typeface="Cambria Math" panose="02040503050406030204" pitchFamily="18" charset="0"/>
                      </a:rPr>
                      <m:t>✓</m:t>
                    </m:r>
                  </m:oMath>
                </a14:m>
                <a:endParaRPr/>
              </a:p>
              <a:p>
                <a:pPr marL="1485900" lvl="2" indent="-571500">
                  <a:buSzPct val="100000"/>
                  <a:buChar char="❑"/>
                  <a:defRPr sz="2800">
                    <a:solidFill>
                      <a:schemeClr val="accent4"/>
                    </a:solidFill>
                  </a:defRPr>
                </a:pPr>
                <a:r>
                  <a:t>Optimal Referral Strategy - Analysis and Simulation </a:t>
                </a:r>
                <a14:m>
                  <m:oMath xmlns:m="http://schemas.openxmlformats.org/officeDocument/2006/math">
                    <m:r>
                      <a:rPr sz="3000" i="1">
                        <a:solidFill>
                          <a:srgbClr val="FFC000"/>
                        </a:solidFill>
                        <a:latin typeface="Cambria Math" panose="02040503050406030204" pitchFamily="18" charset="0"/>
                      </a:rPr>
                      <m:t>✓</m:t>
                    </m:r>
                  </m:oMath>
                </a14:m>
                <a:endParaRPr/>
              </a:p>
              <a:p>
                <a:pPr marL="1485900" lvl="2" indent="-571500">
                  <a:buSzPct val="100000"/>
                  <a:buChar char="❑"/>
                  <a:defRPr sz="2800">
                    <a:solidFill>
                      <a:schemeClr val="accent4"/>
                    </a:solidFill>
                  </a:defRPr>
                </a:pPr>
                <a:r>
                  <a:t>Experimental Study </a:t>
                </a:r>
                <a14:m>
                  <m:oMath xmlns:m="http://schemas.openxmlformats.org/officeDocument/2006/math">
                    <m:r>
                      <a:rPr sz="3000" i="1">
                        <a:solidFill>
                          <a:srgbClr val="FFC000"/>
                        </a:solidFill>
                        <a:latin typeface="Cambria Math" panose="02040503050406030204" pitchFamily="18" charset="0"/>
                      </a:rPr>
                      <m:t>✓</m:t>
                    </m:r>
                  </m:oMath>
                </a14:m>
                <a:endParaRPr/>
              </a:p>
              <a:p>
                <a:pPr>
                  <a:defRPr sz="2800">
                    <a:solidFill>
                      <a:schemeClr val="accent1"/>
                    </a:solidFill>
                  </a:defRPr>
                </a:pPr>
                <a:endParaRPr/>
              </a:p>
              <a:p>
                <a:pPr marL="1028700" lvl="1" indent="-571500">
                  <a:buSzPct val="100000"/>
                  <a:buChar char="❑"/>
                  <a:defRPr sz="2800">
                    <a:solidFill>
                      <a:schemeClr val="accent2"/>
                    </a:solidFill>
                  </a:defRPr>
                </a:pPr>
                <a:r>
                  <a:t>Applications in Counter Drone Surveillance [briefly] </a:t>
                </a:r>
                <a14:m>
                  <m:oMath xmlns:m="http://schemas.openxmlformats.org/officeDocument/2006/math">
                    <m:r>
                      <a:rPr sz="3000" i="1">
                        <a:solidFill>
                          <a:srgbClr val="ED7D31"/>
                        </a:solidFill>
                        <a:latin typeface="Cambria Math" panose="02040503050406030204" pitchFamily="18" charset="0"/>
                      </a:rPr>
                      <m:t>⋆</m:t>
                    </m:r>
                  </m:oMath>
                </a14:m>
                <a:endParaRPr/>
              </a:p>
              <a:p>
                <a:pPr marL="1485900" lvl="2" indent="-571500">
                  <a:buSzPct val="100000"/>
                  <a:buChar char="❑"/>
                  <a:defRPr sz="2800">
                    <a:solidFill>
                      <a:schemeClr val="accent1"/>
                    </a:solidFill>
                  </a:defRPr>
                </a:pPr>
                <a:r>
                  <a:t>Framework</a:t>
                </a:r>
              </a:p>
              <a:p>
                <a:pPr marL="1485900" lvl="2" indent="-571500">
                  <a:buSzPct val="100000"/>
                  <a:buChar char="❑"/>
                  <a:defRPr sz="2800">
                    <a:solidFill>
                      <a:schemeClr val="accent1"/>
                    </a:solidFill>
                  </a:defRPr>
                </a:pPr>
                <a:r>
                  <a:t>Experimental Study</a:t>
                </a:r>
              </a:p>
            </p:txBody>
          </p:sp>
        </mc:Choice>
        <mc:Fallback xmlns="">
          <p:sp>
            <p:nvSpPr>
              <p:cNvPr id="661" name="TextBox 2"/>
              <p:cNvSpPr txBox="1">
                <a:spLocks noRot="1" noChangeAspect="1" noMove="1" noResize="1" noEditPoints="1" noAdjustHandles="1" noChangeArrowheads="1" noChangeShapeType="1" noTextEdit="1"/>
              </p:cNvSpPr>
              <p:nvPr/>
            </p:nvSpPr>
            <p:spPr>
              <a:xfrm>
                <a:off x="1139590" y="1140771"/>
                <a:ext cx="9912820" cy="4597336"/>
              </a:xfrm>
              <a:prstGeom prst="rect">
                <a:avLst/>
              </a:prstGeom>
              <a:blipFill>
                <a:blip r:embed="rId3"/>
                <a:stretch>
                  <a:fillRect b="-247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
        <p:nvSpPr>
          <p:cNvPr id="66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59</a:t>
            </a:fld>
            <a:endParaRP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4"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p:sp>
        <p:nvSpPr>
          <p:cNvPr id="135" name="TextBox 2"/>
          <p:cNvSpPr txBox="1"/>
          <p:nvPr/>
        </p:nvSpPr>
        <p:spPr>
          <a:xfrm>
            <a:off x="538862" y="1364865"/>
            <a:ext cx="5645441" cy="47048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3200">
                <a:solidFill>
                  <a:srgbClr val="535353"/>
                </a:solidFill>
              </a:defRPr>
            </a:pPr>
            <a:r>
              <a:t>Setup</a:t>
            </a:r>
          </a:p>
          <a:p>
            <a:pPr marL="571500" indent="-571500">
              <a:buSzPct val="100000"/>
              <a:buChar char="❑"/>
              <a:defRPr sz="2600">
                <a:solidFill>
                  <a:schemeClr val="accent1"/>
                </a:solidFill>
              </a:defRPr>
            </a:pPr>
            <a:r>
              <a:t>In Human-Automation Teams for decision making,</a:t>
            </a:r>
          </a:p>
          <a:p>
            <a:pPr marL="1028700" lvl="1" indent="-571500">
              <a:buSzPct val="100000"/>
              <a:buChar char="❑"/>
              <a:defRPr sz="2600">
                <a:solidFill>
                  <a:schemeClr val="accent1"/>
                </a:solidFill>
              </a:defRPr>
            </a:pPr>
            <a:r>
              <a:t>most task processing done by AI. </a:t>
            </a:r>
          </a:p>
          <a:p>
            <a:pPr marL="571500" indent="-571500">
              <a:buSzPct val="100000"/>
              <a:buChar char="❑"/>
              <a:defRPr sz="2600">
                <a:solidFill>
                  <a:schemeClr val="accent1"/>
                </a:solidFill>
              </a:defRPr>
            </a:pPr>
            <a:endParaRPr/>
          </a:p>
          <a:p>
            <a:pPr marL="571500" indent="-571500">
              <a:buSzPct val="100000"/>
              <a:buChar char="❑"/>
              <a:defRPr sz="2600">
                <a:solidFill>
                  <a:schemeClr val="accent1"/>
                </a:solidFill>
              </a:defRPr>
            </a:pPr>
            <a:r>
              <a:t>AI supervisor </a:t>
            </a:r>
            <a:r>
              <a:rPr i="1">
                <a:solidFill>
                  <a:schemeClr val="accent2"/>
                </a:solidFill>
              </a:rPr>
              <a:t>refers</a:t>
            </a:r>
            <a:r>
              <a:t> some to human for fresh analysis and final decision.</a:t>
            </a:r>
          </a:p>
          <a:p>
            <a:pPr marL="571500" indent="-571500">
              <a:buSzPct val="100000"/>
              <a:buChar char="❑"/>
              <a:defRPr sz="2600">
                <a:solidFill>
                  <a:schemeClr val="accent1"/>
                </a:solidFill>
              </a:defRPr>
            </a:pPr>
            <a:endParaRPr/>
          </a:p>
          <a:p>
            <a:pPr marL="571500" indent="-571500">
              <a:buSzPct val="100000"/>
              <a:buChar char="❑"/>
              <a:defRPr sz="2600">
                <a:solidFill>
                  <a:schemeClr val="accent1"/>
                </a:solidFill>
              </a:defRPr>
            </a:pPr>
            <a:r>
              <a:t>In a given set of tasks first processed by AI, how many and which tasks must be </a:t>
            </a:r>
            <a:r>
              <a:rPr i="1">
                <a:solidFill>
                  <a:schemeClr val="accent2"/>
                </a:solidFill>
              </a:rPr>
              <a:t>referred</a:t>
            </a:r>
            <a:r>
              <a:t> to the human?</a:t>
            </a:r>
          </a:p>
        </p:txBody>
      </p:sp>
      <p:sp>
        <p:nvSpPr>
          <p:cNvPr id="136" name="TextBox 56"/>
          <p:cNvSpPr txBox="1"/>
          <p:nvPr/>
        </p:nvSpPr>
        <p:spPr>
          <a:xfrm>
            <a:off x="538862"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Decision Referrals in Human-Automation Teams</a:t>
            </a:r>
          </a:p>
        </p:txBody>
      </p:sp>
      <p:grpSp>
        <p:nvGrpSpPr>
          <p:cNvPr id="153" name="Group"/>
          <p:cNvGrpSpPr/>
          <p:nvPr/>
        </p:nvGrpSpPr>
        <p:grpSpPr>
          <a:xfrm>
            <a:off x="6440664" y="2246963"/>
            <a:ext cx="5300998" cy="2364075"/>
            <a:chOff x="0" y="0"/>
            <a:chExt cx="5300996" cy="2364074"/>
          </a:xfrm>
        </p:grpSpPr>
        <p:sp>
          <p:nvSpPr>
            <p:cNvPr id="137" name="Rectangle"/>
            <p:cNvSpPr/>
            <p:nvPr/>
          </p:nvSpPr>
          <p:spPr>
            <a:xfrm>
              <a:off x="0" y="468700"/>
              <a:ext cx="5300996" cy="1433943"/>
            </a:xfrm>
            <a:prstGeom prst="rect">
              <a:avLst/>
            </a:prstGeom>
            <a:solidFill>
              <a:srgbClr val="FFFFFF"/>
            </a:solidFill>
            <a:ln w="12700" cap="flat">
              <a:solidFill>
                <a:schemeClr val="accent1"/>
              </a:solidFill>
              <a:custDash>
                <a:ds d="200000" sp="200000"/>
              </a:custDash>
              <a:miter lim="400000"/>
            </a:ln>
            <a:effectLst/>
          </p:spPr>
          <p:txBody>
            <a:bodyPr wrap="square" lIns="45719" tIns="45719" rIns="45719" bIns="45719" numCol="1" anchor="ctr">
              <a:noAutofit/>
            </a:bodyPr>
            <a:lstStyle/>
            <a:p>
              <a:endParaRPr/>
            </a:p>
          </p:txBody>
        </p:sp>
        <p:sp>
          <p:nvSpPr>
            <p:cNvPr id="138" name="Automation"/>
            <p:cNvSpPr/>
            <p:nvPr/>
          </p:nvSpPr>
          <p:spPr>
            <a:xfrm>
              <a:off x="83398" y="550671"/>
              <a:ext cx="1270001" cy="1270001"/>
            </a:xfrm>
            <a:prstGeom prst="rect">
              <a:avLst/>
            </a:prstGeom>
            <a:solidFill>
              <a:srgbClr val="FFFFFF"/>
            </a:solidFill>
            <a:ln w="12700" cap="flat">
              <a:solidFill>
                <a:schemeClr val="accent1"/>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lstStyle>
            <a:p>
              <a:r>
                <a:t>Automation</a:t>
              </a:r>
            </a:p>
          </p:txBody>
        </p:sp>
        <p:sp>
          <p:nvSpPr>
            <p:cNvPr id="139" name="Human Reviewer"/>
            <p:cNvSpPr/>
            <p:nvPr/>
          </p:nvSpPr>
          <p:spPr>
            <a:xfrm>
              <a:off x="3959623" y="550671"/>
              <a:ext cx="1270001" cy="1270001"/>
            </a:xfrm>
            <a:prstGeom prst="rect">
              <a:avLst/>
            </a:prstGeom>
            <a:solidFill>
              <a:srgbClr val="FFFFFF"/>
            </a:solidFill>
            <a:ln w="12700" cap="flat">
              <a:solidFill>
                <a:schemeClr val="accent1"/>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lstStyle>
            <a:p>
              <a:r>
                <a:t>Human Reviewer</a:t>
              </a:r>
            </a:p>
          </p:txBody>
        </p:sp>
        <p:sp>
          <p:nvSpPr>
            <p:cNvPr id="140" name="Supervising…"/>
            <p:cNvSpPr/>
            <p:nvPr/>
          </p:nvSpPr>
          <p:spPr>
            <a:xfrm>
              <a:off x="2015498" y="587179"/>
              <a:ext cx="1270001" cy="1196985"/>
            </a:xfrm>
            <a:prstGeom prst="roundRect">
              <a:avLst>
                <a:gd name="adj" fmla="val 15915"/>
              </a:avLst>
            </a:prstGeom>
            <a:solidFill>
              <a:srgbClr val="FFFFFF"/>
            </a:solidFill>
            <a:ln w="12700" cap="flat">
              <a:solidFill>
                <a:schemeClr val="accent1"/>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p>
              <a:pPr algn="ctr"/>
              <a:r>
                <a:t>Supervising</a:t>
              </a:r>
            </a:p>
            <a:p>
              <a:pPr algn="ctr"/>
              <a:r>
                <a:t>System</a:t>
              </a:r>
            </a:p>
          </p:txBody>
        </p:sp>
        <p:cxnSp>
          <p:nvCxnSpPr>
            <p:cNvPr id="141" name="Connection Line"/>
            <p:cNvCxnSpPr>
              <a:cxnSpLocks/>
              <a:stCxn id="138" idx="3"/>
            </p:cNvCxnSpPr>
            <p:nvPr/>
          </p:nvCxnSpPr>
          <p:spPr>
            <a:xfrm>
              <a:off x="1353398" y="1185671"/>
              <a:ext cx="635000" cy="1"/>
            </a:xfrm>
            <a:prstGeom prst="straightConnector1">
              <a:avLst/>
            </a:prstGeom>
            <a:ln w="12700" cap="flat">
              <a:solidFill>
                <a:schemeClr val="accent1"/>
              </a:solidFill>
              <a:prstDash val="solid"/>
              <a:miter lim="800000"/>
              <a:headEnd type="triangle" w="med" len="med"/>
            </a:ln>
            <a:effectLst/>
          </p:spPr>
        </p:cxnSp>
        <p:cxnSp>
          <p:nvCxnSpPr>
            <p:cNvPr id="142" name="Connection Line"/>
            <p:cNvCxnSpPr>
              <a:cxnSpLocks/>
              <a:endCxn id="139" idx="1"/>
            </p:cNvCxnSpPr>
            <p:nvPr/>
          </p:nvCxnSpPr>
          <p:spPr>
            <a:xfrm flipV="1">
              <a:off x="3294469" y="1185671"/>
              <a:ext cx="665154" cy="1"/>
            </a:xfrm>
            <a:prstGeom prst="straightConnector1">
              <a:avLst/>
            </a:prstGeom>
            <a:ln w="12700" cap="flat">
              <a:solidFill>
                <a:schemeClr val="accent1"/>
              </a:solidFill>
              <a:prstDash val="solid"/>
              <a:miter lim="800000"/>
              <a:tailEnd type="triangle" w="med" len="med"/>
            </a:ln>
            <a:effectLst/>
          </p:spPr>
        </p:cxnSp>
        <p:sp>
          <p:nvSpPr>
            <p:cNvPr id="143" name="Line"/>
            <p:cNvSpPr/>
            <p:nvPr/>
          </p:nvSpPr>
          <p:spPr>
            <a:xfrm flipH="1">
              <a:off x="3294469" y="1361593"/>
              <a:ext cx="661426" cy="1"/>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144" name="Line"/>
            <p:cNvSpPr/>
            <p:nvPr/>
          </p:nvSpPr>
          <p:spPr>
            <a:xfrm flipV="1">
              <a:off x="1367460" y="1361593"/>
              <a:ext cx="661426" cy="1"/>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145" name="Line"/>
            <p:cNvSpPr/>
            <p:nvPr/>
          </p:nvSpPr>
          <p:spPr>
            <a:xfrm>
              <a:off x="2374346" y="0"/>
              <a:ext cx="1" cy="586074"/>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146" name="Line"/>
            <p:cNvSpPr/>
            <p:nvPr/>
          </p:nvSpPr>
          <p:spPr>
            <a:xfrm>
              <a:off x="2556714" y="0"/>
              <a:ext cx="1" cy="586074"/>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147" name="Line"/>
            <p:cNvSpPr/>
            <p:nvPr/>
          </p:nvSpPr>
          <p:spPr>
            <a:xfrm>
              <a:off x="2739082" y="0"/>
              <a:ext cx="1" cy="586074"/>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148" name="Line"/>
            <p:cNvSpPr/>
            <p:nvPr/>
          </p:nvSpPr>
          <p:spPr>
            <a:xfrm>
              <a:off x="2921450" y="0"/>
              <a:ext cx="1" cy="586074"/>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149" name="Line"/>
            <p:cNvSpPr/>
            <p:nvPr/>
          </p:nvSpPr>
          <p:spPr>
            <a:xfrm>
              <a:off x="2361646" y="1778000"/>
              <a:ext cx="1" cy="586074"/>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150" name="Line"/>
            <p:cNvSpPr/>
            <p:nvPr/>
          </p:nvSpPr>
          <p:spPr>
            <a:xfrm>
              <a:off x="2544014" y="1778000"/>
              <a:ext cx="1" cy="586074"/>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151" name="Line"/>
            <p:cNvSpPr/>
            <p:nvPr/>
          </p:nvSpPr>
          <p:spPr>
            <a:xfrm>
              <a:off x="2726382" y="1778000"/>
              <a:ext cx="1" cy="586074"/>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152" name="Line"/>
            <p:cNvSpPr/>
            <p:nvPr/>
          </p:nvSpPr>
          <p:spPr>
            <a:xfrm>
              <a:off x="2908750" y="1778000"/>
              <a:ext cx="1" cy="586074"/>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grpSp>
      <p:sp>
        <p:nvSpPr>
          <p:cNvPr id="154" name="Slide Number"/>
          <p:cNvSpPr txBox="1">
            <a:spLocks noGrp="1"/>
          </p:cNvSpPr>
          <p:nvPr>
            <p:ph type="sldNum" sz="quarter" idx="2"/>
          </p:nvPr>
        </p:nvSpPr>
        <p:spPr>
          <a:xfrm>
            <a:off x="11172418" y="6414760"/>
            <a:ext cx="181382"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a:t>
            </a:fld>
            <a:endParaRPr/>
          </a:p>
        </p:txBody>
      </p:sp>
    </p:spTree>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64"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Application</a:t>
            </a:r>
          </a:p>
        </p:txBody>
      </p:sp>
      <p:sp>
        <p:nvSpPr>
          <p:cNvPr id="665" name="TextBox 3"/>
          <p:cNvSpPr txBox="1"/>
          <p:nvPr/>
        </p:nvSpPr>
        <p:spPr>
          <a:xfrm>
            <a:off x="538862" y="612806"/>
            <a:ext cx="10864110" cy="4899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000" i="1">
                <a:solidFill>
                  <a:schemeClr val="accent1">
                    <a:satOff val="-3547"/>
                    <a:lumOff val="-10352"/>
                  </a:schemeClr>
                </a:solidFill>
              </a:defRPr>
            </a:lvl1pPr>
          </a:lstStyle>
          <a:p>
            <a:r>
              <a:t>Application to Counter Drone Networks</a:t>
            </a:r>
          </a:p>
        </p:txBody>
      </p:sp>
      <p:sp>
        <p:nvSpPr>
          <p:cNvPr id="666" name="TextBox 2"/>
          <p:cNvSpPr txBox="1"/>
          <p:nvPr/>
        </p:nvSpPr>
        <p:spPr>
          <a:xfrm>
            <a:off x="583988" y="1535443"/>
            <a:ext cx="6525057" cy="1273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700"/>
            </a:lvl1pPr>
          </a:lstStyle>
          <a:p>
            <a:r>
              <a:t>Enhancing Counter Drone Operations Through Human-AI Collaboration: A Hierarchical Decision-Making Framework</a:t>
            </a:r>
          </a:p>
        </p:txBody>
      </p:sp>
      <p:pic>
        <p:nvPicPr>
          <p:cNvPr id="667" name="Picture 2" descr="Picture 2"/>
          <p:cNvPicPr>
            <a:picLocks noChangeAspect="1"/>
          </p:cNvPicPr>
          <p:nvPr/>
        </p:nvPicPr>
        <p:blipFill>
          <a:blip r:embed="rId3"/>
          <a:stretch>
            <a:fillRect/>
          </a:stretch>
        </p:blipFill>
        <p:spPr>
          <a:xfrm>
            <a:off x="8374770" y="1396404"/>
            <a:ext cx="1076993" cy="806705"/>
          </a:xfrm>
          <a:prstGeom prst="rect">
            <a:avLst/>
          </a:prstGeom>
          <a:ln w="12700">
            <a:miter lim="400000"/>
          </a:ln>
        </p:spPr>
      </p:pic>
      <p:pic>
        <p:nvPicPr>
          <p:cNvPr id="668" name="Picture 7" descr="Picture 7"/>
          <p:cNvPicPr>
            <a:picLocks noChangeAspect="1"/>
          </p:cNvPicPr>
          <p:nvPr/>
        </p:nvPicPr>
        <p:blipFill>
          <a:blip r:embed="rId4"/>
          <a:stretch>
            <a:fillRect/>
          </a:stretch>
        </p:blipFill>
        <p:spPr>
          <a:xfrm>
            <a:off x="10758444" y="2832218"/>
            <a:ext cx="636480" cy="636480"/>
          </a:xfrm>
          <a:prstGeom prst="rect">
            <a:avLst/>
          </a:prstGeom>
          <a:ln w="12700">
            <a:miter lim="400000"/>
          </a:ln>
        </p:spPr>
      </p:pic>
      <p:sp>
        <p:nvSpPr>
          <p:cNvPr id="669" name="Arc 12"/>
          <p:cNvSpPr/>
          <p:nvPr/>
        </p:nvSpPr>
        <p:spPr>
          <a:xfrm>
            <a:off x="7643909" y="2136247"/>
            <a:ext cx="3690150" cy="38891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ln w="6350">
            <a:solidFill>
              <a:srgbClr val="2E75B6"/>
            </a:solidFill>
            <a:miter/>
          </a:ln>
        </p:spPr>
        <p:txBody>
          <a:bodyPr lIns="45719" rIns="45719" anchor="ctr"/>
          <a:lstStyle/>
          <a:p>
            <a:pPr algn="ctr" defTabSz="1219169">
              <a:defRPr sz="2400">
                <a:latin typeface="Arial"/>
                <a:ea typeface="Arial"/>
                <a:cs typeface="Arial"/>
                <a:sym typeface="Arial"/>
              </a:defRPr>
            </a:pPr>
            <a:endParaRPr/>
          </a:p>
        </p:txBody>
      </p:sp>
      <p:pic>
        <p:nvPicPr>
          <p:cNvPr id="670" name="Picture 30" descr="Picture 30"/>
          <p:cNvPicPr>
            <a:picLocks noChangeAspect="1"/>
          </p:cNvPicPr>
          <p:nvPr/>
        </p:nvPicPr>
        <p:blipFill>
          <a:blip r:embed="rId5"/>
          <a:stretch>
            <a:fillRect/>
          </a:stretch>
        </p:blipFill>
        <p:spPr>
          <a:xfrm>
            <a:off x="10104239" y="1396404"/>
            <a:ext cx="864788" cy="465874"/>
          </a:xfrm>
          <a:prstGeom prst="rect">
            <a:avLst/>
          </a:prstGeom>
          <a:ln w="12700">
            <a:miter lim="400000"/>
          </a:ln>
        </p:spPr>
      </p:pic>
      <p:sp>
        <p:nvSpPr>
          <p:cNvPr id="671" name="TextBox 2"/>
          <p:cNvSpPr txBox="1"/>
          <p:nvPr/>
        </p:nvSpPr>
        <p:spPr>
          <a:xfrm>
            <a:off x="797436" y="3146398"/>
            <a:ext cx="5953240" cy="1865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buSzPct val="100000"/>
              <a:buChar char="❑"/>
              <a:defRPr sz="2400">
                <a:solidFill>
                  <a:schemeClr val="accent1"/>
                </a:solidFill>
              </a:defRPr>
            </a:pPr>
            <a:r>
              <a:t>Problem Space</a:t>
            </a:r>
          </a:p>
          <a:p>
            <a:pPr marL="571500" indent="-571500">
              <a:buSzPct val="100000"/>
              <a:buChar char="❑"/>
              <a:defRPr sz="2400">
                <a:solidFill>
                  <a:schemeClr val="accent1"/>
                </a:solidFill>
              </a:defRPr>
            </a:pPr>
            <a:r>
              <a:t>Data Acquisition and Test Setup</a:t>
            </a:r>
          </a:p>
          <a:p>
            <a:pPr marL="571500" indent="-571500">
              <a:buSzPct val="100000"/>
              <a:buChar char="❑"/>
              <a:defRPr sz="2400">
                <a:solidFill>
                  <a:schemeClr val="accent1"/>
                </a:solidFill>
              </a:defRPr>
            </a:pPr>
            <a:r>
              <a:t>Radar and Optical Data</a:t>
            </a:r>
          </a:p>
          <a:p>
            <a:pPr marL="571500" indent="-571500">
              <a:buSzPct val="100000"/>
              <a:buChar char="❑"/>
              <a:defRPr sz="2400">
                <a:solidFill>
                  <a:schemeClr val="accent1"/>
                </a:solidFill>
              </a:defRPr>
            </a:pPr>
            <a:r>
              <a:t>System Architecture</a:t>
            </a:r>
          </a:p>
          <a:p>
            <a:pPr marL="571500" indent="-571500">
              <a:buSzPct val="100000"/>
              <a:buChar char="❑"/>
              <a:defRPr sz="2400">
                <a:solidFill>
                  <a:schemeClr val="accent1"/>
                </a:solidFill>
              </a:defRPr>
            </a:pPr>
            <a:r>
              <a:t>Results</a:t>
            </a:r>
          </a:p>
        </p:txBody>
      </p:sp>
      <p:sp>
        <p:nvSpPr>
          <p:cNvPr id="672" name="Pub.: 42nd DASC, 2023."/>
          <p:cNvSpPr txBox="1"/>
          <p:nvPr/>
        </p:nvSpPr>
        <p:spPr>
          <a:xfrm>
            <a:off x="623348" y="6302354"/>
            <a:ext cx="4797316"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Pub.: 42nd DASC, 2023.</a:t>
            </a:r>
          </a:p>
        </p:txBody>
      </p:sp>
      <p:sp>
        <p:nvSpPr>
          <p:cNvPr id="67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60</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201224 0.210802" pathEditMode="relative">
                                      <p:cBhvr>
                                        <p:cTn id="6" dur="2000" fill="hold"/>
                                        <p:tgtEl>
                                          <p:spTgt spid="66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path" presetSubtype="0" accel="50000" decel="50000" fill="hold" nodeType="clickEffect">
                                  <p:stCondLst>
                                    <p:cond delay="0"/>
                                  </p:stCondLst>
                                  <p:childTnLst>
                                    <p:animMotion origin="layout" path="M 0.000000 0.000000 L -0.181435 0.302778" pathEditMode="relative">
                                      <p:cBhvr>
                                        <p:cTn id="10" dur="2000" fill="hold"/>
                                        <p:tgtEl>
                                          <p:spTgt spid="668"/>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path" presetSubtype="0" accel="50000" decel="50000" fill="hold" nodeType="clickEffect">
                                  <p:stCondLst>
                                    <p:cond delay="0"/>
                                  </p:stCondLst>
                                  <p:childTnLst>
                                    <p:animMotion origin="layout" path="M 0.000000 0.000000 L 0.000000 0.000000 C -0.002605 0.000305 -0.005165 0.000535 -0.007725 0.000805 C -0.010285 0.001075 -0.012845 0.001385 -0.015450 0.001850 C -0.021180 0.003080 -0.019270 0.004620 -0.024830 0.008330 C -0.026220 0.009250 -0.027950 0.009560 -0.029510 0.010180 C -0.030120 0.010490 -0.030685 0.010875 -0.031250 0.011260 C -0.031815 0.011645 -0.032380 0.012030 -0.032990 0.012340 C -0.034635 0.015275 -0.035545 0.016742 -0.036326 0.018325 C -0.037107 0.019907 -0.037760 0.021605 -0.038890 0.025000 C -0.039325 0.026385 -0.039757 0.027773 -0.040169 0.029161 C -0.040580 0.030550 -0.040970 0.031940 -0.041320 0.033330 C -0.041495 0.034255 -0.041452 0.035798 -0.041518 0.037109 C -0.041583 0.038420 -0.041755 0.039500 -0.042360 0.039500 C -0.050780 0.040890 -0.059200 0.041275 -0.067642 0.041390 C -0.076085 0.041505 -0.084550 0.041350 -0.093060 0.041660 C -0.093750 0.045060 -0.093580 0.050000 -0.095310 0.052160 C -0.098260 0.055860 -0.102260 0.056480 -0.105900 0.058330 C -0.115970 0.063580 -0.136280 0.062340 -0.141150 0.062650 C -0.142710 0.065430 -0.143750 0.070060 -0.145830 0.070980 C -0.160590 0.077460 -0.142360 0.069130 -0.154170 0.075000 C -0.154950 0.075460 -0.155730 0.075768 -0.156510 0.076076 C -0.157290 0.076385 -0.158070 0.076695 -0.158850 0.077160 C -0.159805 0.077775 -0.160760 0.078468 -0.161738 0.079200 C -0.162715 0.079933 -0.163715 0.080705 -0.164760 0.081480 C -0.168405 0.087960 -0.167753 0.086493 -0.166949 0.085450 C -0.166145 0.084408 -0.165190 0.083790 -0.168230 0.091970 C -0.168665 0.093205 -0.169230 0.094285 -0.169838 0.095287 C -0.170445 0.096290 -0.171095 0.097215 -0.171700 0.098140 C -0.172310 0.098915 -0.172875 0.099687 -0.173461 0.100383 C -0.174048 0.101077 -0.174655 0.101695 -0.175350 0.102160 C -0.177430 0.104165 -0.180380 0.105090 -0.183244 0.105591 C -0.186107 0.106093 -0.188885 0.106170 -0.190620 0.106480 C -0.191405 0.106785 -0.192188 0.107092 -0.192969 0.107440 C -0.193750 0.107787 -0.194530 0.108175 -0.195310 0.108640 C -0.196530 0.109250 -0.197570 0.110800 -0.198780 0.110800 C -0.204690 0.110800 -0.210590 0.110490 -0.216490 0.108640 C -0.216925 0.108485 -0.217100 0.107790 -0.217209 0.106941 C -0.217318 0.106093 -0.217360 0.105090 -0.217530 0.104320 L -0.217530 0.108640 L -0.217530 0.108640" pathEditMode="relative">
                                      <p:cBhvr>
                                        <p:cTn id="14" dur="2000" fill="hold"/>
                                        <p:tgtEl>
                                          <p:spTgt spid="67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75"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Application</a:t>
            </a:r>
          </a:p>
        </p:txBody>
      </p:sp>
      <p:sp>
        <p:nvSpPr>
          <p:cNvPr id="676" name="TextBox 3"/>
          <p:cNvSpPr txBox="1"/>
          <p:nvPr/>
        </p:nvSpPr>
        <p:spPr>
          <a:xfrm>
            <a:off x="538862" y="612806"/>
            <a:ext cx="10864110" cy="4899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000" i="1">
                <a:solidFill>
                  <a:schemeClr val="accent1">
                    <a:satOff val="-3547"/>
                    <a:lumOff val="-10352"/>
                  </a:schemeClr>
                </a:solidFill>
              </a:defRPr>
            </a:lvl1pPr>
          </a:lstStyle>
          <a:p>
            <a:r>
              <a:t>Application to Counter Drone Networks</a:t>
            </a:r>
          </a:p>
        </p:txBody>
      </p:sp>
      <p:sp>
        <p:nvSpPr>
          <p:cNvPr id="677" name="TextBox 2"/>
          <p:cNvSpPr txBox="1"/>
          <p:nvPr/>
        </p:nvSpPr>
        <p:spPr>
          <a:xfrm>
            <a:off x="583989" y="1201493"/>
            <a:ext cx="8117617" cy="853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700"/>
            </a:lvl1pPr>
          </a:lstStyle>
          <a:p>
            <a:r>
              <a:t>Enhancing Counter Drone Operations Through Human-AI Collaboration: A Hierarchical Decision-Making Framework</a:t>
            </a:r>
          </a:p>
        </p:txBody>
      </p:sp>
      <p:sp>
        <p:nvSpPr>
          <p:cNvPr id="678" name="Problem Space"/>
          <p:cNvSpPr txBox="1">
            <a:spLocks noGrp="1"/>
          </p:cNvSpPr>
          <p:nvPr>
            <p:ph type="ctrTitle"/>
          </p:nvPr>
        </p:nvSpPr>
        <p:spPr>
          <a:xfrm>
            <a:off x="659545" y="2376852"/>
            <a:ext cx="4524151" cy="862029"/>
          </a:xfrm>
          <a:prstGeom prst="rect">
            <a:avLst/>
          </a:prstGeom>
        </p:spPr>
        <p:txBody>
          <a:bodyPr anchor="ctr"/>
          <a:lstStyle>
            <a:lvl1pPr algn="l">
              <a:defRPr sz="3000">
                <a:solidFill>
                  <a:srgbClr val="063354"/>
                </a:solidFill>
              </a:defRPr>
            </a:lvl1pPr>
          </a:lstStyle>
          <a:p>
            <a:r>
              <a:t>Problem Space</a:t>
            </a:r>
          </a:p>
        </p:txBody>
      </p:sp>
      <p:pic>
        <p:nvPicPr>
          <p:cNvPr id="679" name="Picture 2" descr="Picture 2"/>
          <p:cNvPicPr>
            <a:picLocks noChangeAspect="1"/>
          </p:cNvPicPr>
          <p:nvPr/>
        </p:nvPicPr>
        <p:blipFill>
          <a:blip r:embed="rId3"/>
          <a:stretch>
            <a:fillRect/>
          </a:stretch>
        </p:blipFill>
        <p:spPr>
          <a:xfrm>
            <a:off x="8762345" y="1564437"/>
            <a:ext cx="1076993" cy="806705"/>
          </a:xfrm>
          <a:prstGeom prst="rect">
            <a:avLst/>
          </a:prstGeom>
          <a:ln w="12700">
            <a:miter lim="400000"/>
          </a:ln>
        </p:spPr>
      </p:pic>
      <p:pic>
        <p:nvPicPr>
          <p:cNvPr id="680" name="Picture 7" descr="Picture 7"/>
          <p:cNvPicPr>
            <a:picLocks noChangeAspect="1"/>
          </p:cNvPicPr>
          <p:nvPr/>
        </p:nvPicPr>
        <p:blipFill>
          <a:blip r:embed="rId4"/>
          <a:stretch>
            <a:fillRect/>
          </a:stretch>
        </p:blipFill>
        <p:spPr>
          <a:xfrm>
            <a:off x="11212460" y="3299511"/>
            <a:ext cx="636480" cy="636480"/>
          </a:xfrm>
          <a:prstGeom prst="rect">
            <a:avLst/>
          </a:prstGeom>
          <a:ln w="12700">
            <a:miter lim="400000"/>
          </a:ln>
        </p:spPr>
      </p:pic>
      <p:sp>
        <p:nvSpPr>
          <p:cNvPr id="681" name="TextBox 8"/>
          <p:cNvSpPr txBox="1"/>
          <p:nvPr/>
        </p:nvSpPr>
        <p:spPr>
          <a:xfrm>
            <a:off x="5510483" y="5567467"/>
            <a:ext cx="698534" cy="276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1219169">
              <a:defRPr sz="1300">
                <a:latin typeface="Arial"/>
                <a:ea typeface="Arial"/>
                <a:cs typeface="Arial"/>
                <a:sym typeface="Arial"/>
              </a:defRPr>
            </a:lvl1pPr>
          </a:lstStyle>
          <a:p>
            <a:r>
              <a:t>Radar</a:t>
            </a:r>
          </a:p>
        </p:txBody>
      </p:sp>
      <p:grpSp>
        <p:nvGrpSpPr>
          <p:cNvPr id="684" name="Group 9"/>
          <p:cNvGrpSpPr/>
          <p:nvPr/>
        </p:nvGrpSpPr>
        <p:grpSpPr>
          <a:xfrm>
            <a:off x="6099942" y="4953708"/>
            <a:ext cx="955797" cy="1221362"/>
            <a:chOff x="0" y="0"/>
            <a:chExt cx="955796" cy="1221361"/>
          </a:xfrm>
        </p:grpSpPr>
        <p:pic>
          <p:nvPicPr>
            <p:cNvPr id="682" name="Picture 10" descr="Picture 10"/>
            <p:cNvPicPr>
              <a:picLocks noChangeAspect="1"/>
            </p:cNvPicPr>
            <p:nvPr/>
          </p:nvPicPr>
          <p:blipFill>
            <a:blip r:embed="rId5"/>
            <a:stretch>
              <a:fillRect/>
            </a:stretch>
          </p:blipFill>
          <p:spPr>
            <a:xfrm>
              <a:off x="0" y="0"/>
              <a:ext cx="955797" cy="955796"/>
            </a:xfrm>
            <a:prstGeom prst="rect">
              <a:avLst/>
            </a:prstGeom>
            <a:ln w="12700" cap="flat">
              <a:noFill/>
              <a:miter lim="400000"/>
            </a:ln>
            <a:effectLst/>
          </p:spPr>
        </p:pic>
        <p:sp>
          <p:nvSpPr>
            <p:cNvPr id="683" name="TextBox 11"/>
            <p:cNvSpPr txBox="1"/>
            <p:nvPr/>
          </p:nvSpPr>
          <p:spPr>
            <a:xfrm>
              <a:off x="175437" y="944822"/>
              <a:ext cx="698534" cy="27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defTabSz="1219169">
                <a:defRPr sz="1300">
                  <a:latin typeface="Arial"/>
                  <a:ea typeface="Arial"/>
                  <a:cs typeface="Arial"/>
                  <a:sym typeface="Arial"/>
                </a:defRPr>
              </a:lvl1pPr>
            </a:lstStyle>
            <a:p>
              <a:r>
                <a:t>PTZ</a:t>
              </a:r>
            </a:p>
          </p:txBody>
        </p:sp>
      </p:grpSp>
      <p:sp>
        <p:nvSpPr>
          <p:cNvPr id="685" name="Arc 12"/>
          <p:cNvSpPr/>
          <p:nvPr/>
        </p:nvSpPr>
        <p:spPr>
          <a:xfrm>
            <a:off x="8084282" y="2424160"/>
            <a:ext cx="3249777" cy="36012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ln w="6350">
            <a:solidFill>
              <a:srgbClr val="2E75B6"/>
            </a:solidFill>
            <a:miter/>
          </a:ln>
        </p:spPr>
        <p:txBody>
          <a:bodyPr lIns="45719" rIns="45719" anchor="ctr"/>
          <a:lstStyle/>
          <a:p>
            <a:pPr algn="ctr" defTabSz="1219169">
              <a:defRPr sz="2400">
                <a:latin typeface="Arial"/>
                <a:ea typeface="Arial"/>
                <a:cs typeface="Arial"/>
                <a:sym typeface="Arial"/>
              </a:defRPr>
            </a:pPr>
            <a:endParaRPr/>
          </a:p>
        </p:txBody>
      </p:sp>
      <p:pic>
        <p:nvPicPr>
          <p:cNvPr id="686" name="Picture 14" descr="Picture 14"/>
          <p:cNvPicPr>
            <a:picLocks noChangeAspect="1"/>
          </p:cNvPicPr>
          <p:nvPr/>
        </p:nvPicPr>
        <p:blipFill>
          <a:blip r:embed="rId6"/>
          <a:srcRect r="21514" b="8234"/>
          <a:stretch>
            <a:fillRect/>
          </a:stretch>
        </p:blipFill>
        <p:spPr>
          <a:xfrm>
            <a:off x="806530" y="4778426"/>
            <a:ext cx="531577" cy="527357"/>
          </a:xfrm>
          <a:prstGeom prst="rect">
            <a:avLst/>
          </a:prstGeom>
          <a:ln w="12700">
            <a:miter lim="400000"/>
          </a:ln>
        </p:spPr>
      </p:pic>
      <p:pic>
        <p:nvPicPr>
          <p:cNvPr id="687" name="Picture 17" descr="Picture 17"/>
          <p:cNvPicPr>
            <a:picLocks noChangeAspect="1"/>
          </p:cNvPicPr>
          <p:nvPr/>
        </p:nvPicPr>
        <p:blipFill>
          <a:blip r:embed="rId7"/>
          <a:stretch>
            <a:fillRect/>
          </a:stretch>
        </p:blipFill>
        <p:spPr>
          <a:xfrm>
            <a:off x="900702" y="3560279"/>
            <a:ext cx="701149" cy="701149"/>
          </a:xfrm>
          <a:prstGeom prst="rect">
            <a:avLst/>
          </a:prstGeom>
          <a:ln w="12700">
            <a:miter lim="400000"/>
          </a:ln>
        </p:spPr>
      </p:pic>
      <p:grpSp>
        <p:nvGrpSpPr>
          <p:cNvPr id="690" name="Group 18"/>
          <p:cNvGrpSpPr/>
          <p:nvPr/>
        </p:nvGrpSpPr>
        <p:grpSpPr>
          <a:xfrm>
            <a:off x="2386981" y="3784834"/>
            <a:ext cx="1427194" cy="995938"/>
            <a:chOff x="0" y="0"/>
            <a:chExt cx="1427193" cy="995937"/>
          </a:xfrm>
        </p:grpSpPr>
        <p:pic>
          <p:nvPicPr>
            <p:cNvPr id="688" name="Picture 19" descr="Picture 19"/>
            <p:cNvPicPr>
              <a:picLocks noChangeAspect="1"/>
            </p:cNvPicPr>
            <p:nvPr/>
          </p:nvPicPr>
          <p:blipFill>
            <a:blip r:embed="rId8"/>
            <a:stretch>
              <a:fillRect/>
            </a:stretch>
          </p:blipFill>
          <p:spPr>
            <a:xfrm>
              <a:off x="197529" y="0"/>
              <a:ext cx="604017" cy="709755"/>
            </a:xfrm>
            <a:prstGeom prst="rect">
              <a:avLst/>
            </a:prstGeom>
            <a:ln w="12700" cap="flat">
              <a:noFill/>
              <a:miter lim="400000"/>
            </a:ln>
            <a:effectLst/>
          </p:spPr>
        </p:pic>
        <p:sp>
          <p:nvSpPr>
            <p:cNvPr id="689" name="TextBox 20"/>
            <p:cNvSpPr txBox="1"/>
            <p:nvPr/>
          </p:nvSpPr>
          <p:spPr>
            <a:xfrm>
              <a:off x="0" y="719398"/>
              <a:ext cx="1427194" cy="27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defTabSz="1219169">
                <a:defRPr sz="1300">
                  <a:latin typeface="Arial"/>
                  <a:ea typeface="Arial"/>
                  <a:cs typeface="Arial"/>
                  <a:sym typeface="Arial"/>
                </a:defRPr>
              </a:lvl1pPr>
            </a:lstStyle>
            <a:p>
              <a:r>
                <a:t>AI Engine</a:t>
              </a:r>
            </a:p>
          </p:txBody>
        </p:sp>
      </p:grpSp>
      <p:sp>
        <p:nvSpPr>
          <p:cNvPr id="691" name="TextBox 15"/>
          <p:cNvSpPr txBox="1"/>
          <p:nvPr/>
        </p:nvSpPr>
        <p:spPr>
          <a:xfrm>
            <a:off x="512772" y="3694414"/>
            <a:ext cx="698534" cy="276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1219169">
              <a:defRPr sz="1300">
                <a:latin typeface="Arial"/>
                <a:ea typeface="Arial"/>
                <a:cs typeface="Arial"/>
                <a:sym typeface="Arial"/>
              </a:defRPr>
            </a:lvl1pPr>
          </a:lstStyle>
          <a:p>
            <a:r>
              <a:t>GCS</a:t>
            </a:r>
          </a:p>
        </p:txBody>
      </p:sp>
      <p:grpSp>
        <p:nvGrpSpPr>
          <p:cNvPr id="699" name="Group"/>
          <p:cNvGrpSpPr/>
          <p:nvPr/>
        </p:nvGrpSpPr>
        <p:grpSpPr>
          <a:xfrm>
            <a:off x="5400982" y="3922709"/>
            <a:ext cx="1096492" cy="1675661"/>
            <a:chOff x="0" y="0"/>
            <a:chExt cx="1096490" cy="1675660"/>
          </a:xfrm>
        </p:grpSpPr>
        <p:grpSp>
          <p:nvGrpSpPr>
            <p:cNvPr id="694" name="Group 4"/>
            <p:cNvGrpSpPr/>
            <p:nvPr/>
          </p:nvGrpSpPr>
          <p:grpSpPr>
            <a:xfrm>
              <a:off x="0" y="409309"/>
              <a:ext cx="917534" cy="1266352"/>
              <a:chOff x="0" y="0"/>
              <a:chExt cx="917533" cy="1266350"/>
            </a:xfrm>
          </p:grpSpPr>
          <p:pic>
            <p:nvPicPr>
              <p:cNvPr id="692" name="Picture 5" descr="Picture 5"/>
              <p:cNvPicPr>
                <a:picLocks noChangeAspect="1"/>
              </p:cNvPicPr>
              <p:nvPr/>
            </p:nvPicPr>
            <p:blipFill>
              <a:blip r:embed="rId9"/>
              <a:stretch>
                <a:fillRect/>
              </a:stretch>
            </p:blipFill>
            <p:spPr>
              <a:xfrm>
                <a:off x="324770" y="0"/>
                <a:ext cx="410404" cy="410403"/>
              </a:xfrm>
              <a:prstGeom prst="rect">
                <a:avLst/>
              </a:prstGeom>
              <a:ln w="12700" cap="flat">
                <a:noFill/>
                <a:miter lim="400000"/>
              </a:ln>
              <a:effectLst/>
            </p:spPr>
          </p:pic>
          <p:pic>
            <p:nvPicPr>
              <p:cNvPr id="693" name="Picture 6" descr="Picture 6"/>
              <p:cNvPicPr>
                <a:picLocks noChangeAspect="1"/>
              </p:cNvPicPr>
              <p:nvPr/>
            </p:nvPicPr>
            <p:blipFill>
              <a:blip r:embed="rId10"/>
              <a:stretch>
                <a:fillRect/>
              </a:stretch>
            </p:blipFill>
            <p:spPr>
              <a:xfrm>
                <a:off x="0" y="348817"/>
                <a:ext cx="917534" cy="917534"/>
              </a:xfrm>
              <a:prstGeom prst="rect">
                <a:avLst/>
              </a:prstGeom>
              <a:ln w="12700" cap="flat">
                <a:noFill/>
                <a:miter lim="400000"/>
              </a:ln>
              <a:effectLst/>
            </p:spPr>
          </p:pic>
        </p:grpSp>
        <p:grpSp>
          <p:nvGrpSpPr>
            <p:cNvPr id="698" name="Group"/>
            <p:cNvGrpSpPr/>
            <p:nvPr/>
          </p:nvGrpSpPr>
          <p:grpSpPr>
            <a:xfrm>
              <a:off x="484143" y="0"/>
              <a:ext cx="612348" cy="600962"/>
              <a:chOff x="0" y="0"/>
              <a:chExt cx="612347" cy="600961"/>
            </a:xfrm>
          </p:grpSpPr>
          <p:sp>
            <p:nvSpPr>
              <p:cNvPr id="695" name="Arc 21"/>
              <p:cNvSpPr/>
              <p:nvPr/>
            </p:nvSpPr>
            <p:spPr>
              <a:xfrm>
                <a:off x="26684" y="360865"/>
                <a:ext cx="235421" cy="2400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6350" cap="flat">
                <a:solidFill>
                  <a:schemeClr val="accent1"/>
                </a:solidFill>
                <a:prstDash val="solid"/>
                <a:miter lim="800000"/>
              </a:ln>
              <a:effectLst/>
            </p:spPr>
            <p:txBody>
              <a:bodyPr wrap="square" lIns="45719" tIns="45719" rIns="45719" bIns="45719" numCol="1" anchor="ctr">
                <a:noAutofit/>
              </a:bodyPr>
              <a:lstStyle/>
              <a:p>
                <a:pPr algn="ctr" defTabSz="1219169">
                  <a:defRPr sz="2400">
                    <a:latin typeface="Arial"/>
                    <a:ea typeface="Arial"/>
                    <a:cs typeface="Arial"/>
                    <a:sym typeface="Arial"/>
                  </a:defRPr>
                </a:pPr>
                <a:endParaRPr/>
              </a:p>
            </p:txBody>
          </p:sp>
          <p:sp>
            <p:nvSpPr>
              <p:cNvPr id="696" name="Arc 22"/>
              <p:cNvSpPr/>
              <p:nvPr/>
            </p:nvSpPr>
            <p:spPr>
              <a:xfrm>
                <a:off x="36122" y="215828"/>
                <a:ext cx="344562" cy="341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6350" cap="flat">
                <a:solidFill>
                  <a:schemeClr val="accent1"/>
                </a:solidFill>
                <a:prstDash val="solid"/>
                <a:miter lim="800000"/>
              </a:ln>
              <a:effectLst/>
            </p:spPr>
            <p:txBody>
              <a:bodyPr wrap="square" lIns="45719" tIns="45719" rIns="45719" bIns="45719" numCol="1" anchor="ctr">
                <a:noAutofit/>
              </a:bodyPr>
              <a:lstStyle/>
              <a:p>
                <a:pPr algn="ctr" defTabSz="1219169">
                  <a:defRPr sz="2400">
                    <a:latin typeface="Arial"/>
                    <a:ea typeface="Arial"/>
                    <a:cs typeface="Arial"/>
                    <a:sym typeface="Arial"/>
                  </a:defRPr>
                </a:pPr>
                <a:endParaRPr/>
              </a:p>
            </p:txBody>
          </p:sp>
          <p:sp>
            <p:nvSpPr>
              <p:cNvPr id="697" name="Arc 23"/>
              <p:cNvSpPr/>
              <p:nvPr/>
            </p:nvSpPr>
            <p:spPr>
              <a:xfrm>
                <a:off x="0" y="0"/>
                <a:ext cx="612348" cy="5579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6350" cap="flat">
                <a:solidFill>
                  <a:schemeClr val="accent1"/>
                </a:solidFill>
                <a:prstDash val="solid"/>
                <a:miter lim="800000"/>
              </a:ln>
              <a:effectLst/>
            </p:spPr>
            <p:txBody>
              <a:bodyPr wrap="square" lIns="45719" tIns="45719" rIns="45719" bIns="45719" numCol="1" anchor="ctr">
                <a:noAutofit/>
              </a:bodyPr>
              <a:lstStyle/>
              <a:p>
                <a:pPr algn="ctr" defTabSz="1219169">
                  <a:defRPr sz="2400">
                    <a:latin typeface="Arial"/>
                    <a:ea typeface="Arial"/>
                    <a:cs typeface="Arial"/>
                    <a:sym typeface="Arial"/>
                  </a:defRPr>
                </a:pPr>
                <a:endParaRPr/>
              </a:p>
            </p:txBody>
          </p:sp>
        </p:grpSp>
      </p:grpSp>
      <p:sp>
        <p:nvSpPr>
          <p:cNvPr id="700" name="Elbow Connector 38"/>
          <p:cNvSpPr/>
          <p:nvPr/>
        </p:nvSpPr>
        <p:spPr>
          <a:xfrm rot="16200000" flipH="1">
            <a:off x="5961246" y="5794266"/>
            <a:ext cx="166918" cy="3699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25400">
            <a:solidFill>
              <a:schemeClr val="accent1"/>
            </a:solidFill>
            <a:miter/>
            <a:tailEnd type="triangle"/>
          </a:ln>
        </p:spPr>
        <p:txBody>
          <a:bodyPr lIns="45719" rIns="45719" anchor="ctr"/>
          <a:lstStyle/>
          <a:p>
            <a:endParaRPr/>
          </a:p>
        </p:txBody>
      </p:sp>
      <p:pic>
        <p:nvPicPr>
          <p:cNvPr id="701" name="Picture 25" descr="Picture 25"/>
          <p:cNvPicPr>
            <a:picLocks noChangeAspect="1"/>
          </p:cNvPicPr>
          <p:nvPr/>
        </p:nvPicPr>
        <p:blipFill>
          <a:blip r:embed="rId11"/>
          <a:stretch>
            <a:fillRect/>
          </a:stretch>
        </p:blipFill>
        <p:spPr>
          <a:xfrm flipH="1">
            <a:off x="3948521" y="5086490"/>
            <a:ext cx="955797" cy="955797"/>
          </a:xfrm>
          <a:prstGeom prst="rect">
            <a:avLst/>
          </a:prstGeom>
          <a:ln w="12700">
            <a:miter lim="400000"/>
          </a:ln>
        </p:spPr>
      </p:pic>
      <p:sp>
        <p:nvSpPr>
          <p:cNvPr id="710" name="Elbow Connector 46"/>
          <p:cNvSpPr/>
          <p:nvPr/>
        </p:nvSpPr>
        <p:spPr>
          <a:xfrm>
            <a:off x="3178810" y="4282440"/>
            <a:ext cx="769620" cy="128143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509" y="21600"/>
                </a:lnTo>
                <a:lnTo>
                  <a:pt x="13509" y="0"/>
                </a:lnTo>
                <a:lnTo>
                  <a:pt x="0" y="0"/>
                </a:lnTo>
              </a:path>
            </a:pathLst>
          </a:custGeom>
          <a:ln w="25400">
            <a:solidFill>
              <a:schemeClr val="accent1"/>
            </a:solidFill>
            <a:miter/>
            <a:headEnd type="stealth"/>
          </a:ln>
        </p:spPr>
        <p:txBody>
          <a:bodyPr/>
          <a:lstStyle/>
          <a:p>
            <a:endParaRPr/>
          </a:p>
        </p:txBody>
      </p:sp>
      <p:sp>
        <p:nvSpPr>
          <p:cNvPr id="703" name="TextBox 28"/>
          <p:cNvSpPr txBox="1"/>
          <p:nvPr/>
        </p:nvSpPr>
        <p:spPr>
          <a:xfrm>
            <a:off x="6974821" y="3913262"/>
            <a:ext cx="1076993" cy="61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1219169">
              <a:defRPr sz="1200">
                <a:solidFill>
                  <a:srgbClr val="AA0011"/>
                </a:solidFill>
                <a:latin typeface="Arial"/>
                <a:ea typeface="Arial"/>
                <a:cs typeface="Arial"/>
                <a:sym typeface="Arial"/>
              </a:defRPr>
            </a:lvl1pPr>
          </a:lstStyle>
          <a:p>
            <a:r>
              <a:t>Ground detection-classification</a:t>
            </a:r>
          </a:p>
        </p:txBody>
      </p:sp>
      <p:pic>
        <p:nvPicPr>
          <p:cNvPr id="704" name="Picture 30" descr="Picture 30"/>
          <p:cNvPicPr>
            <a:picLocks noChangeAspect="1"/>
          </p:cNvPicPr>
          <p:nvPr/>
        </p:nvPicPr>
        <p:blipFill>
          <a:blip r:embed="rId12"/>
          <a:stretch>
            <a:fillRect/>
          </a:stretch>
        </p:blipFill>
        <p:spPr>
          <a:xfrm>
            <a:off x="10491815" y="1734852"/>
            <a:ext cx="864788" cy="465874"/>
          </a:xfrm>
          <a:prstGeom prst="rect">
            <a:avLst/>
          </a:prstGeom>
          <a:ln w="12700">
            <a:miter lim="400000"/>
          </a:ln>
        </p:spPr>
      </p:pic>
      <p:sp>
        <p:nvSpPr>
          <p:cNvPr id="705" name="TextBox 2"/>
          <p:cNvSpPr txBox="1"/>
          <p:nvPr/>
        </p:nvSpPr>
        <p:spPr>
          <a:xfrm>
            <a:off x="292792" y="5514140"/>
            <a:ext cx="1746155" cy="333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Human Operator</a:t>
            </a:r>
          </a:p>
        </p:txBody>
      </p:sp>
      <p:sp>
        <p:nvSpPr>
          <p:cNvPr id="711" name="Connector: Elbow 32"/>
          <p:cNvSpPr/>
          <p:nvPr/>
        </p:nvSpPr>
        <p:spPr>
          <a:xfrm>
            <a:off x="1250950" y="3305809"/>
            <a:ext cx="1330960" cy="86233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7976" y="21600"/>
                </a:lnTo>
                <a:lnTo>
                  <a:pt x="7976" y="0"/>
                </a:lnTo>
                <a:lnTo>
                  <a:pt x="0" y="0"/>
                </a:lnTo>
                <a:lnTo>
                  <a:pt x="0" y="6362"/>
                </a:lnTo>
              </a:path>
            </a:pathLst>
          </a:custGeom>
          <a:ln w="25400">
            <a:solidFill>
              <a:schemeClr val="accent1"/>
            </a:solidFill>
            <a:miter/>
            <a:headEnd type="stealth"/>
          </a:ln>
        </p:spPr>
        <p:txBody>
          <a:bodyPr/>
          <a:lstStyle/>
          <a:p>
            <a:endParaRPr/>
          </a:p>
        </p:txBody>
      </p:sp>
      <p:sp>
        <p:nvSpPr>
          <p:cNvPr id="707" name="Connector: Elbow 36"/>
          <p:cNvSpPr/>
          <p:nvPr/>
        </p:nvSpPr>
        <p:spPr>
          <a:xfrm rot="16200000">
            <a:off x="1690391" y="3770317"/>
            <a:ext cx="275738" cy="15118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19050">
            <a:solidFill>
              <a:srgbClr val="000000"/>
            </a:solidFill>
            <a:headEnd type="triangle"/>
            <a:tailEnd type="triangle"/>
          </a:ln>
        </p:spPr>
        <p:txBody>
          <a:bodyPr lIns="45719" rIns="45719" anchor="ctr"/>
          <a:lstStyle/>
          <a:p>
            <a:endParaRPr/>
          </a:p>
        </p:txBody>
      </p:sp>
      <p:sp>
        <p:nvSpPr>
          <p:cNvPr id="708" name="Line"/>
          <p:cNvSpPr/>
          <p:nvPr/>
        </p:nvSpPr>
        <p:spPr>
          <a:xfrm>
            <a:off x="4861972" y="5564388"/>
            <a:ext cx="769621" cy="1"/>
          </a:xfrm>
          <a:prstGeom prst="line">
            <a:avLst/>
          </a:prstGeom>
          <a:ln w="25400">
            <a:solidFill>
              <a:schemeClr val="accent1"/>
            </a:solidFill>
            <a:miter/>
            <a:tailEnd type="triangle"/>
          </a:ln>
        </p:spPr>
        <p:txBody>
          <a:bodyPr lIns="45719" rIns="45719"/>
          <a:lstStyle/>
          <a:p>
            <a:endParaRPr/>
          </a:p>
        </p:txBody>
      </p:sp>
      <p:sp>
        <p:nvSpPr>
          <p:cNvPr id="70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61</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201224 0.210802" pathEditMode="relative">
                                      <p:cBhvr>
                                        <p:cTn id="6" dur="2000" fill="hold"/>
                                        <p:tgtEl>
                                          <p:spTgt spid="679"/>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path" presetSubtype="0" accel="50000" decel="50000" fill="hold" nodeType="clickEffect">
                                  <p:stCondLst>
                                    <p:cond delay="0"/>
                                  </p:stCondLst>
                                  <p:childTnLst>
                                    <p:animMotion origin="layout" path="M 0.000000 0.000000 L -0.181435 0.302778" pathEditMode="relative">
                                      <p:cBhvr>
                                        <p:cTn id="10" dur="2000" fill="hold"/>
                                        <p:tgtEl>
                                          <p:spTgt spid="680"/>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path" presetSubtype="0" accel="50000" decel="50000" fill="hold" nodeType="clickEffect">
                                  <p:stCondLst>
                                    <p:cond delay="0"/>
                                  </p:stCondLst>
                                  <p:childTnLst>
                                    <p:animMotion origin="layout" path="M 0.000000 0.000000 L 0.000000 0.000000 C -0.002605 0.000305 -0.005165 0.000535 -0.007725 0.000805 C -0.010285 0.001075 -0.012845 0.001385 -0.015450 0.001850 C -0.021180 0.003080 -0.019270 0.004620 -0.024830 0.008330 C -0.026220 0.009250 -0.027950 0.009560 -0.029510 0.010180 C -0.030120 0.010490 -0.030685 0.010875 -0.031250 0.011260 C -0.031815 0.011645 -0.032380 0.012030 -0.032990 0.012340 C -0.034635 0.015275 -0.035545 0.016742 -0.036326 0.018325 C -0.037107 0.019907 -0.037760 0.021605 -0.038890 0.025000 C -0.039325 0.026385 -0.039757 0.027773 -0.040169 0.029161 C -0.040580 0.030550 -0.040970 0.031940 -0.041320 0.033330 C -0.041495 0.034255 -0.041452 0.035798 -0.041518 0.037109 C -0.041583 0.038420 -0.041755 0.039500 -0.042360 0.039500 C -0.050780 0.040890 -0.059200 0.041275 -0.067642 0.041390 C -0.076085 0.041505 -0.084550 0.041350 -0.093060 0.041660 C -0.093750 0.045060 -0.093580 0.050000 -0.095310 0.052160 C -0.098260 0.055860 -0.102260 0.056480 -0.105900 0.058330 C -0.115970 0.063580 -0.136280 0.062340 -0.141150 0.062650 C -0.142710 0.065430 -0.143750 0.070060 -0.145830 0.070980 C -0.160590 0.077460 -0.142360 0.069130 -0.154170 0.075000 C -0.154950 0.075460 -0.155730 0.075768 -0.156510 0.076076 C -0.157290 0.076385 -0.158070 0.076695 -0.158850 0.077160 C -0.159805 0.077775 -0.160760 0.078468 -0.161738 0.079200 C -0.162715 0.079933 -0.163715 0.080705 -0.164760 0.081480 C -0.168405 0.087960 -0.167753 0.086493 -0.166949 0.085450 C -0.166145 0.084408 -0.165190 0.083790 -0.168230 0.091970 C -0.168665 0.093205 -0.169230 0.094285 -0.169838 0.095287 C -0.170445 0.096290 -0.171095 0.097215 -0.171700 0.098140 C -0.172310 0.098915 -0.172875 0.099687 -0.173461 0.100383 C -0.174048 0.101077 -0.174655 0.101695 -0.175350 0.102160 C -0.177430 0.104165 -0.180380 0.105090 -0.183244 0.105591 C -0.186107 0.106093 -0.188885 0.106170 -0.190620 0.106480 C -0.191405 0.106785 -0.192188 0.107092 -0.192969 0.107440 C -0.193750 0.107787 -0.194530 0.108175 -0.195310 0.108640 C -0.196530 0.109250 -0.197570 0.110800 -0.198780 0.110800 C -0.204690 0.110800 -0.210590 0.110490 -0.216490 0.108640 C -0.216925 0.108485 -0.217100 0.107790 -0.217209 0.106941 C -0.217318 0.106093 -0.217360 0.105090 -0.217530 0.104320 L -0.217530 0.108640 L -0.217530 0.108640" pathEditMode="relative">
                                      <p:cBhvr>
                                        <p:cTn id="14" dur="2000" fill="hold"/>
                                        <p:tgtEl>
                                          <p:spTgt spid="704"/>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4" nodeType="clickEffect">
                                  <p:stCondLst>
                                    <p:cond delay="0"/>
                                  </p:stCondLst>
                                  <p:iterate>
                                    <p:tmAbs val="0"/>
                                  </p:iterate>
                                  <p:childTnLst>
                                    <p:set>
                                      <p:cBhvr>
                                        <p:cTn id="18" fill="hold"/>
                                        <p:tgtEl>
                                          <p:spTgt spid="700"/>
                                        </p:tgtEl>
                                        <p:attrNameLst>
                                          <p:attrName>style.visibility</p:attrName>
                                        </p:attrNameLst>
                                      </p:cBhvr>
                                      <p:to>
                                        <p:strVal val="visible"/>
                                      </p:to>
                                    </p:set>
                                    <p:animEffect transition="in" filter="box(in)">
                                      <p:cBhvr>
                                        <p:cTn id="19" dur="2000"/>
                                        <p:tgtEl>
                                          <p:spTgt spid="70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fill="hold" grpId="5" nodeType="clickEffect">
                                  <p:stCondLst>
                                    <p:cond delay="0"/>
                                  </p:stCondLst>
                                  <p:iterate>
                                    <p:tmAbs val="0"/>
                                  </p:iterate>
                                  <p:childTnLst>
                                    <p:set>
                                      <p:cBhvr>
                                        <p:cTn id="23" fill="hold"/>
                                        <p:tgtEl>
                                          <p:spTgt spid="703"/>
                                        </p:tgtEl>
                                        <p:attrNameLst>
                                          <p:attrName>style.visibility</p:attrName>
                                        </p:attrNameLst>
                                      </p:cBhvr>
                                      <p:to>
                                        <p:strVal val="visible"/>
                                      </p:to>
                                    </p:set>
                                    <p:animEffect transition="in" filter="fade">
                                      <p:cBhvr>
                                        <p:cTn id="24" dur="500"/>
                                        <p:tgtEl>
                                          <p:spTgt spid="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0" grpId="4" animBg="1" advAuto="0"/>
      <p:bldP spid="703" grpId="5"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13" name="TextBox 1"/>
          <p:cNvSpPr txBox="1"/>
          <p:nvPr/>
        </p:nvSpPr>
        <p:spPr>
          <a:xfrm>
            <a:off x="589182" y="46932"/>
            <a:ext cx="2429287" cy="444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Application</a:t>
            </a:r>
          </a:p>
        </p:txBody>
      </p:sp>
      <p:sp>
        <p:nvSpPr>
          <p:cNvPr id="714" name="TextBox 3"/>
          <p:cNvSpPr txBox="1"/>
          <p:nvPr/>
        </p:nvSpPr>
        <p:spPr>
          <a:xfrm>
            <a:off x="538862" y="485806"/>
            <a:ext cx="10864110" cy="4899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000" i="1">
                <a:solidFill>
                  <a:schemeClr val="accent1">
                    <a:satOff val="-3547"/>
                    <a:lumOff val="-10352"/>
                  </a:schemeClr>
                </a:solidFill>
              </a:defRPr>
            </a:lvl1pPr>
          </a:lstStyle>
          <a:p>
            <a:r>
              <a:t>Application to Counter Drone Networks</a:t>
            </a:r>
          </a:p>
        </p:txBody>
      </p:sp>
      <p:sp>
        <p:nvSpPr>
          <p:cNvPr id="715" name="TextBox 2"/>
          <p:cNvSpPr txBox="1"/>
          <p:nvPr/>
        </p:nvSpPr>
        <p:spPr>
          <a:xfrm>
            <a:off x="630363" y="952719"/>
            <a:ext cx="9325588" cy="4899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000"/>
            </a:lvl1pPr>
          </a:lstStyle>
          <a:p>
            <a:r>
              <a:t>Experiment Setup</a:t>
            </a:r>
          </a:p>
        </p:txBody>
      </p:sp>
      <p:pic>
        <p:nvPicPr>
          <p:cNvPr id="716" name="Picture 8" descr="Picture 8"/>
          <p:cNvPicPr>
            <a:picLocks noChangeAspect="1"/>
          </p:cNvPicPr>
          <p:nvPr/>
        </p:nvPicPr>
        <p:blipFill>
          <a:blip r:embed="rId3"/>
          <a:stretch>
            <a:fillRect/>
          </a:stretch>
        </p:blipFill>
        <p:spPr>
          <a:xfrm>
            <a:off x="6619303" y="910248"/>
            <a:ext cx="5143501" cy="5363309"/>
          </a:xfrm>
          <a:prstGeom prst="rect">
            <a:avLst/>
          </a:prstGeom>
          <a:ln w="12700">
            <a:miter lim="400000"/>
          </a:ln>
        </p:spPr>
      </p:pic>
      <p:sp>
        <p:nvSpPr>
          <p:cNvPr id="717" name="TextBox 6"/>
          <p:cNvSpPr txBox="1"/>
          <p:nvPr/>
        </p:nvSpPr>
        <p:spPr>
          <a:xfrm>
            <a:off x="665334" y="1583755"/>
            <a:ext cx="3276484" cy="21633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19169">
              <a:defRPr sz="2200">
                <a:solidFill>
                  <a:schemeClr val="accent1">
                    <a:satOff val="-3547"/>
                    <a:lumOff val="-10352"/>
                  </a:schemeClr>
                </a:solidFill>
              </a:defRPr>
            </a:pPr>
            <a:r>
              <a:t>Pan Tilt Zoom (PTZ) camera</a:t>
            </a:r>
          </a:p>
          <a:p>
            <a:pPr marL="220578" indent="-220578" defTabSz="1219169">
              <a:buSzPct val="100000"/>
              <a:buChar char="•"/>
              <a:defRPr sz="2200">
                <a:solidFill>
                  <a:schemeClr val="accent1">
                    <a:satOff val="-3547"/>
                    <a:lumOff val="-10352"/>
                  </a:schemeClr>
                </a:solidFill>
              </a:defRPr>
            </a:pPr>
            <a:r>
              <a:t>Resolution-1920X1080 </a:t>
            </a:r>
          </a:p>
          <a:p>
            <a:pPr marL="220578" indent="-220578" defTabSz="1219169">
              <a:buSzPct val="100000"/>
              <a:buChar char="•"/>
              <a:defRPr sz="2200">
                <a:solidFill>
                  <a:schemeClr val="accent1">
                    <a:satOff val="-3547"/>
                    <a:lumOff val="-10352"/>
                  </a:schemeClr>
                </a:solidFill>
              </a:defRPr>
            </a:pPr>
            <a:r>
              <a:t>Pan- 360°</a:t>
            </a:r>
          </a:p>
          <a:p>
            <a:pPr marL="220578" indent="-220578" defTabSz="1219169">
              <a:buSzPct val="100000"/>
              <a:buChar char="•"/>
              <a:defRPr sz="2200">
                <a:solidFill>
                  <a:schemeClr val="accent1">
                    <a:satOff val="-3547"/>
                    <a:lumOff val="-10352"/>
                  </a:schemeClr>
                </a:solidFill>
              </a:defRPr>
            </a:pPr>
            <a:r>
              <a:t>Tilt-  -90° to 45°</a:t>
            </a:r>
          </a:p>
          <a:p>
            <a:pPr marL="220578" indent="-220578" defTabSz="1219169">
              <a:buSzPct val="100000"/>
              <a:buChar char="•"/>
              <a:defRPr sz="2200">
                <a:solidFill>
                  <a:schemeClr val="accent1">
                    <a:satOff val="-3547"/>
                    <a:lumOff val="-10352"/>
                  </a:schemeClr>
                </a:solidFill>
              </a:defRPr>
            </a:pPr>
            <a:r>
              <a:t>Zoom- 32x optical zoom, 12x digital</a:t>
            </a:r>
          </a:p>
        </p:txBody>
      </p:sp>
      <p:sp>
        <p:nvSpPr>
          <p:cNvPr id="718" name="Straight Arrow Connector 5"/>
          <p:cNvSpPr/>
          <p:nvPr/>
        </p:nvSpPr>
        <p:spPr>
          <a:xfrm>
            <a:off x="3806992" y="2046836"/>
            <a:ext cx="6000347" cy="1307038"/>
          </a:xfrm>
          <a:prstGeom prst="line">
            <a:avLst/>
          </a:prstGeom>
          <a:ln w="19050">
            <a:solidFill>
              <a:schemeClr val="accent4"/>
            </a:solidFill>
            <a:miter/>
            <a:tailEnd type="stealth"/>
          </a:ln>
        </p:spPr>
        <p:txBody>
          <a:bodyPr lIns="45719" rIns="45719"/>
          <a:lstStyle/>
          <a:p>
            <a:endParaRPr/>
          </a:p>
        </p:txBody>
      </p:sp>
      <p:sp>
        <p:nvSpPr>
          <p:cNvPr id="719" name="TextBox 7"/>
          <p:cNvSpPr txBox="1"/>
          <p:nvPr/>
        </p:nvSpPr>
        <p:spPr>
          <a:xfrm>
            <a:off x="639680" y="4278928"/>
            <a:ext cx="3514032" cy="21633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19169">
              <a:defRPr sz="2200">
                <a:solidFill>
                  <a:schemeClr val="accent1">
                    <a:satOff val="-3547"/>
                    <a:lumOff val="-10352"/>
                  </a:schemeClr>
                </a:solidFill>
              </a:defRPr>
            </a:pPr>
            <a:r>
              <a:t>FMCW Radar</a:t>
            </a:r>
          </a:p>
          <a:p>
            <a:pPr marL="220578" indent="-220578" defTabSz="1219169">
              <a:buSzPct val="100000"/>
              <a:buChar char="•"/>
              <a:defRPr sz="2200">
                <a:solidFill>
                  <a:schemeClr val="accent1">
                    <a:satOff val="-3547"/>
                    <a:lumOff val="-10352"/>
                  </a:schemeClr>
                </a:solidFill>
              </a:defRPr>
            </a:pPr>
            <a:r>
              <a:t>Range resolution- 3.25m</a:t>
            </a:r>
          </a:p>
          <a:p>
            <a:pPr marL="220578" indent="-220578" defTabSz="1219169">
              <a:buSzPct val="100000"/>
              <a:buChar char="•"/>
              <a:defRPr sz="2200">
                <a:solidFill>
                  <a:schemeClr val="accent1">
                    <a:satOff val="-3547"/>
                    <a:lumOff val="-10352"/>
                  </a:schemeClr>
                </a:solidFill>
              </a:defRPr>
            </a:pPr>
            <a:r>
              <a:t>Velocity resolution- 0.91m/s</a:t>
            </a:r>
          </a:p>
          <a:p>
            <a:pPr marL="220578" indent="-220578" defTabSz="1219169">
              <a:buSzPct val="100000"/>
              <a:buChar char="•"/>
              <a:defRPr sz="2200">
                <a:solidFill>
                  <a:schemeClr val="accent1">
                    <a:satOff val="-3547"/>
                    <a:lumOff val="-10352"/>
                  </a:schemeClr>
                </a:solidFill>
              </a:defRPr>
            </a:pPr>
            <a:r>
              <a:t>Azimuth resolution- ±1°</a:t>
            </a:r>
          </a:p>
          <a:p>
            <a:pPr marL="220578" indent="-220578" defTabSz="1219169">
              <a:buSzPct val="100000"/>
              <a:buChar char="•"/>
              <a:defRPr sz="2200">
                <a:solidFill>
                  <a:schemeClr val="accent1">
                    <a:satOff val="-3547"/>
                    <a:lumOff val="-10352"/>
                  </a:schemeClr>
                </a:solidFill>
              </a:defRPr>
            </a:pPr>
            <a:r>
              <a:t>Elevation resolution- ±3°</a:t>
            </a:r>
          </a:p>
          <a:p>
            <a:pPr marL="220578" indent="-220578" defTabSz="1219169">
              <a:buSzPct val="100000"/>
              <a:buChar char="•"/>
              <a:defRPr sz="2200">
                <a:solidFill>
                  <a:schemeClr val="accent1">
                    <a:satOff val="-3547"/>
                    <a:lumOff val="-10352"/>
                  </a:schemeClr>
                </a:solidFill>
              </a:defRPr>
            </a:pPr>
            <a:r>
              <a:t>Update rate 10 Hz</a:t>
            </a:r>
          </a:p>
        </p:txBody>
      </p:sp>
      <p:sp>
        <p:nvSpPr>
          <p:cNvPr id="720" name="Straight Arrow Connector 4"/>
          <p:cNvSpPr/>
          <p:nvPr/>
        </p:nvSpPr>
        <p:spPr>
          <a:xfrm flipH="1">
            <a:off x="4012922" y="3984882"/>
            <a:ext cx="4162609" cy="1635060"/>
          </a:xfrm>
          <a:prstGeom prst="line">
            <a:avLst/>
          </a:prstGeom>
          <a:ln w="19050">
            <a:solidFill>
              <a:srgbClr val="FFFF00"/>
            </a:solidFill>
            <a:miter/>
            <a:tailEnd type="triangle"/>
          </a:ln>
        </p:spPr>
        <p:txBody>
          <a:bodyPr lIns="45719" rIns="45719"/>
          <a:lstStyle/>
          <a:p>
            <a:endParaRPr/>
          </a:p>
        </p:txBody>
      </p:sp>
      <p:pic>
        <p:nvPicPr>
          <p:cNvPr id="721" name="Picture 30" descr="Picture 30"/>
          <p:cNvPicPr>
            <a:picLocks noChangeAspect="1"/>
          </p:cNvPicPr>
          <p:nvPr/>
        </p:nvPicPr>
        <p:blipFill>
          <a:blip r:embed="rId4"/>
          <a:stretch>
            <a:fillRect/>
          </a:stretch>
        </p:blipFill>
        <p:spPr>
          <a:xfrm>
            <a:off x="4977177" y="1122273"/>
            <a:ext cx="864789" cy="465874"/>
          </a:xfrm>
          <a:prstGeom prst="rect">
            <a:avLst/>
          </a:prstGeom>
          <a:ln w="12700">
            <a:miter lim="400000"/>
          </a:ln>
        </p:spPr>
      </p:pic>
      <p:sp>
        <p:nvSpPr>
          <p:cNvPr id="72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62</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000000 0.000000 C -0.002605 0.000305 -0.005165 0.000535 -0.007725 0.000805 C -0.010285 0.001075 -0.012845 0.001385 -0.015450 0.001850 C -0.021180 0.003080 -0.019270 0.004620 -0.024830 0.008330 C -0.026220 0.009250 -0.027950 0.009560 -0.029510 0.010180 C -0.030120 0.010490 -0.030685 0.010875 -0.031250 0.011260 C -0.031815 0.011645 -0.032380 0.012030 -0.032990 0.012340 C -0.034635 0.015275 -0.035545 0.016742 -0.036326 0.018325 C -0.037107 0.019907 -0.037760 0.021605 -0.038890 0.025000 C -0.039325 0.026385 -0.039757 0.027773 -0.040169 0.029161 C -0.040580 0.030550 -0.040970 0.031940 -0.041320 0.033330 C -0.041495 0.034255 -0.041452 0.035798 -0.041518 0.037109 C -0.041583 0.038420 -0.041755 0.039500 -0.042360 0.039500 C -0.050780 0.040890 -0.059200 0.041275 -0.067642 0.041390 C -0.076085 0.041505 -0.084550 0.041350 -0.093060 0.041660 C -0.093750 0.045060 -0.093580 0.050000 -0.095310 0.052160 C -0.098260 0.055860 -0.102260 0.056480 -0.105900 0.058330 C -0.115970 0.063580 -0.136280 0.062340 -0.141150 0.062650 C -0.142710 0.065430 -0.143750 0.070060 -0.145830 0.070980 C -0.160590 0.077460 -0.142360 0.069130 -0.154170 0.075000 C -0.154950 0.075460 -0.155730 0.075768 -0.156510 0.076076 C -0.157290 0.076385 -0.158070 0.076695 -0.158850 0.077160 C -0.159805 0.077775 -0.160760 0.078468 -0.161738 0.079200 C -0.162715 0.079933 -0.163715 0.080705 -0.164760 0.081480 C -0.168405 0.087960 -0.167753 0.086493 -0.166949 0.085450 C -0.166145 0.084408 -0.165190 0.083790 -0.168230 0.091970 C -0.168665 0.093205 -0.169230 0.094285 -0.169838 0.095287 C -0.170445 0.096290 -0.171095 0.097215 -0.171700 0.098140 C -0.172310 0.098915 -0.172875 0.099687 -0.173461 0.100383 C -0.174048 0.101077 -0.174655 0.101695 -0.175350 0.102160 C -0.177430 0.104165 -0.180380 0.105090 -0.183244 0.105591 C -0.186107 0.106093 -0.188885 0.106170 -0.190620 0.106480 C -0.191405 0.106785 -0.192188 0.107092 -0.192969 0.107440 C -0.193750 0.107787 -0.194530 0.108175 -0.195310 0.108640 C -0.196530 0.109250 -0.197570 0.110800 -0.198780 0.110800 C -0.204690 0.110800 -0.210590 0.110490 -0.216490 0.108640 C -0.216925 0.108485 -0.217100 0.107790 -0.217209 0.106941 C -0.217318 0.106093 -0.217360 0.105090 -0.217530 0.104320 L -0.217530 0.108640 L -0.217530 0.108640" pathEditMode="relative">
                                      <p:cBhvr>
                                        <p:cTn id="6" dur="2000" fill="hold"/>
                                        <p:tgtEl>
                                          <p:spTgt spid="72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24" name="Radar and Optical Data"/>
          <p:cNvSpPr txBox="1">
            <a:spLocks noGrp="1"/>
          </p:cNvSpPr>
          <p:nvPr>
            <p:ph type="ctrTitle"/>
          </p:nvPr>
        </p:nvSpPr>
        <p:spPr>
          <a:xfrm>
            <a:off x="521521" y="546062"/>
            <a:ext cx="10515601" cy="672308"/>
          </a:xfrm>
          <a:prstGeom prst="rect">
            <a:avLst/>
          </a:prstGeom>
        </p:spPr>
        <p:txBody>
          <a:bodyPr anchor="ctr"/>
          <a:lstStyle>
            <a:lvl1pPr algn="l">
              <a:defRPr sz="3200" i="1">
                <a:solidFill>
                  <a:schemeClr val="accent1">
                    <a:satOff val="-3547"/>
                    <a:lumOff val="-10352"/>
                  </a:schemeClr>
                </a:solidFill>
                <a:latin typeface="+mj-lt"/>
                <a:ea typeface="+mj-ea"/>
                <a:cs typeface="+mj-cs"/>
                <a:sym typeface="Calibri"/>
              </a:defRPr>
            </a:lvl1pPr>
          </a:lstStyle>
          <a:p>
            <a:r>
              <a:t>Radar and Optical Data</a:t>
            </a:r>
          </a:p>
        </p:txBody>
      </p:sp>
      <p:sp>
        <p:nvSpPr>
          <p:cNvPr id="725" name="TextBox 4"/>
          <p:cNvSpPr txBox="1"/>
          <p:nvPr/>
        </p:nvSpPr>
        <p:spPr>
          <a:xfrm>
            <a:off x="6190029" y="936250"/>
            <a:ext cx="4312025" cy="3427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19169">
              <a:defRPr sz="2400">
                <a:solidFill>
                  <a:schemeClr val="accent1">
                    <a:satOff val="-3547"/>
                    <a:lumOff val="-10352"/>
                  </a:schemeClr>
                </a:solidFill>
              </a:defRPr>
            </a:pPr>
            <a:r>
              <a:t>Total Radar data:  </a:t>
            </a:r>
          </a:p>
          <a:p>
            <a:pPr marL="240631" indent="-240631" defTabSz="1219169">
              <a:buSzPct val="100000"/>
              <a:buChar char="•"/>
              <a:defRPr sz="2400">
                <a:solidFill>
                  <a:schemeClr val="accent1">
                    <a:satOff val="-3547"/>
                    <a:lumOff val="-10352"/>
                  </a:schemeClr>
                </a:solidFill>
              </a:defRPr>
            </a:pPr>
            <a:r>
              <a:t>12 hours of UAV Tracks</a:t>
            </a:r>
            <a:br/>
            <a:r>
              <a:t>2 hours of Birds Tracks</a:t>
            </a:r>
          </a:p>
          <a:p>
            <a:pPr marL="240631" indent="-240631" defTabSz="1219169">
              <a:buSzPct val="100000"/>
              <a:buChar char="•"/>
              <a:defRPr sz="2400">
                <a:solidFill>
                  <a:schemeClr val="accent1">
                    <a:satOff val="-3547"/>
                    <a:lumOff val="-10352"/>
                  </a:schemeClr>
                </a:solidFill>
              </a:defRPr>
            </a:pPr>
            <a:r>
              <a:t>1 hour of other ground targets (car, human) tracks. </a:t>
            </a:r>
          </a:p>
          <a:p>
            <a:pPr>
              <a:spcBef>
                <a:spcPts val="1800"/>
              </a:spcBef>
              <a:defRPr sz="2400">
                <a:solidFill>
                  <a:schemeClr val="accent1">
                    <a:satOff val="-3547"/>
                    <a:lumOff val="-10352"/>
                  </a:schemeClr>
                </a:solidFill>
              </a:defRPr>
            </a:pPr>
            <a:r>
              <a:t>Total optical data:</a:t>
            </a:r>
            <a:endParaRPr sz="2800"/>
          </a:p>
          <a:p>
            <a:pPr marL="240631" indent="-240631">
              <a:spcBef>
                <a:spcPts val="1800"/>
              </a:spcBef>
              <a:buSzPct val="100000"/>
              <a:buChar char="•"/>
              <a:defRPr sz="2400">
                <a:solidFill>
                  <a:schemeClr val="accent1">
                    <a:satOff val="-3547"/>
                    <a:lumOff val="-10352"/>
                  </a:schemeClr>
                </a:solidFill>
              </a:defRPr>
            </a:pPr>
            <a:r>
              <a:t> 85 videos with 207,663 UAV frames.</a:t>
            </a:r>
          </a:p>
        </p:txBody>
      </p:sp>
      <p:pic>
        <p:nvPicPr>
          <p:cNvPr id="726" name="Picture 6" descr="Picture 6"/>
          <p:cNvPicPr>
            <a:picLocks noChangeAspect="1"/>
          </p:cNvPicPr>
          <p:nvPr/>
        </p:nvPicPr>
        <p:blipFill>
          <a:blip r:embed="rId3"/>
          <a:stretch>
            <a:fillRect/>
          </a:stretch>
        </p:blipFill>
        <p:spPr>
          <a:xfrm>
            <a:off x="477226" y="1210878"/>
            <a:ext cx="5121368" cy="4502054"/>
          </a:xfrm>
          <a:prstGeom prst="rect">
            <a:avLst/>
          </a:prstGeom>
          <a:ln w="12700">
            <a:miter lim="400000"/>
          </a:ln>
        </p:spPr>
      </p:pic>
      <p:sp>
        <p:nvSpPr>
          <p:cNvPr id="727" name="TextBox 7"/>
          <p:cNvSpPr txBox="1"/>
          <p:nvPr/>
        </p:nvSpPr>
        <p:spPr>
          <a:xfrm>
            <a:off x="352963" y="5712931"/>
            <a:ext cx="5724671" cy="9172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just"/>
          </a:lstStyle>
          <a:p>
            <a:r>
              <a:t>Sample trajectory of (a) bird and (b) UAV captured by the ground radar system. The (c) and (d) depict samples of a bird and a UAV, respectively, extracted from the PTZ video data. </a:t>
            </a:r>
          </a:p>
        </p:txBody>
      </p:sp>
      <p:sp>
        <p:nvSpPr>
          <p:cNvPr id="728" name="TextBox 9"/>
          <p:cNvSpPr txBox="1"/>
          <p:nvPr/>
        </p:nvSpPr>
        <p:spPr>
          <a:xfrm>
            <a:off x="6213471" y="4699504"/>
            <a:ext cx="5368139" cy="392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1219169">
              <a:defRPr sz="2400">
                <a:solidFill>
                  <a:schemeClr val="accent1">
                    <a:satOff val="-3547"/>
                    <a:lumOff val="-10352"/>
                  </a:schemeClr>
                </a:solidFill>
              </a:defRPr>
            </a:lvl1pPr>
          </a:lstStyle>
          <a:p>
            <a:r>
              <a:t>The range of operation: 50m to 1.2 km</a:t>
            </a:r>
          </a:p>
        </p:txBody>
      </p:sp>
      <p:sp>
        <p:nvSpPr>
          <p:cNvPr id="729" name="DASC, 2023."/>
          <p:cNvSpPr txBox="1"/>
          <p:nvPr/>
        </p:nvSpPr>
        <p:spPr>
          <a:xfrm>
            <a:off x="10609356" y="197564"/>
            <a:ext cx="1360703"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DASC, 2023.</a:t>
            </a:r>
          </a:p>
        </p:txBody>
      </p:sp>
      <p:sp>
        <p:nvSpPr>
          <p:cNvPr id="730"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Application</a:t>
            </a:r>
          </a:p>
        </p:txBody>
      </p:sp>
      <p:sp>
        <p:nvSpPr>
          <p:cNvPr id="73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63</a:t>
            </a:fld>
            <a:endParaRPr/>
          </a:p>
        </p:txBody>
      </p:sp>
    </p:spTree>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33" name="TextBox 1"/>
          <p:cNvSpPr txBox="1"/>
          <p:nvPr/>
        </p:nvSpPr>
        <p:spPr>
          <a:xfrm>
            <a:off x="589182" y="46932"/>
            <a:ext cx="2429287" cy="444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Application</a:t>
            </a:r>
          </a:p>
        </p:txBody>
      </p:sp>
      <p:sp>
        <p:nvSpPr>
          <p:cNvPr id="734" name="TextBox 3"/>
          <p:cNvSpPr txBox="1"/>
          <p:nvPr/>
        </p:nvSpPr>
        <p:spPr>
          <a:xfrm>
            <a:off x="538862" y="562006"/>
            <a:ext cx="10864110" cy="4899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000" i="1">
                <a:solidFill>
                  <a:schemeClr val="accent1">
                    <a:satOff val="-3547"/>
                    <a:lumOff val="-10352"/>
                  </a:schemeClr>
                </a:solidFill>
              </a:defRPr>
            </a:lvl1pPr>
          </a:lstStyle>
          <a:p>
            <a:r>
              <a:t>Application to Counter Drone Networks</a:t>
            </a:r>
          </a:p>
        </p:txBody>
      </p:sp>
      <p:sp>
        <p:nvSpPr>
          <p:cNvPr id="735" name="TextBox 2"/>
          <p:cNvSpPr txBox="1"/>
          <p:nvPr/>
        </p:nvSpPr>
        <p:spPr>
          <a:xfrm>
            <a:off x="630363" y="952719"/>
            <a:ext cx="9325588" cy="4899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000"/>
            </a:lvl1pPr>
          </a:lstStyle>
          <a:p>
            <a:r>
              <a:t>System Model</a:t>
            </a:r>
          </a:p>
        </p:txBody>
      </p:sp>
      <p:sp>
        <p:nvSpPr>
          <p:cNvPr id="736" name="TextBox 5"/>
          <p:cNvSpPr txBox="1"/>
          <p:nvPr/>
        </p:nvSpPr>
        <p:spPr>
          <a:xfrm>
            <a:off x="1262196" y="5286006"/>
            <a:ext cx="9417442" cy="1209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r>
              <a:t>Overall system architecture for the proposed drone detection and classification framework. The system integrates multiple sensors, including ground radar and a PTZ camera, and employs a human-AI collaboration framework for efficient and accurate surveillance.</a:t>
            </a:r>
            <a:br/>
            <a:endParaRPr/>
          </a:p>
        </p:txBody>
      </p:sp>
      <p:pic>
        <p:nvPicPr>
          <p:cNvPr id="737" name="Picture 3" descr="Picture 3"/>
          <p:cNvPicPr>
            <a:picLocks noChangeAspect="1"/>
          </p:cNvPicPr>
          <p:nvPr/>
        </p:nvPicPr>
        <p:blipFill>
          <a:blip r:embed="rId3"/>
          <a:stretch>
            <a:fillRect/>
          </a:stretch>
        </p:blipFill>
        <p:spPr>
          <a:xfrm>
            <a:off x="1406768" y="1622181"/>
            <a:ext cx="9614388" cy="3415811"/>
          </a:xfrm>
          <a:prstGeom prst="rect">
            <a:avLst/>
          </a:prstGeom>
          <a:ln w="12700">
            <a:miter lim="400000"/>
          </a:ln>
        </p:spPr>
      </p:pic>
      <p:sp>
        <p:nvSpPr>
          <p:cNvPr id="73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64</a:t>
            </a:fld>
            <a:endParaRPr/>
          </a:p>
        </p:txBody>
      </p:sp>
    </p:spTree>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40" name="TextBox 1"/>
          <p:cNvSpPr txBox="1"/>
          <p:nvPr/>
        </p:nvSpPr>
        <p:spPr>
          <a:xfrm>
            <a:off x="589182" y="46932"/>
            <a:ext cx="2429287" cy="444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Application</a:t>
            </a:r>
          </a:p>
        </p:txBody>
      </p:sp>
      <p:graphicFrame>
        <p:nvGraphicFramePr>
          <p:cNvPr id="741" name="Table 4"/>
          <p:cNvGraphicFramePr/>
          <p:nvPr/>
        </p:nvGraphicFramePr>
        <p:xfrm>
          <a:off x="423250" y="2438194"/>
          <a:ext cx="3374568" cy="1471629"/>
        </p:xfrm>
        <a:graphic>
          <a:graphicData uri="http://schemas.openxmlformats.org/drawingml/2006/table">
            <a:tbl>
              <a:tblPr>
                <a:tableStyleId>{4C3C2611-4C71-4FC5-86AE-919BDF0F9419}</a:tableStyleId>
              </a:tblPr>
              <a:tblGrid>
                <a:gridCol w="1124856">
                  <a:extLst>
                    <a:ext uri="{9D8B030D-6E8A-4147-A177-3AD203B41FA5}">
                      <a16:colId xmlns:a16="http://schemas.microsoft.com/office/drawing/2014/main" val="20000"/>
                    </a:ext>
                  </a:extLst>
                </a:gridCol>
                <a:gridCol w="1124856">
                  <a:extLst>
                    <a:ext uri="{9D8B030D-6E8A-4147-A177-3AD203B41FA5}">
                      <a16:colId xmlns:a16="http://schemas.microsoft.com/office/drawing/2014/main" val="20001"/>
                    </a:ext>
                  </a:extLst>
                </a:gridCol>
                <a:gridCol w="1124856">
                  <a:extLst>
                    <a:ext uri="{9D8B030D-6E8A-4147-A177-3AD203B41FA5}">
                      <a16:colId xmlns:a16="http://schemas.microsoft.com/office/drawing/2014/main" val="20002"/>
                    </a:ext>
                  </a:extLst>
                </a:gridCol>
              </a:tblGrid>
              <a:tr h="560367">
                <a:tc>
                  <a:txBody>
                    <a:bodyPr/>
                    <a:lstStyle/>
                    <a:p>
                      <a:pPr algn="l">
                        <a:defRPr sz="1800"/>
                      </a:pPr>
                      <a:r>
                        <a:rPr sz="2500"/>
                        <a:t> </a:t>
                      </a:r>
                    </a:p>
                  </a:txBody>
                  <a:tcPr marL="63500" marR="63500" marT="63500" marB="63500" horzOverflow="overflow">
                    <a:lnL w="12697">
                      <a:solidFill>
                        <a:srgbClr val="000000"/>
                      </a:solidFill>
                    </a:lnL>
                    <a:lnR w="12697">
                      <a:solidFill>
                        <a:srgbClr val="000000"/>
                      </a:solidFill>
                    </a:lnR>
                    <a:lnT w="12697">
                      <a:solidFill>
                        <a:srgbClr val="000000"/>
                      </a:solidFill>
                    </a:lnT>
                    <a:lnB w="12697">
                      <a:solidFill>
                        <a:srgbClr val="000000"/>
                      </a:solidFill>
                    </a:lnB>
                    <a:solidFill>
                      <a:srgbClr val="E6E6E6"/>
                    </a:solidFill>
                  </a:tcPr>
                </a:tc>
                <a:tc>
                  <a:txBody>
                    <a:bodyPr/>
                    <a:lstStyle/>
                    <a:p>
                      <a:pPr algn="ctr">
                        <a:defRPr sz="1800"/>
                      </a:pPr>
                      <a:r>
                        <a:rPr sz="1400" b="1"/>
                        <a:t>Predicted Drone</a:t>
                      </a:r>
                    </a:p>
                  </a:txBody>
                  <a:tcPr marL="63500" marR="63500" marT="63500" marB="63500" horzOverflow="overflow">
                    <a:lnL w="12697">
                      <a:solidFill>
                        <a:srgbClr val="000000"/>
                      </a:solidFill>
                    </a:lnL>
                    <a:lnR w="12697">
                      <a:solidFill>
                        <a:srgbClr val="000000"/>
                      </a:solidFill>
                    </a:lnR>
                    <a:lnT w="12697">
                      <a:solidFill>
                        <a:srgbClr val="000000"/>
                      </a:solidFill>
                    </a:lnT>
                    <a:lnB w="12697">
                      <a:solidFill>
                        <a:srgbClr val="000000"/>
                      </a:solidFill>
                    </a:lnB>
                    <a:solidFill>
                      <a:srgbClr val="E6E6E6"/>
                    </a:solidFill>
                  </a:tcPr>
                </a:tc>
                <a:tc>
                  <a:txBody>
                    <a:bodyPr/>
                    <a:lstStyle/>
                    <a:p>
                      <a:pPr algn="ctr">
                        <a:defRPr sz="1800"/>
                      </a:pPr>
                      <a:r>
                        <a:rPr sz="1400" b="1"/>
                        <a:t>Predicted OFO</a:t>
                      </a:r>
                    </a:p>
                  </a:txBody>
                  <a:tcPr marL="63500" marR="63500" marT="63500" marB="63500" horzOverflow="overflow">
                    <a:lnL w="12697">
                      <a:solidFill>
                        <a:srgbClr val="000000"/>
                      </a:solidFill>
                    </a:lnL>
                    <a:lnR w="12697">
                      <a:solidFill>
                        <a:srgbClr val="000000"/>
                      </a:solidFill>
                    </a:lnR>
                    <a:lnT w="12697">
                      <a:solidFill>
                        <a:srgbClr val="000000"/>
                      </a:solidFill>
                    </a:lnT>
                    <a:lnB w="12697">
                      <a:solidFill>
                        <a:srgbClr val="000000"/>
                      </a:solidFill>
                    </a:lnB>
                    <a:solidFill>
                      <a:srgbClr val="E6E6E6"/>
                    </a:solidFill>
                  </a:tcPr>
                </a:tc>
                <a:extLst>
                  <a:ext uri="{0D108BD9-81ED-4DB2-BD59-A6C34878D82A}">
                    <a16:rowId xmlns:a16="http://schemas.microsoft.com/office/drawing/2014/main" val="10000"/>
                  </a:ext>
                </a:extLst>
              </a:tr>
              <a:tr h="468393">
                <a:tc>
                  <a:txBody>
                    <a:bodyPr/>
                    <a:lstStyle/>
                    <a:p>
                      <a:pPr algn="ctr">
                        <a:defRPr sz="1800"/>
                      </a:pPr>
                      <a:r>
                        <a:rPr sz="1400" b="1"/>
                        <a:t>True Drone</a:t>
                      </a:r>
                    </a:p>
                  </a:txBody>
                  <a:tcPr marL="63500" marR="63500" marT="63500" marB="63500" horzOverflow="overflow">
                    <a:lnL w="12697">
                      <a:solidFill>
                        <a:srgbClr val="000000"/>
                      </a:solidFill>
                    </a:lnL>
                    <a:lnR w="12697">
                      <a:solidFill>
                        <a:srgbClr val="000000"/>
                      </a:solidFill>
                    </a:lnR>
                    <a:lnT w="12697">
                      <a:solidFill>
                        <a:srgbClr val="000000"/>
                      </a:solidFill>
                    </a:lnT>
                    <a:lnB w="12697">
                      <a:solidFill>
                        <a:srgbClr val="000000"/>
                      </a:solidFill>
                    </a:lnB>
                    <a:solidFill>
                      <a:srgbClr val="CACACA"/>
                    </a:solidFill>
                  </a:tcPr>
                </a:tc>
                <a:tc>
                  <a:txBody>
                    <a:bodyPr/>
                    <a:lstStyle/>
                    <a:p>
                      <a:pPr algn="ctr">
                        <a:defRPr sz="1800"/>
                      </a:pPr>
                      <a:r>
                        <a:rPr sz="2000"/>
                        <a:t>94%</a:t>
                      </a:r>
                    </a:p>
                  </a:txBody>
                  <a:tcPr marL="63500" marR="63500" marT="63500" marB="63500" horzOverflow="overflow">
                    <a:lnL w="12697">
                      <a:solidFill>
                        <a:srgbClr val="000000"/>
                      </a:solidFill>
                    </a:lnL>
                    <a:lnR w="12697">
                      <a:solidFill>
                        <a:srgbClr val="000000"/>
                      </a:solidFill>
                    </a:lnR>
                    <a:lnT w="12697">
                      <a:solidFill>
                        <a:srgbClr val="000000"/>
                      </a:solidFill>
                    </a:lnT>
                    <a:lnB w="12697">
                      <a:solidFill>
                        <a:srgbClr val="000000"/>
                      </a:solidFill>
                    </a:lnB>
                    <a:solidFill>
                      <a:srgbClr val="CACACA"/>
                    </a:solidFill>
                  </a:tcPr>
                </a:tc>
                <a:tc>
                  <a:txBody>
                    <a:bodyPr/>
                    <a:lstStyle/>
                    <a:p>
                      <a:pPr algn="ctr">
                        <a:defRPr sz="1800"/>
                      </a:pPr>
                      <a:r>
                        <a:rPr sz="2000"/>
                        <a:t>6%</a:t>
                      </a:r>
                    </a:p>
                  </a:txBody>
                  <a:tcPr marL="63500" marR="63500" marT="63500" marB="63500" horzOverflow="overflow">
                    <a:lnL w="12697">
                      <a:solidFill>
                        <a:srgbClr val="000000"/>
                      </a:solidFill>
                    </a:lnL>
                    <a:lnR w="12697">
                      <a:solidFill>
                        <a:srgbClr val="000000"/>
                      </a:solidFill>
                    </a:lnR>
                    <a:lnT w="12697">
                      <a:solidFill>
                        <a:srgbClr val="000000"/>
                      </a:solidFill>
                    </a:lnT>
                    <a:lnB w="12697">
                      <a:solidFill>
                        <a:srgbClr val="000000"/>
                      </a:solidFill>
                    </a:lnB>
                    <a:solidFill>
                      <a:srgbClr val="CACACA"/>
                    </a:solidFill>
                  </a:tcPr>
                </a:tc>
                <a:extLst>
                  <a:ext uri="{0D108BD9-81ED-4DB2-BD59-A6C34878D82A}">
                    <a16:rowId xmlns:a16="http://schemas.microsoft.com/office/drawing/2014/main" val="10001"/>
                  </a:ext>
                </a:extLst>
              </a:tr>
              <a:tr h="442869">
                <a:tc>
                  <a:txBody>
                    <a:bodyPr/>
                    <a:lstStyle/>
                    <a:p>
                      <a:pPr algn="ctr">
                        <a:defRPr sz="1800"/>
                      </a:pPr>
                      <a:r>
                        <a:rPr sz="1400" b="1"/>
                        <a:t>True OFO</a:t>
                      </a:r>
                    </a:p>
                  </a:txBody>
                  <a:tcPr marL="63500" marR="63500" marT="63500" marB="63500" horzOverflow="overflow">
                    <a:lnL w="12697">
                      <a:solidFill>
                        <a:srgbClr val="000000"/>
                      </a:solidFill>
                    </a:lnL>
                    <a:lnR w="12697">
                      <a:solidFill>
                        <a:srgbClr val="000000"/>
                      </a:solidFill>
                    </a:lnR>
                    <a:lnT w="12697">
                      <a:solidFill>
                        <a:srgbClr val="000000"/>
                      </a:solidFill>
                    </a:lnT>
                    <a:lnB w="12697">
                      <a:solidFill>
                        <a:srgbClr val="000000"/>
                      </a:solidFill>
                    </a:lnB>
                    <a:solidFill>
                      <a:srgbClr val="E6E6E6"/>
                    </a:solidFill>
                  </a:tcPr>
                </a:tc>
                <a:tc>
                  <a:txBody>
                    <a:bodyPr/>
                    <a:lstStyle/>
                    <a:p>
                      <a:pPr algn="ctr">
                        <a:defRPr sz="1800"/>
                      </a:pPr>
                      <a:r>
                        <a:rPr sz="2000"/>
                        <a:t>58%</a:t>
                      </a:r>
                    </a:p>
                  </a:txBody>
                  <a:tcPr marL="63500" marR="63500" marT="63500" marB="63500" horzOverflow="overflow">
                    <a:lnL w="12697">
                      <a:solidFill>
                        <a:srgbClr val="000000"/>
                      </a:solidFill>
                    </a:lnL>
                    <a:lnR w="12697">
                      <a:solidFill>
                        <a:srgbClr val="000000"/>
                      </a:solidFill>
                    </a:lnR>
                    <a:lnT w="12697">
                      <a:solidFill>
                        <a:srgbClr val="000000"/>
                      </a:solidFill>
                    </a:lnT>
                    <a:lnB w="12697">
                      <a:solidFill>
                        <a:srgbClr val="000000"/>
                      </a:solidFill>
                    </a:lnB>
                    <a:solidFill>
                      <a:srgbClr val="E6E6E6"/>
                    </a:solidFill>
                  </a:tcPr>
                </a:tc>
                <a:tc>
                  <a:txBody>
                    <a:bodyPr/>
                    <a:lstStyle/>
                    <a:p>
                      <a:pPr algn="ctr">
                        <a:defRPr sz="1800"/>
                      </a:pPr>
                      <a:r>
                        <a:rPr sz="2000"/>
                        <a:t>42%</a:t>
                      </a:r>
                    </a:p>
                  </a:txBody>
                  <a:tcPr marL="63500" marR="63500" marT="63500" marB="63500" horzOverflow="overflow">
                    <a:lnL w="12697">
                      <a:solidFill>
                        <a:srgbClr val="000000"/>
                      </a:solidFill>
                    </a:lnL>
                    <a:lnR w="12697">
                      <a:solidFill>
                        <a:srgbClr val="000000"/>
                      </a:solidFill>
                    </a:lnR>
                    <a:lnT w="12697">
                      <a:solidFill>
                        <a:srgbClr val="000000"/>
                      </a:solidFill>
                    </a:lnT>
                    <a:lnB w="12697">
                      <a:solidFill>
                        <a:srgbClr val="000000"/>
                      </a:solidFill>
                    </a:lnB>
                    <a:solidFill>
                      <a:srgbClr val="E6E6E6"/>
                    </a:solidFill>
                  </a:tcPr>
                </a:tc>
                <a:extLst>
                  <a:ext uri="{0D108BD9-81ED-4DB2-BD59-A6C34878D82A}">
                    <a16:rowId xmlns:a16="http://schemas.microsoft.com/office/drawing/2014/main" val="10002"/>
                  </a:ext>
                </a:extLst>
              </a:tr>
            </a:tbl>
          </a:graphicData>
        </a:graphic>
      </p:graphicFrame>
      <p:sp>
        <p:nvSpPr>
          <p:cNvPr id="742" name="TextBox 5"/>
          <p:cNvSpPr txBox="1"/>
          <p:nvPr/>
        </p:nvSpPr>
        <p:spPr>
          <a:xfrm>
            <a:off x="4372304" y="4937606"/>
            <a:ext cx="7697281" cy="10625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1219169">
              <a:defRPr sz="1600"/>
            </a:lvl1pPr>
          </a:lstStyle>
          <a:p>
            <a:r>
              <a:t>Examples of true positive and false positive results obtained from the optical classifier. The top row shows instances where the classifier accurately detects and classifies UAVs, while the bottom row depicts cases where the classifier incorrectly identifies non-UAV objects as UAVs.</a:t>
            </a:r>
          </a:p>
        </p:txBody>
      </p:sp>
      <p:pic>
        <p:nvPicPr>
          <p:cNvPr id="743" name="Picture 10" descr="Picture 10"/>
          <p:cNvPicPr>
            <a:picLocks noChangeAspect="1"/>
          </p:cNvPicPr>
          <p:nvPr/>
        </p:nvPicPr>
        <p:blipFill>
          <a:blip r:embed="rId3"/>
          <a:stretch>
            <a:fillRect/>
          </a:stretch>
        </p:blipFill>
        <p:spPr>
          <a:xfrm>
            <a:off x="4085818" y="174807"/>
            <a:ext cx="8089442" cy="4594518"/>
          </a:xfrm>
          <a:prstGeom prst="rect">
            <a:avLst/>
          </a:prstGeom>
          <a:ln w="12700">
            <a:miter lim="400000"/>
          </a:ln>
        </p:spPr>
      </p:pic>
      <p:graphicFrame>
        <p:nvGraphicFramePr>
          <p:cNvPr id="744" name="Table 16"/>
          <p:cNvGraphicFramePr/>
          <p:nvPr/>
        </p:nvGraphicFramePr>
        <p:xfrm>
          <a:off x="318667" y="4853465"/>
          <a:ext cx="3673032" cy="1015058"/>
        </p:xfrm>
        <a:graphic>
          <a:graphicData uri="http://schemas.openxmlformats.org/drawingml/2006/table">
            <a:tbl>
              <a:tblPr firstRow="1">
                <a:tableStyleId>{4C3C2611-4C71-4FC5-86AE-919BDF0F9419}</a:tableStyleId>
              </a:tblPr>
              <a:tblGrid>
                <a:gridCol w="1224344">
                  <a:extLst>
                    <a:ext uri="{9D8B030D-6E8A-4147-A177-3AD203B41FA5}">
                      <a16:colId xmlns:a16="http://schemas.microsoft.com/office/drawing/2014/main" val="20000"/>
                    </a:ext>
                  </a:extLst>
                </a:gridCol>
                <a:gridCol w="1224344">
                  <a:extLst>
                    <a:ext uri="{9D8B030D-6E8A-4147-A177-3AD203B41FA5}">
                      <a16:colId xmlns:a16="http://schemas.microsoft.com/office/drawing/2014/main" val="20001"/>
                    </a:ext>
                  </a:extLst>
                </a:gridCol>
                <a:gridCol w="1224344">
                  <a:extLst>
                    <a:ext uri="{9D8B030D-6E8A-4147-A177-3AD203B41FA5}">
                      <a16:colId xmlns:a16="http://schemas.microsoft.com/office/drawing/2014/main" val="20002"/>
                    </a:ext>
                  </a:extLst>
                </a:gridCol>
              </a:tblGrid>
              <a:tr h="471199">
                <a:tc>
                  <a:txBody>
                    <a:bodyPr/>
                    <a:lstStyle/>
                    <a:p>
                      <a:pPr algn="ct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a:pPr>
                      <a:r>
                        <a:rPr sz="1600">
                          <a:latin typeface="+mn-lt"/>
                          <a:ea typeface="+mn-ea"/>
                          <a:cs typeface="+mn-cs"/>
                          <a:sym typeface="Helvetica"/>
                        </a:rPr>
                        <a:t>Precision</a:t>
                      </a:r>
                    </a:p>
                  </a:txBody>
                  <a:tcPr marL="45720" marR="45720" horzOverflow="overflow">
                    <a:lnT w="12700">
                      <a:solidFill>
                        <a:srgbClr val="000000"/>
                      </a:solidFill>
                    </a:lnT>
                    <a:lnB w="12700">
                      <a:solidFill>
                        <a:srgbClr val="000000"/>
                      </a:solidFill>
                    </a:lnB>
                  </a:tcPr>
                </a:tc>
                <a:tc>
                  <a:txBody>
                    <a:bodyPr/>
                    <a:lstStyle/>
                    <a:p>
                      <a:pPr algn="ctr">
                        <a:defRPr sz="1400"/>
                      </a:pPr>
                      <a:endParaRPr/>
                    </a:p>
                  </a:txBody>
                  <a:tcPr marL="45720" marR="45720" horzOverflow="overflow">
                    <a:lnT w="12700">
                      <a:solidFill>
                        <a:srgbClr val="000000"/>
                      </a:solidFill>
                    </a:lnT>
                    <a:lnB w="12700">
                      <a:solidFill>
                        <a:srgbClr val="000000"/>
                      </a:solidFill>
                    </a:lnB>
                  </a:tcPr>
                </a:tc>
                <a:tc>
                  <a:txBody>
                    <a:bodyPr/>
                    <a:lstStyle/>
                    <a:p>
                      <a:pPr algn="ctr">
                        <a:defRPr sz="1400"/>
                      </a:pPr>
                      <a:endParaRPr/>
                    </a:p>
                  </a:txBody>
                  <a:tcPr marL="45720" marR="45720" horzOverflow="overflow">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0"/>
                  </a:ext>
                </a:extLst>
              </a:tr>
              <a:tr h="543859">
                <a:tc>
                  <a:txBody>
                    <a:bodyPr/>
                    <a:lstStyle/>
                    <a:p>
                      <a:pPr algn="ctr">
                        <a:defRPr sz="1800"/>
                      </a:pPr>
                      <a:r>
                        <a:t>0,49</a:t>
                      </a:r>
                    </a:p>
                  </a:txBody>
                  <a:tcPr marL="45720" marR="45720" horzOverflow="overflow">
                    <a:lnT w="12700">
                      <a:solidFill>
                        <a:srgbClr val="000000"/>
                      </a:solidFill>
                    </a:lnT>
                    <a:lnB w="12700">
                      <a:solidFill>
                        <a:srgbClr val="000000"/>
                      </a:solidFill>
                    </a:lnB>
                    <a:solidFill>
                      <a:srgbClr val="000000">
                        <a:alpha val="20000"/>
                      </a:srgbClr>
                    </a:solidFill>
                  </a:tcPr>
                </a:tc>
                <a:tc>
                  <a:txBody>
                    <a:bodyPr/>
                    <a:lstStyle/>
                    <a:p>
                      <a:pPr algn="ctr">
                        <a:defRPr sz="1800"/>
                      </a:pPr>
                      <a:r>
                        <a:t>0,36</a:t>
                      </a:r>
                    </a:p>
                  </a:txBody>
                  <a:tcPr marL="45720" marR="45720" horzOverflow="overflow">
                    <a:lnT w="12700">
                      <a:solidFill>
                        <a:srgbClr val="000000"/>
                      </a:solidFill>
                    </a:lnT>
                    <a:lnB w="12700">
                      <a:solidFill>
                        <a:srgbClr val="000000"/>
                      </a:solidFill>
                    </a:lnB>
                    <a:solidFill>
                      <a:srgbClr val="000000">
                        <a:alpha val="20000"/>
                      </a:srgbClr>
                    </a:solidFill>
                  </a:tcPr>
                </a:tc>
                <a:tc>
                  <a:txBody>
                    <a:bodyPr/>
                    <a:lstStyle/>
                    <a:p>
                      <a:pPr algn="ctr">
                        <a:defRPr sz="1800"/>
                      </a:pPr>
                      <a:r>
                        <a:t>0,25</a:t>
                      </a:r>
                    </a:p>
                  </a:txBody>
                  <a:tcPr marL="45720" marR="45720" horzOverflow="overflow">
                    <a:lnT w="12700">
                      <a:solidFill>
                        <a:srgbClr val="000000"/>
                      </a:solidFill>
                    </a:lnT>
                    <a:lnB w="12700">
                      <a:solidFill>
                        <a:srgbClr val="000000"/>
                      </a:solidFill>
                    </a:lnB>
                    <a:solidFill>
                      <a:srgbClr val="000000">
                        <a:alpha val="20000"/>
                      </a:srgbClr>
                    </a:solidFill>
                  </a:tcPr>
                </a:tc>
                <a:extLst>
                  <a:ext uri="{0D108BD9-81ED-4DB2-BD59-A6C34878D82A}">
                    <a16:rowId xmlns:a16="http://schemas.microsoft.com/office/drawing/2014/main" val="10001"/>
                  </a:ext>
                </a:extLst>
              </a:tr>
            </a:tbl>
          </a:graphicData>
        </a:graphic>
      </p:graphicFrame>
      <p:sp>
        <p:nvSpPr>
          <p:cNvPr id="745" name="Google Shape;261;p8"/>
          <p:cNvSpPr txBox="1"/>
          <p:nvPr/>
        </p:nvSpPr>
        <p:spPr>
          <a:xfrm>
            <a:off x="98179" y="633763"/>
            <a:ext cx="4024711" cy="1438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380989" indent="-380989" defTabSz="1219169">
              <a:buClr>
                <a:srgbClr val="000000"/>
              </a:buClr>
              <a:buSzPts val="1600"/>
              <a:buFont typeface="Arial"/>
              <a:buChar char="•"/>
              <a:defRPr sz="1600">
                <a:solidFill>
                  <a:schemeClr val="accent1">
                    <a:satOff val="-3547"/>
                    <a:lumOff val="-10352"/>
                  </a:schemeClr>
                </a:solidFill>
                <a:latin typeface="Arial"/>
                <a:ea typeface="Arial"/>
                <a:cs typeface="Arial"/>
                <a:sym typeface="Arial"/>
              </a:defRPr>
            </a:pPr>
            <a:r>
              <a:t>Radar classifier</a:t>
            </a:r>
          </a:p>
          <a:p>
            <a:pPr marL="380989" indent="-380989" defTabSz="1219169">
              <a:buClr>
                <a:srgbClr val="000000"/>
              </a:buClr>
              <a:buSzPts val="1600"/>
              <a:buFont typeface="Arial"/>
              <a:buChar char="•"/>
              <a:defRPr sz="1600">
                <a:solidFill>
                  <a:schemeClr val="accent1">
                    <a:satOff val="-3547"/>
                    <a:lumOff val="-10352"/>
                  </a:schemeClr>
                </a:solidFill>
                <a:latin typeface="Arial"/>
                <a:ea typeface="Arial"/>
                <a:cs typeface="Arial"/>
                <a:sym typeface="Arial"/>
              </a:defRPr>
            </a:pPr>
            <a:endParaRPr/>
          </a:p>
          <a:p>
            <a:pPr marL="380989" indent="-380989" defTabSz="1219169">
              <a:buClr>
                <a:srgbClr val="000000"/>
              </a:buClr>
              <a:buSzPts val="1600"/>
              <a:buFont typeface="Arial"/>
              <a:buChar char="•"/>
              <a:defRPr sz="1600">
                <a:solidFill>
                  <a:schemeClr val="accent1">
                    <a:satOff val="-3547"/>
                    <a:lumOff val="-10352"/>
                  </a:schemeClr>
                </a:solidFill>
              </a:defRPr>
            </a:pPr>
            <a:r>
              <a:t>The classifier model integrates classical Interactive Multiple Model tracking (IMM) filter features and trajectory based features.</a:t>
            </a:r>
            <a:endParaRPr sz="1700"/>
          </a:p>
        </p:txBody>
      </p:sp>
      <p:sp>
        <p:nvSpPr>
          <p:cNvPr id="74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65</a:t>
            </a:fld>
            <a:endParaRPr/>
          </a:p>
        </p:txBody>
      </p:sp>
      <mc:AlternateContent xmlns:mc="http://schemas.openxmlformats.org/markup-compatibility/2006" xmlns:a14="http://schemas.microsoft.com/office/drawing/2010/main">
        <mc:Choice Requires="a14">
          <p:sp>
            <p:nvSpPr>
              <p:cNvPr id="747" name="Equation"/>
              <p:cNvSpPr txBox="1"/>
              <p:nvPr/>
            </p:nvSpPr>
            <p:spPr>
              <a:xfrm>
                <a:off x="3004535" y="4960642"/>
                <a:ext cx="835576" cy="213427"/>
              </a:xfrm>
              <a:prstGeom prst="rect">
                <a:avLst/>
              </a:prstGeom>
              <a:ln w="12700">
                <a:miter lim="400000"/>
              </a:ln>
            </p:spPr>
            <p:txBody>
              <a:bodyPr wrap="none" lIns="0" tIns="0" rIns="0" bIns="0">
                <a:spAutoFit/>
              </a:bodyPr>
              <a:lstStyle/>
              <a:p>
                <a:pPr latinLnBrk="1"/>
                <a14:m>
                  <m:oMathPara xmlns:m="http://schemas.openxmlformats.org/officeDocument/2006/math">
                    <m:oMathParaPr>
                      <m:jc m:val="centerGroup"/>
                    </m:oMathParaPr>
                    <m:oMath xmlns:m="http://schemas.openxmlformats.org/officeDocument/2006/math">
                      <m:r>
                        <a:rPr sz="1800" i="1">
                          <a:solidFill>
                            <a:srgbClr val="000000"/>
                          </a:solidFill>
                          <a:latin typeface="Cambria Math" panose="02040503050406030204" pitchFamily="18" charset="0"/>
                        </a:rPr>
                        <m:t>𝑚𝐴</m:t>
                      </m:r>
                      <m:sSub>
                        <m:sSubPr>
                          <m:ctrlPr>
                            <a:rPr sz="1800" i="1">
                              <a:solidFill>
                                <a:srgbClr val="000000"/>
                              </a:solidFill>
                              <a:latin typeface="Cambria Math" panose="02040503050406030204" pitchFamily="18" charset="0"/>
                            </a:rPr>
                          </m:ctrlPr>
                        </m:sSubPr>
                        <m:e>
                          <m:r>
                            <a:rPr sz="1800" i="1">
                              <a:solidFill>
                                <a:srgbClr val="000000"/>
                              </a:solidFill>
                              <a:latin typeface="Cambria Math" panose="02040503050406030204" pitchFamily="18" charset="0"/>
                            </a:rPr>
                            <m:t>𝑃</m:t>
                          </m:r>
                        </m:e>
                        <m:sub>
                          <m:r>
                            <a:rPr sz="1800" i="1">
                              <a:solidFill>
                                <a:srgbClr val="000000"/>
                              </a:solidFill>
                              <a:latin typeface="Cambria Math" panose="02040503050406030204" pitchFamily="18" charset="0"/>
                            </a:rPr>
                            <m:t>50:95</m:t>
                          </m:r>
                        </m:sub>
                      </m:sSub>
                    </m:oMath>
                  </m:oMathPara>
                </a14:m>
                <a:endParaRPr/>
              </a:p>
            </p:txBody>
          </p:sp>
        </mc:Choice>
        <mc:Fallback xmlns="">
          <p:sp>
            <p:nvSpPr>
              <p:cNvPr id="747" name="Equation"/>
              <p:cNvSpPr txBox="1">
                <a:spLocks noRot="1" noChangeAspect="1" noMove="1" noResize="1" noEditPoints="1" noAdjustHandles="1" noChangeArrowheads="1" noChangeShapeType="1" noTextEdit="1"/>
              </p:cNvSpPr>
              <p:nvPr/>
            </p:nvSpPr>
            <p:spPr>
              <a:xfrm>
                <a:off x="3004535" y="4960642"/>
                <a:ext cx="835576" cy="213427"/>
              </a:xfrm>
              <a:prstGeom prst="rect">
                <a:avLst/>
              </a:prstGeom>
              <a:blipFill>
                <a:blip r:embed="rId4"/>
                <a:stretch>
                  <a:fillRect l="-8955" r="-11940" b="-44444"/>
                </a:stretch>
              </a:blipFill>
              <a:ln w="12700">
                <a:miter lim="400000"/>
              </a:ln>
            </p:spPr>
            <p:txBody>
              <a:bodyPr/>
              <a:lstStyle/>
              <a:p>
                <a:r>
                  <a:rPr lang="en-BE">
                    <a:noFill/>
                  </a:rPr>
                  <a:t> </a:t>
                </a:r>
              </a:p>
            </p:txBody>
          </p:sp>
        </mc:Fallback>
      </mc:AlternateContent>
      <p:sp>
        <p:nvSpPr>
          <p:cNvPr id="748" name="Radar classifier confusion matrix"/>
          <p:cNvSpPr txBox="1"/>
          <p:nvPr/>
        </p:nvSpPr>
        <p:spPr>
          <a:xfrm>
            <a:off x="554593" y="2009412"/>
            <a:ext cx="3111883" cy="333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chemeClr val="accent5">
                    <a:satOff val="-19091"/>
                    <a:lumOff val="-11921"/>
                  </a:schemeClr>
                </a:solidFill>
              </a:defRPr>
            </a:lvl1pPr>
          </a:lstStyle>
          <a:p>
            <a:r>
              <a:t>Radar classifier confusion matrix</a:t>
            </a:r>
          </a:p>
        </p:txBody>
      </p:sp>
      <p:sp>
        <p:nvSpPr>
          <p:cNvPr id="749" name="Optical detector and classifier performance"/>
          <p:cNvSpPr txBox="1"/>
          <p:nvPr/>
        </p:nvSpPr>
        <p:spPr>
          <a:xfrm>
            <a:off x="180313" y="4074064"/>
            <a:ext cx="3387267" cy="6251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180473" indent="-180473">
              <a:buSzPct val="100000"/>
              <a:buChar char="•"/>
              <a:defRPr>
                <a:solidFill>
                  <a:schemeClr val="accent5">
                    <a:satOff val="-19091"/>
                    <a:lumOff val="-11921"/>
                  </a:schemeClr>
                </a:solidFill>
              </a:defRPr>
            </a:lvl1pPr>
          </a:lstStyle>
          <a:p>
            <a:r>
              <a:t>Optical detector and classifier performance</a:t>
            </a:r>
          </a:p>
        </p:txBody>
      </p:sp>
      <mc:AlternateContent xmlns:mc="http://schemas.openxmlformats.org/markup-compatibility/2006" xmlns:a14="http://schemas.microsoft.com/office/drawing/2010/main">
        <mc:Choice Requires="a14">
          <p:sp>
            <p:nvSpPr>
              <p:cNvPr id="750" name="Equation"/>
              <p:cNvSpPr txBox="1"/>
              <p:nvPr/>
            </p:nvSpPr>
            <p:spPr>
              <a:xfrm>
                <a:off x="1838026" y="4960642"/>
                <a:ext cx="634316" cy="212129"/>
              </a:xfrm>
              <a:prstGeom prst="rect">
                <a:avLst/>
              </a:prstGeom>
              <a:ln w="12700">
                <a:miter lim="400000"/>
              </a:ln>
            </p:spPr>
            <p:txBody>
              <a:bodyPr wrap="none" lIns="0" tIns="0" rIns="0" bIns="0">
                <a:spAutoFit/>
              </a:bodyPr>
              <a:lstStyle/>
              <a:p>
                <a:pPr latinLnBrk="1"/>
                <a14:m>
                  <m:oMathPara xmlns:m="http://schemas.openxmlformats.org/officeDocument/2006/math">
                    <m:oMathParaPr>
                      <m:jc m:val="centerGroup"/>
                    </m:oMathParaPr>
                    <m:oMath xmlns:m="http://schemas.openxmlformats.org/officeDocument/2006/math">
                      <m:r>
                        <a:rPr sz="1800" i="1">
                          <a:solidFill>
                            <a:srgbClr val="000000"/>
                          </a:solidFill>
                          <a:latin typeface="Cambria Math" panose="02040503050406030204" pitchFamily="18" charset="0"/>
                        </a:rPr>
                        <m:t>𝑚𝐴</m:t>
                      </m:r>
                      <m:sSub>
                        <m:sSubPr>
                          <m:ctrlPr>
                            <a:rPr sz="1800" i="1">
                              <a:solidFill>
                                <a:srgbClr val="000000"/>
                              </a:solidFill>
                              <a:latin typeface="Cambria Math" panose="02040503050406030204" pitchFamily="18" charset="0"/>
                            </a:rPr>
                          </m:ctrlPr>
                        </m:sSubPr>
                        <m:e>
                          <m:r>
                            <a:rPr sz="1800" i="1">
                              <a:solidFill>
                                <a:srgbClr val="000000"/>
                              </a:solidFill>
                              <a:latin typeface="Cambria Math" panose="02040503050406030204" pitchFamily="18" charset="0"/>
                            </a:rPr>
                            <m:t>𝑃</m:t>
                          </m:r>
                        </m:e>
                        <m:sub>
                          <m:r>
                            <a:rPr sz="1800" i="1">
                              <a:solidFill>
                                <a:srgbClr val="000000"/>
                              </a:solidFill>
                              <a:latin typeface="Cambria Math" panose="02040503050406030204" pitchFamily="18" charset="0"/>
                            </a:rPr>
                            <m:t>50</m:t>
                          </m:r>
                        </m:sub>
                      </m:sSub>
                    </m:oMath>
                  </m:oMathPara>
                </a14:m>
                <a:endParaRPr/>
              </a:p>
            </p:txBody>
          </p:sp>
        </mc:Choice>
        <mc:Fallback xmlns="">
          <p:sp>
            <p:nvSpPr>
              <p:cNvPr id="750" name="Equation"/>
              <p:cNvSpPr txBox="1">
                <a:spLocks noRot="1" noChangeAspect="1" noMove="1" noResize="1" noEditPoints="1" noAdjustHandles="1" noChangeArrowheads="1" noChangeShapeType="1" noTextEdit="1"/>
              </p:cNvSpPr>
              <p:nvPr/>
            </p:nvSpPr>
            <p:spPr>
              <a:xfrm>
                <a:off x="1838026" y="4960642"/>
                <a:ext cx="634316" cy="212129"/>
              </a:xfrm>
              <a:prstGeom prst="rect">
                <a:avLst/>
              </a:prstGeom>
              <a:blipFill>
                <a:blip r:embed="rId5"/>
                <a:stretch>
                  <a:fillRect l="-11765" r="-11765" b="-44444"/>
                </a:stretch>
              </a:blipFill>
              <a:ln w="12700">
                <a:miter lim="400000"/>
              </a:ln>
            </p:spPr>
            <p:txBody>
              <a:bodyPr/>
              <a:lstStyle/>
              <a:p>
                <a:r>
                  <a:rPr lang="en-BE">
                    <a:noFill/>
                  </a:rPr>
                  <a:t> </a:t>
                </a:r>
              </a:p>
            </p:txBody>
          </p:sp>
        </mc:Fallback>
      </mc:AlternateContent>
    </p:spTree>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52" name="TextBox 1"/>
          <p:cNvSpPr txBox="1"/>
          <p:nvPr/>
        </p:nvSpPr>
        <p:spPr>
          <a:xfrm>
            <a:off x="179460" y="46932"/>
            <a:ext cx="2429287" cy="444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Application</a:t>
            </a:r>
          </a:p>
        </p:txBody>
      </p:sp>
      <p:sp>
        <p:nvSpPr>
          <p:cNvPr id="753" name="Referrals to Human using OA"/>
          <p:cNvSpPr txBox="1">
            <a:spLocks noGrp="1"/>
          </p:cNvSpPr>
          <p:nvPr>
            <p:ph type="ctrTitle"/>
          </p:nvPr>
        </p:nvSpPr>
        <p:spPr>
          <a:xfrm>
            <a:off x="105465" y="674800"/>
            <a:ext cx="2620664" cy="808218"/>
          </a:xfrm>
          <a:prstGeom prst="rect">
            <a:avLst/>
          </a:prstGeom>
        </p:spPr>
        <p:txBody>
          <a:bodyPr anchor="ctr"/>
          <a:lstStyle>
            <a:lvl1pPr algn="l" defTabSz="786384">
              <a:defRPr sz="2580">
                <a:solidFill>
                  <a:srgbClr val="063354"/>
                </a:solidFill>
              </a:defRPr>
            </a:lvl1pPr>
          </a:lstStyle>
          <a:p>
            <a:r>
              <a:t>Referrals to Human using OA</a:t>
            </a:r>
          </a:p>
        </p:txBody>
      </p:sp>
      <p:pic>
        <p:nvPicPr>
          <p:cNvPr id="754" name="Picture 11" descr="Picture 11"/>
          <p:cNvPicPr>
            <a:picLocks noChangeAspect="1"/>
          </p:cNvPicPr>
          <p:nvPr/>
        </p:nvPicPr>
        <p:blipFill>
          <a:blip r:embed="rId3"/>
          <a:stretch>
            <a:fillRect/>
          </a:stretch>
        </p:blipFill>
        <p:spPr>
          <a:xfrm>
            <a:off x="2813510" y="39948"/>
            <a:ext cx="9353002" cy="5728774"/>
          </a:xfrm>
          <a:prstGeom prst="rect">
            <a:avLst/>
          </a:prstGeom>
          <a:ln w="12700">
            <a:miter lim="400000"/>
          </a:ln>
        </p:spPr>
      </p:pic>
      <p:sp>
        <p:nvSpPr>
          <p:cNvPr id="755" name="TextBox 12"/>
          <p:cNvSpPr txBox="1"/>
          <p:nvPr/>
        </p:nvSpPr>
        <p:spPr>
          <a:xfrm>
            <a:off x="154402" y="5637376"/>
            <a:ext cx="7918352" cy="1195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19169">
              <a:defRPr sz="1400"/>
            </a:pPr>
            <a:r>
              <a:t>Sample tasks referred to the human under the constraint that 5 tasks must be allocated to the human. All tasks referred to the human reviewer contained false positives of the AI detector. In the last one (bottom right), the UAV was missed by the detector, but a bounding box was drawn elsewhere in the frame. In the other cases, bounding boxes were falsely drawn by the detector with no flying objects in the frame.</a:t>
            </a:r>
            <a:br/>
            <a:endParaRPr/>
          </a:p>
        </p:txBody>
      </p:sp>
      <p:graphicFrame>
        <p:nvGraphicFramePr>
          <p:cNvPr id="756" name="Table 15"/>
          <p:cNvGraphicFramePr/>
          <p:nvPr/>
        </p:nvGraphicFramePr>
        <p:xfrm>
          <a:off x="359273" y="1916096"/>
          <a:ext cx="2113046" cy="731520"/>
        </p:xfrm>
        <a:graphic>
          <a:graphicData uri="http://schemas.openxmlformats.org/drawingml/2006/table">
            <a:tbl>
              <a:tblPr firstRow="1">
                <a:tableStyleId>{4C3C2611-4C71-4FC5-86AE-919BDF0F9419}</a:tableStyleId>
              </a:tblPr>
              <a:tblGrid>
                <a:gridCol w="1056523">
                  <a:extLst>
                    <a:ext uri="{9D8B030D-6E8A-4147-A177-3AD203B41FA5}">
                      <a16:colId xmlns:a16="http://schemas.microsoft.com/office/drawing/2014/main" val="20000"/>
                    </a:ext>
                  </a:extLst>
                </a:gridCol>
                <a:gridCol w="1056523">
                  <a:extLst>
                    <a:ext uri="{9D8B030D-6E8A-4147-A177-3AD203B41FA5}">
                      <a16:colId xmlns:a16="http://schemas.microsoft.com/office/drawing/2014/main" val="20001"/>
                    </a:ext>
                  </a:extLst>
                </a:gridCol>
              </a:tblGrid>
              <a:tr h="358971">
                <a:tc>
                  <a:txBody>
                    <a:bodyPr/>
                    <a:lstStyle/>
                    <a:p>
                      <a:pPr algn="l">
                        <a:defRPr sz="1800" b="0"/>
                      </a:pPr>
                      <a:r>
                        <a:rPr b="1"/>
                        <a:t>TPR</a:t>
                      </a:r>
                    </a:p>
                  </a:txBody>
                  <a:tcPr marL="45720" marR="45720" horzOverflow="overflow">
                    <a:lnL w="0">
                      <a:miter lim="400000"/>
                    </a:lnL>
                    <a:lnT w="12700">
                      <a:solidFill>
                        <a:srgbClr val="000000"/>
                      </a:solidFill>
                    </a:lnT>
                    <a:lnB w="12700">
                      <a:solidFill>
                        <a:srgbClr val="000000"/>
                      </a:solidFill>
                    </a:lnB>
                  </a:tcPr>
                </a:tc>
                <a:tc>
                  <a:txBody>
                    <a:bodyPr/>
                    <a:lstStyle/>
                    <a:p>
                      <a:pPr algn="l">
                        <a:defRPr sz="1800" b="0"/>
                      </a:pPr>
                      <a:r>
                        <a:rPr b="1"/>
                        <a:t>FPR</a:t>
                      </a:r>
                    </a:p>
                  </a:txBody>
                  <a:tcPr marL="45720" marR="45720" horzOverflow="overflow">
                    <a:lnT w="12700">
                      <a:solidFill>
                        <a:srgbClr val="000000"/>
                      </a:solidFill>
                    </a:lnT>
                    <a:lnB w="12700">
                      <a:solidFill>
                        <a:srgbClr val="000000"/>
                      </a:solidFill>
                    </a:lnB>
                  </a:tcPr>
                </a:tc>
                <a:extLst>
                  <a:ext uri="{0D108BD9-81ED-4DB2-BD59-A6C34878D82A}">
                    <a16:rowId xmlns:a16="http://schemas.microsoft.com/office/drawing/2014/main" val="10000"/>
                  </a:ext>
                </a:extLst>
              </a:tr>
              <a:tr h="358971">
                <a:tc>
                  <a:txBody>
                    <a:bodyPr/>
                    <a:lstStyle/>
                    <a:p>
                      <a:pPr algn="l">
                        <a:defRPr sz="1800"/>
                      </a:pPr>
                      <a:r>
                        <a:t>88%</a:t>
                      </a:r>
                    </a:p>
                  </a:txBody>
                  <a:tcPr marL="45720" marR="45720" horzOverflow="overflow">
                    <a:lnT w="12700">
                      <a:solidFill>
                        <a:srgbClr val="000000"/>
                      </a:solidFill>
                    </a:lnT>
                    <a:lnB w="12700">
                      <a:solidFill>
                        <a:srgbClr val="000000"/>
                      </a:solidFill>
                    </a:lnB>
                    <a:noFill/>
                  </a:tcPr>
                </a:tc>
                <a:tc>
                  <a:txBody>
                    <a:bodyPr/>
                    <a:lstStyle/>
                    <a:p>
                      <a:pPr algn="l">
                        <a:defRPr sz="1800"/>
                      </a:pPr>
                      <a:r>
                        <a:t>22%</a:t>
                      </a:r>
                    </a:p>
                  </a:txBody>
                  <a:tcPr marL="45720" marR="45720" horzOverflow="overflow">
                    <a:lnT w="12700">
                      <a:solidFill>
                        <a:srgbClr val="000000"/>
                      </a:solidFill>
                    </a:lnT>
                    <a:lnB w="12700">
                      <a:solidFill>
                        <a:srgbClr val="000000"/>
                      </a:solidFill>
                    </a:lnB>
                    <a:noFill/>
                  </a:tcPr>
                </a:tc>
                <a:extLst>
                  <a:ext uri="{0D108BD9-81ED-4DB2-BD59-A6C34878D82A}">
                    <a16:rowId xmlns:a16="http://schemas.microsoft.com/office/drawing/2014/main" val="10001"/>
                  </a:ext>
                </a:extLst>
              </a:tr>
            </a:tbl>
          </a:graphicData>
        </a:graphic>
      </p:graphicFrame>
      <p:sp>
        <p:nvSpPr>
          <p:cNvPr id="75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66</a:t>
            </a:fld>
            <a:endParaRPr/>
          </a:p>
        </p:txBody>
      </p:sp>
    </p:spTree>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759"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POTENTIAL FUTURE WORK</a:t>
            </a:r>
          </a:p>
        </p:txBody>
      </p:sp>
      <p:sp>
        <p:nvSpPr>
          <p:cNvPr id="760" name="TextBox 2"/>
          <p:cNvSpPr txBox="1"/>
          <p:nvPr/>
        </p:nvSpPr>
        <p:spPr>
          <a:xfrm>
            <a:off x="595890" y="985792"/>
            <a:ext cx="5197743" cy="51803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buSzPct val="100000"/>
              <a:buChar char="❑"/>
              <a:defRPr sz="2400" b="1">
                <a:solidFill>
                  <a:schemeClr val="accent1"/>
                </a:solidFill>
              </a:defRPr>
            </a:pPr>
            <a:endParaRPr/>
          </a:p>
          <a:p>
            <a:pPr marL="571500" indent="-571500">
              <a:buSzPct val="100000"/>
              <a:buChar char="❑"/>
              <a:defRPr sz="2400" b="1">
                <a:solidFill>
                  <a:schemeClr val="accent1"/>
                </a:solidFill>
              </a:defRPr>
            </a:pPr>
            <a:r>
              <a:t>Real time decision support systems.</a:t>
            </a:r>
          </a:p>
          <a:p>
            <a:pPr marL="571500" indent="-571500">
              <a:buSzPct val="100000"/>
              <a:buChar char="❑"/>
              <a:defRPr sz="2400" b="1">
                <a:solidFill>
                  <a:schemeClr val="accent1"/>
                </a:solidFill>
              </a:defRPr>
            </a:pPr>
            <a:endParaRPr/>
          </a:p>
          <a:p>
            <a:pPr marL="571500" indent="-571500">
              <a:buSzPct val="100000"/>
              <a:buChar char="❑"/>
              <a:defRPr sz="2400" b="1">
                <a:solidFill>
                  <a:schemeClr val="accent1"/>
                </a:solidFill>
              </a:defRPr>
            </a:pPr>
            <a:r>
              <a:t>Complex tasks that require memory, attention and executive function.</a:t>
            </a:r>
          </a:p>
          <a:p>
            <a:pPr marL="571500" indent="-571500">
              <a:buSzPct val="100000"/>
              <a:buChar char="❑"/>
              <a:defRPr sz="2400" b="1">
                <a:solidFill>
                  <a:schemeClr val="accent1"/>
                </a:solidFill>
              </a:defRPr>
            </a:pPr>
            <a:endParaRPr/>
          </a:p>
          <a:p>
            <a:pPr marL="571500" indent="-571500">
              <a:buSzPct val="100000"/>
              <a:buChar char="❑"/>
              <a:defRPr sz="2400" b="1">
                <a:solidFill>
                  <a:schemeClr val="accent1"/>
                </a:solidFill>
              </a:defRPr>
            </a:pPr>
            <a:r>
              <a:t>Compound tasks involving heterogenous subtasks.</a:t>
            </a:r>
          </a:p>
          <a:p>
            <a:pPr marL="571500" indent="-571500">
              <a:buSzPct val="100000"/>
              <a:buChar char="❑"/>
              <a:defRPr sz="2400" b="1">
                <a:solidFill>
                  <a:schemeClr val="accent1"/>
                </a:solidFill>
              </a:defRPr>
            </a:pPr>
            <a:endParaRPr/>
          </a:p>
          <a:p>
            <a:pPr marL="571500" indent="-571500">
              <a:buSzPct val="100000"/>
              <a:buChar char="❑"/>
              <a:defRPr sz="2400" b="1">
                <a:solidFill>
                  <a:schemeClr val="accent1"/>
                </a:solidFill>
              </a:defRPr>
            </a:pPr>
            <a:r>
              <a:t>Modelling fatigue along with mental workload. </a:t>
            </a:r>
          </a:p>
          <a:p>
            <a:pPr>
              <a:defRPr sz="2400" b="1">
                <a:solidFill>
                  <a:schemeClr val="accent1"/>
                </a:solidFill>
              </a:defRPr>
            </a:pPr>
            <a:endParaRPr/>
          </a:p>
        </p:txBody>
      </p:sp>
      <p:sp>
        <p:nvSpPr>
          <p:cNvPr id="76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67</a:t>
            </a:fld>
            <a:endParaRPr/>
          </a:p>
        </p:txBody>
      </p:sp>
      <p:pic>
        <p:nvPicPr>
          <p:cNvPr id="762" name="Latur_accident_highway_video.mp4" descr="Latur_accident_highway_video.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5877793" y="1581238"/>
            <a:ext cx="6256309" cy="3533899"/>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72" fill="hold"/>
                                        <p:tgtEl>
                                          <p:spTgt spid="76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762"/>
                </p:tgtEl>
              </p:cMediaNode>
            </p:video>
            <p:seq concurrent="1" prevAc="none" nextAc="seek">
              <p:cTn id="8" restart="whenNotActive" fill="hold" evtFilter="cancelBubble" nodeType="interactiveSeq">
                <p:stCondLst>
                  <p:cond evt="onClick" delay="0">
                    <p:tgtEl>
                      <p:spTgt spid="76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62"/>
                                        </p:tgtEl>
                                      </p:cBhvr>
                                    </p:cmd>
                                  </p:childTnLst>
                                </p:cTn>
                              </p:par>
                            </p:childTnLst>
                          </p:cTn>
                        </p:par>
                      </p:childTnLst>
                    </p:cTn>
                  </p:par>
                </p:childTnLst>
              </p:cTn>
              <p:nextCondLst>
                <p:cond evt="onClick" delay="0">
                  <p:tgtEl>
                    <p:spTgt spid="762"/>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64"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POTENTIAL FUTURE WORK</a:t>
            </a:r>
          </a:p>
        </p:txBody>
      </p:sp>
      <p:sp>
        <p:nvSpPr>
          <p:cNvPr id="765" name="TextBox 2"/>
          <p:cNvSpPr txBox="1"/>
          <p:nvPr/>
        </p:nvSpPr>
        <p:spPr>
          <a:xfrm>
            <a:off x="697773" y="898463"/>
            <a:ext cx="10387687" cy="2677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b="1">
                <a:solidFill>
                  <a:schemeClr val="accent1"/>
                </a:solidFill>
              </a:defRPr>
            </a:pPr>
            <a:endParaRPr dirty="0"/>
          </a:p>
          <a:p>
            <a:pPr marL="571500" indent="-571500">
              <a:buSzPct val="100000"/>
              <a:buChar char="❑"/>
              <a:defRPr sz="2400" b="1">
                <a:solidFill>
                  <a:schemeClr val="accent5">
                    <a:lumOff val="10098"/>
                  </a:schemeClr>
                </a:solidFill>
              </a:defRPr>
            </a:pPr>
            <a:endParaRPr dirty="0"/>
          </a:p>
          <a:p>
            <a:pPr marL="571500" indent="-571500">
              <a:buSzPct val="100000"/>
              <a:buChar char="❑"/>
              <a:defRPr sz="2400" b="1">
                <a:solidFill>
                  <a:schemeClr val="accent5">
                    <a:lumOff val="10098"/>
                  </a:schemeClr>
                </a:solidFill>
              </a:defRPr>
            </a:pPr>
            <a:r>
              <a:rPr dirty="0"/>
              <a:t>How can such a real time DSS be </a:t>
            </a:r>
            <a:r>
              <a:rPr dirty="0" smtClean="0"/>
              <a:t>verified </a:t>
            </a:r>
            <a:r>
              <a:rPr dirty="0"/>
              <a:t>(model, simulation based and statistical verification)?</a:t>
            </a:r>
          </a:p>
          <a:p>
            <a:pPr marL="1028700" lvl="1" indent="-571500">
              <a:buSzPct val="100000"/>
              <a:buChar char="❑"/>
              <a:defRPr sz="2400" b="1">
                <a:solidFill>
                  <a:schemeClr val="accent5">
                    <a:lumOff val="10098"/>
                  </a:schemeClr>
                </a:solidFill>
              </a:defRPr>
            </a:pPr>
            <a:r>
              <a:rPr dirty="0"/>
              <a:t>How can we say that a DSS reduces risk and not increase it?</a:t>
            </a:r>
          </a:p>
          <a:p>
            <a:pPr marL="1028700" lvl="1" indent="-571500">
              <a:buSzPct val="100000"/>
              <a:buChar char="❑"/>
              <a:defRPr sz="2400" b="1">
                <a:solidFill>
                  <a:schemeClr val="accent5">
                    <a:lumOff val="10098"/>
                  </a:schemeClr>
                </a:solidFill>
              </a:defRPr>
            </a:pPr>
            <a:r>
              <a:rPr dirty="0"/>
              <a:t>And with how much confidence?</a:t>
            </a:r>
          </a:p>
          <a:p>
            <a:pPr>
              <a:defRPr sz="2400" b="1">
                <a:solidFill>
                  <a:schemeClr val="accent1"/>
                </a:solidFill>
              </a:defRPr>
            </a:pPr>
            <a:endParaRPr dirty="0"/>
          </a:p>
        </p:txBody>
      </p:sp>
      <p:sp>
        <p:nvSpPr>
          <p:cNvPr id="76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68</a:t>
            </a:fld>
            <a:endParaRPr/>
          </a:p>
        </p:txBody>
      </p:sp>
    </p:spTree>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68"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Related Articles</a:t>
            </a:r>
          </a:p>
        </p:txBody>
      </p:sp>
      <p:sp>
        <p:nvSpPr>
          <p:cNvPr id="769" name="TextBox 2"/>
          <p:cNvSpPr txBox="1"/>
          <p:nvPr/>
        </p:nvSpPr>
        <p:spPr>
          <a:xfrm>
            <a:off x="697773" y="898463"/>
            <a:ext cx="10387687" cy="4075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buSzPct val="100000"/>
              <a:buChar char="❑"/>
              <a:defRPr sz="2400">
                <a:solidFill>
                  <a:schemeClr val="accent1"/>
                </a:solidFill>
              </a:defRPr>
            </a:pPr>
            <a:r>
              <a:rPr b="1"/>
              <a:t>K. Kaza</a:t>
            </a:r>
            <a:r>
              <a:t>, J. Le Ny, A. Mahajan, “Decision Referrals in Human Automation Teams: Impact of Taskload on Team Performance,” </a:t>
            </a:r>
            <a:r>
              <a:rPr b="1"/>
              <a:t>under review</a:t>
            </a:r>
            <a:r>
              <a:t>, IEEE Trans. on Human Machine Systems.</a:t>
            </a:r>
          </a:p>
          <a:p>
            <a:pPr marL="571500" indent="-571500">
              <a:buSzPct val="100000"/>
              <a:buChar char="❑"/>
              <a:defRPr sz="2400">
                <a:solidFill>
                  <a:schemeClr val="accent1"/>
                </a:solidFill>
              </a:defRPr>
            </a:pPr>
            <a:endParaRPr/>
          </a:p>
          <a:p>
            <a:pPr marL="571500" indent="-571500">
              <a:buSzPct val="100000"/>
              <a:buChar char="❑"/>
              <a:defRPr sz="2400">
                <a:solidFill>
                  <a:schemeClr val="accent1"/>
                </a:solidFill>
              </a:defRPr>
            </a:pPr>
            <a:r>
              <a:t>V. Mehta, </a:t>
            </a:r>
            <a:r>
              <a:rPr b="1"/>
              <a:t>K. Kaza</a:t>
            </a:r>
            <a:r>
              <a:t>, F. Dadboud, M. Bolic, I. Mantegh, “Enhancing Counter Drone Operations Through Human-AI Collaboration: A Hierarchical Decision-Making Framework,” 42nd DASC 2023 .</a:t>
            </a:r>
          </a:p>
          <a:p>
            <a:pPr marL="571500" indent="-571500">
              <a:buSzPct val="100000"/>
              <a:buChar char="❑"/>
              <a:defRPr sz="2400">
                <a:solidFill>
                  <a:schemeClr val="accent1"/>
                </a:solidFill>
              </a:defRPr>
            </a:pPr>
            <a:endParaRPr/>
          </a:p>
          <a:p>
            <a:pPr marL="571500" indent="-571500">
              <a:buSzPct val="100000"/>
              <a:buChar char="❑"/>
              <a:defRPr sz="2400">
                <a:solidFill>
                  <a:schemeClr val="accent1"/>
                </a:solidFill>
              </a:defRPr>
            </a:pPr>
            <a:r>
              <a:rPr b="1"/>
              <a:t>K. Kaza</a:t>
            </a:r>
            <a:r>
              <a:t>, J. Le Ny, A. Mahajan, “Decision Referrals in Human Automation Teams,” 60th IEEE CDC 2021.</a:t>
            </a:r>
          </a:p>
        </p:txBody>
      </p:sp>
      <p:sp>
        <p:nvSpPr>
          <p:cNvPr id="77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69</a:t>
            </a:fld>
            <a:endParaRP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6"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Factors</a:t>
            </a:r>
          </a:p>
        </p:txBody>
      </p:sp>
      <p:sp>
        <p:nvSpPr>
          <p:cNvPr id="157" name="TextBox 2"/>
          <p:cNvSpPr txBox="1"/>
          <p:nvPr/>
        </p:nvSpPr>
        <p:spPr>
          <a:xfrm>
            <a:off x="627451" y="2264461"/>
            <a:ext cx="5081024" cy="29635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marL="571500" indent="-571500">
              <a:lnSpc>
                <a:spcPct val="120000"/>
              </a:lnSpc>
              <a:buSzPct val="100000"/>
              <a:buChar char="❑"/>
              <a:defRPr sz="2400">
                <a:solidFill>
                  <a:schemeClr val="accent1"/>
                </a:solidFill>
              </a:defRPr>
            </a:pPr>
            <a:r>
              <a:t>Physical and mental consequences for actions </a:t>
            </a:r>
          </a:p>
          <a:p>
            <a:pPr marL="571500" indent="-571500">
              <a:lnSpc>
                <a:spcPct val="120000"/>
              </a:lnSpc>
              <a:buSzPct val="100000"/>
              <a:buChar char="❑"/>
              <a:defRPr sz="2400">
                <a:solidFill>
                  <a:schemeClr val="accent1"/>
                </a:solidFill>
              </a:defRPr>
            </a:pPr>
            <a:r>
              <a:t>Mental Workload</a:t>
            </a:r>
          </a:p>
          <a:p>
            <a:pPr marL="571500" indent="-571500">
              <a:lnSpc>
                <a:spcPct val="120000"/>
              </a:lnSpc>
              <a:buSzPct val="100000"/>
              <a:buChar char="❑"/>
              <a:defRPr sz="2400">
                <a:solidFill>
                  <a:schemeClr val="accent1"/>
                </a:solidFill>
              </a:defRPr>
            </a:pPr>
            <a:r>
              <a:t>Fatigue </a:t>
            </a:r>
          </a:p>
          <a:p>
            <a:pPr marL="571500" indent="-571500">
              <a:lnSpc>
                <a:spcPct val="120000"/>
              </a:lnSpc>
              <a:buSzPct val="100000"/>
              <a:buChar char="❑"/>
              <a:defRPr sz="2400">
                <a:solidFill>
                  <a:schemeClr val="accent1"/>
                </a:solidFill>
              </a:defRPr>
            </a:pPr>
            <a:r>
              <a:t>Belief, Trust in Automation</a:t>
            </a:r>
          </a:p>
          <a:p>
            <a:pPr marL="571500" indent="-571500">
              <a:lnSpc>
                <a:spcPct val="120000"/>
              </a:lnSpc>
              <a:buSzPct val="100000"/>
              <a:buChar char="❑"/>
              <a:defRPr sz="2400">
                <a:solidFill>
                  <a:schemeClr val="accent1"/>
                </a:solidFill>
              </a:defRPr>
            </a:pPr>
            <a:r>
              <a:t>Self-Confidence</a:t>
            </a:r>
          </a:p>
        </p:txBody>
      </p:sp>
      <p:sp>
        <p:nvSpPr>
          <p:cNvPr id="158"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Human Factors affecting Performance</a:t>
            </a:r>
          </a:p>
        </p:txBody>
      </p:sp>
      <p:pic>
        <p:nvPicPr>
          <p:cNvPr id="159" name="Image" descr="Image"/>
          <p:cNvPicPr>
            <a:picLocks noChangeAspect="1"/>
          </p:cNvPicPr>
          <p:nvPr/>
        </p:nvPicPr>
        <p:blipFill>
          <a:blip r:embed="rId3"/>
          <a:stretch>
            <a:fillRect/>
          </a:stretch>
        </p:blipFill>
        <p:spPr>
          <a:xfrm>
            <a:off x="6227615" y="5171682"/>
            <a:ext cx="2185409" cy="1452034"/>
          </a:xfrm>
          <a:prstGeom prst="rect">
            <a:avLst/>
          </a:prstGeom>
          <a:ln w="12700">
            <a:miter lim="400000"/>
          </a:ln>
        </p:spPr>
      </p:pic>
      <p:pic>
        <p:nvPicPr>
          <p:cNvPr id="160" name="Drones-Revolutionize-Search-and-Rescue-Operations-with-Advanced-Technology.jpg" descr="Drones-Revolutionize-Search-and-Rescue-Operations-with-Advanced-Technology.jpg"/>
          <p:cNvPicPr>
            <a:picLocks noChangeAspect="1"/>
          </p:cNvPicPr>
          <p:nvPr/>
        </p:nvPicPr>
        <p:blipFill>
          <a:blip r:embed="rId4"/>
          <a:stretch>
            <a:fillRect/>
          </a:stretch>
        </p:blipFill>
        <p:spPr>
          <a:xfrm>
            <a:off x="6228970" y="1126124"/>
            <a:ext cx="5375181" cy="4035890"/>
          </a:xfrm>
          <a:prstGeom prst="rect">
            <a:avLst/>
          </a:prstGeom>
          <a:ln w="12700">
            <a:miter lim="400000"/>
          </a:ln>
        </p:spPr>
      </p:pic>
      <p:sp>
        <p:nvSpPr>
          <p:cNvPr id="161" name="Slide Number"/>
          <p:cNvSpPr txBox="1">
            <a:spLocks noGrp="1"/>
          </p:cNvSpPr>
          <p:nvPr>
            <p:ph type="sldNum" sz="quarter" idx="2"/>
          </p:nvPr>
        </p:nvSpPr>
        <p:spPr>
          <a:xfrm>
            <a:off x="11172418" y="6414760"/>
            <a:ext cx="181382"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Tree>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2" name="Thank You!"/>
          <p:cNvSpPr txBox="1">
            <a:spLocks noGrp="1"/>
          </p:cNvSpPr>
          <p:nvPr>
            <p:ph type="ctrTitle"/>
          </p:nvPr>
        </p:nvSpPr>
        <p:spPr>
          <a:xfrm>
            <a:off x="1524000" y="1389062"/>
            <a:ext cx="9144000" cy="2387601"/>
          </a:xfrm>
          <a:prstGeom prst="rect">
            <a:avLst/>
          </a:prstGeom>
        </p:spPr>
        <p:txBody>
          <a:bodyPr/>
          <a:lstStyle>
            <a:lvl1pPr>
              <a:defRPr>
                <a:solidFill>
                  <a:schemeClr val="accent1">
                    <a:satOff val="-3547"/>
                    <a:lumOff val="-10352"/>
                  </a:schemeClr>
                </a:solidFill>
              </a:defRPr>
            </a:lvl1pPr>
          </a:lstStyle>
          <a:p>
            <a:r>
              <a:t>Thank You!</a:t>
            </a:r>
          </a:p>
        </p:txBody>
      </p:sp>
      <p:sp>
        <p:nvSpPr>
          <p:cNvPr id="77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70</a:t>
            </a:fld>
            <a:endParaRPr/>
          </a:p>
        </p:txBody>
      </p:sp>
    </p:spTree>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36"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Factors</a:t>
            </a:r>
          </a:p>
        </p:txBody>
      </p:sp>
      <p:sp>
        <p:nvSpPr>
          <p:cNvPr id="837" name="TextBox 2"/>
          <p:cNvSpPr txBox="1"/>
          <p:nvPr/>
        </p:nvSpPr>
        <p:spPr>
          <a:xfrm>
            <a:off x="970732" y="1129367"/>
            <a:ext cx="8169122" cy="3694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300">
                <a:solidFill>
                  <a:srgbClr val="535353"/>
                </a:solidFill>
              </a:defRPr>
            </a:pPr>
            <a:endParaRPr/>
          </a:p>
          <a:p>
            <a:pPr marL="571500" indent="-571500">
              <a:buSzPct val="100000"/>
              <a:buChar char="❑"/>
              <a:defRPr sz="2400">
                <a:solidFill>
                  <a:schemeClr val="accent1"/>
                </a:solidFill>
              </a:defRPr>
            </a:pPr>
            <a:r>
              <a:t>How are they assessed?</a:t>
            </a:r>
          </a:p>
          <a:p>
            <a:pPr marL="571500" indent="-571500">
              <a:buSzPct val="100000"/>
              <a:buChar char="❑"/>
              <a:defRPr sz="2400">
                <a:solidFill>
                  <a:schemeClr val="accent1"/>
                </a:solidFill>
              </a:defRPr>
            </a:pPr>
            <a:r>
              <a:t>Usually measured though feed back from human operators.</a:t>
            </a:r>
          </a:p>
          <a:p>
            <a:pPr marL="571500" indent="-571500">
              <a:buSzPct val="100000"/>
              <a:buChar char="❑"/>
              <a:defRPr sz="2400">
                <a:solidFill>
                  <a:schemeClr val="accent1"/>
                </a:solidFill>
              </a:defRPr>
            </a:pPr>
            <a:r>
              <a:t>Different scales based on different sets of questions asked.</a:t>
            </a:r>
          </a:p>
          <a:p>
            <a:pPr marL="571500" indent="-571500">
              <a:buSzPct val="100000"/>
              <a:buChar char="❑"/>
              <a:defRPr sz="2400">
                <a:solidFill>
                  <a:schemeClr val="accent1"/>
                </a:solidFill>
              </a:defRPr>
            </a:pPr>
            <a:r>
              <a:t>Examples are Bedford scale and NASA TLX</a:t>
            </a:r>
          </a:p>
          <a:p>
            <a:pPr marL="571500" indent="-571500">
              <a:buSzPct val="100000"/>
              <a:buChar char="❑"/>
              <a:defRPr sz="2400">
                <a:solidFill>
                  <a:schemeClr val="accent1"/>
                </a:solidFill>
              </a:defRPr>
            </a:pPr>
            <a:r>
              <a:t>Bedford scale - uni dimensional 10−point scale to measure operator’s spare mental capacity while completing a task.</a:t>
            </a:r>
          </a:p>
          <a:p>
            <a:pPr marL="571500" indent="-571500">
              <a:buSzPct val="100000"/>
              <a:buChar char="❑"/>
              <a:defRPr sz="2400">
                <a:solidFill>
                  <a:schemeClr val="accent1"/>
                </a:solidFill>
              </a:defRPr>
            </a:pPr>
            <a:r>
              <a:t>NASA TLX - A multi-dimensional scale based on feedback regarding mental demand, physical demand, temporal demand, effort, performance, frustration level.</a:t>
            </a:r>
          </a:p>
        </p:txBody>
      </p:sp>
      <p:sp>
        <p:nvSpPr>
          <p:cNvPr id="838"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Cognitive or Mental Workload</a:t>
            </a:r>
          </a:p>
        </p:txBody>
      </p:sp>
      <p:sp>
        <p:nvSpPr>
          <p:cNvPr id="8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71</a:t>
            </a:fld>
            <a:endParaRPr/>
          </a:p>
        </p:txBody>
      </p:sp>
    </p:spTree>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41"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Factors</a:t>
            </a:r>
          </a:p>
        </p:txBody>
      </p:sp>
      <p:sp>
        <p:nvSpPr>
          <p:cNvPr id="842" name="TextBox 2"/>
          <p:cNvSpPr txBox="1"/>
          <p:nvPr/>
        </p:nvSpPr>
        <p:spPr>
          <a:xfrm>
            <a:off x="1247571" y="5289082"/>
            <a:ext cx="10519271" cy="1023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100">
                <a:solidFill>
                  <a:schemeClr val="accent1"/>
                </a:solidFill>
              </a:defRPr>
            </a:pPr>
            <a:r>
              <a:t>Schematic: Relationship among primary-task resource demand, resources supplied, and performance, indicating the “red line” of workload overload </a:t>
            </a:r>
          </a:p>
          <a:p>
            <a:pPr>
              <a:defRPr sz="2100">
                <a:solidFill>
                  <a:schemeClr val="accent1"/>
                </a:solidFill>
              </a:defRPr>
            </a:pPr>
            <a:r>
              <a:t>[source: Wickens et al 2015].</a:t>
            </a:r>
          </a:p>
        </p:txBody>
      </p:sp>
      <p:sp>
        <p:nvSpPr>
          <p:cNvPr id="843"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Cognitive Workload</a:t>
            </a:r>
          </a:p>
        </p:txBody>
      </p:sp>
      <p:pic>
        <p:nvPicPr>
          <p:cNvPr id="844" name="ResourseSupply-ResourceDemand-Wickens.png" descr="ResourseSupply-ResourceDemand-Wickens.png"/>
          <p:cNvPicPr>
            <a:picLocks noChangeAspect="1"/>
          </p:cNvPicPr>
          <p:nvPr/>
        </p:nvPicPr>
        <p:blipFill>
          <a:blip r:embed="rId3"/>
          <a:stretch>
            <a:fillRect/>
          </a:stretch>
        </p:blipFill>
        <p:spPr>
          <a:xfrm>
            <a:off x="1967583" y="1129367"/>
            <a:ext cx="6972301" cy="4089401"/>
          </a:xfrm>
          <a:prstGeom prst="rect">
            <a:avLst/>
          </a:prstGeom>
          <a:ln w="12700">
            <a:miter lim="400000"/>
          </a:ln>
        </p:spPr>
      </p:pic>
      <p:sp>
        <p:nvSpPr>
          <p:cNvPr id="84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72</a:t>
            </a:fld>
            <a:endParaRPr/>
          </a:p>
        </p:txBody>
      </p:sp>
    </p:spTree>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47"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Factors</a:t>
            </a:r>
          </a:p>
        </p:txBody>
      </p:sp>
      <p:sp>
        <p:nvSpPr>
          <p:cNvPr id="848" name="TextBox 2"/>
          <p:cNvSpPr txBox="1"/>
          <p:nvPr/>
        </p:nvSpPr>
        <p:spPr>
          <a:xfrm>
            <a:off x="970732" y="5031155"/>
            <a:ext cx="10519271" cy="10231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100">
                <a:solidFill>
                  <a:schemeClr val="accent1"/>
                </a:solidFill>
              </a:defRPr>
            </a:lvl1pPr>
          </a:lstStyle>
          <a:p>
            <a:r>
              <a:t>Schematic: Over-load and under-load can be detrimental to task performance. Operators may become less likely to attend to potentially important sources of information and fail at the task.[source: NASA-STD-3001 Tech. Brief]</a:t>
            </a:r>
          </a:p>
        </p:txBody>
      </p:sp>
      <p:sp>
        <p:nvSpPr>
          <p:cNvPr id="849"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Cognitive Workload</a:t>
            </a:r>
          </a:p>
        </p:txBody>
      </p:sp>
      <p:pic>
        <p:nvPicPr>
          <p:cNvPr id="850" name="CognitiveWorkload-Performance-NASA.png" descr="CognitiveWorkload-Performance-NASA.png"/>
          <p:cNvPicPr>
            <a:picLocks noChangeAspect="1"/>
          </p:cNvPicPr>
          <p:nvPr/>
        </p:nvPicPr>
        <p:blipFill>
          <a:blip r:embed="rId3"/>
          <a:stretch>
            <a:fillRect/>
          </a:stretch>
        </p:blipFill>
        <p:spPr>
          <a:xfrm>
            <a:off x="2237726" y="1129367"/>
            <a:ext cx="7269537" cy="3831474"/>
          </a:xfrm>
          <a:prstGeom prst="rect">
            <a:avLst/>
          </a:prstGeom>
          <a:ln w="12700">
            <a:miter lim="400000"/>
          </a:ln>
        </p:spPr>
      </p:pic>
      <p:sp>
        <p:nvSpPr>
          <p:cNvPr id="85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73</a:t>
            </a:fld>
            <a:endParaRPr/>
          </a:p>
        </p:txBody>
      </p:sp>
    </p:spTree>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Research Work (Post-Doctoral Fellowship)</a:t>
            </a:r>
          </a:p>
        </p:txBody>
      </p:sp>
      <p:sp>
        <p:nvSpPr>
          <p:cNvPr id="854" name="TextBox 2"/>
          <p:cNvSpPr txBox="1"/>
          <p:nvPr/>
        </p:nvSpPr>
        <p:spPr>
          <a:xfrm>
            <a:off x="970732" y="1129367"/>
            <a:ext cx="8169122" cy="3694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300">
                <a:solidFill>
                  <a:srgbClr val="535353"/>
                </a:solidFill>
              </a:defRPr>
            </a:pPr>
            <a:endParaRPr/>
          </a:p>
          <a:p>
            <a:pPr marL="571500" indent="-571500">
              <a:buSzPct val="100000"/>
              <a:buChar char="❑"/>
              <a:defRPr sz="2400">
                <a:solidFill>
                  <a:schemeClr val="accent1"/>
                </a:solidFill>
              </a:defRPr>
            </a:pPr>
            <a:r>
              <a:t>How mentally demanding was the task?</a:t>
            </a:r>
          </a:p>
          <a:p>
            <a:pPr marL="571500" indent="-571500">
              <a:buSzPct val="100000"/>
              <a:buChar char="❑"/>
              <a:defRPr sz="2400">
                <a:solidFill>
                  <a:schemeClr val="accent1"/>
                </a:solidFill>
              </a:defRPr>
            </a:pPr>
            <a:r>
              <a:t>How physically demanding was the task?</a:t>
            </a:r>
          </a:p>
          <a:p>
            <a:pPr marL="571500" indent="-571500">
              <a:buSzPct val="100000"/>
              <a:buChar char="❑"/>
              <a:defRPr sz="2400">
                <a:solidFill>
                  <a:schemeClr val="accent1"/>
                </a:solidFill>
              </a:defRPr>
            </a:pPr>
            <a:r>
              <a:t>How hurried or rushed was the pace of the task?</a:t>
            </a:r>
          </a:p>
          <a:p>
            <a:pPr marL="571500" indent="-571500">
              <a:buSzPct val="100000"/>
              <a:buChar char="❑"/>
              <a:defRPr sz="2400">
                <a:solidFill>
                  <a:schemeClr val="accent1"/>
                </a:solidFill>
              </a:defRPr>
            </a:pPr>
            <a:r>
              <a:t>How successful were you in accomplishing what you were asked to do?</a:t>
            </a:r>
          </a:p>
          <a:p>
            <a:pPr marL="571500" indent="-571500">
              <a:buSzPct val="100000"/>
              <a:buChar char="❑"/>
              <a:defRPr sz="2400">
                <a:solidFill>
                  <a:schemeClr val="accent1"/>
                </a:solidFill>
              </a:defRPr>
            </a:pPr>
            <a:r>
              <a:t>How hard did you have to work to accomplish your level of performance?</a:t>
            </a:r>
          </a:p>
          <a:p>
            <a:pPr marL="571500" indent="-571500">
              <a:buSzPct val="100000"/>
              <a:buChar char="❑"/>
              <a:defRPr sz="2400">
                <a:solidFill>
                  <a:schemeClr val="accent1"/>
                </a:solidFill>
              </a:defRPr>
            </a:pPr>
            <a:r>
              <a:t>How insecure, discouraged, irritated, stressed, and annoyed were you?</a:t>
            </a:r>
          </a:p>
        </p:txBody>
      </p:sp>
      <p:sp>
        <p:nvSpPr>
          <p:cNvPr id="855"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NASA-TLX Questions</a:t>
            </a:r>
          </a:p>
        </p:txBody>
      </p:sp>
      <p:sp>
        <p:nvSpPr>
          <p:cNvPr id="85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74</a:t>
            </a:fld>
            <a:endParaRPr/>
          </a:p>
        </p:txBody>
      </p:sp>
    </p:spTree>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Research Work (Post-Doctoral Fellowship)</a:t>
            </a:r>
          </a:p>
        </p:txBody>
      </p:sp>
      <p:sp>
        <p:nvSpPr>
          <p:cNvPr id="859" name="TextBox 2"/>
          <p:cNvSpPr txBox="1"/>
          <p:nvPr/>
        </p:nvSpPr>
        <p:spPr>
          <a:xfrm>
            <a:off x="948376" y="1328691"/>
            <a:ext cx="8169123" cy="48120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buSzPct val="100000"/>
              <a:buChar char="❑"/>
              <a:defRPr sz="2400">
                <a:solidFill>
                  <a:schemeClr val="accent1"/>
                </a:solidFill>
              </a:defRPr>
            </a:pPr>
            <a:r>
              <a:rPr dirty="0"/>
              <a:t>Brief discussion of Dubois and Le </a:t>
            </a:r>
            <a:r>
              <a:rPr dirty="0" err="1"/>
              <a:t>Ny</a:t>
            </a:r>
            <a:r>
              <a:rPr dirty="0"/>
              <a:t> 2020.</a:t>
            </a:r>
          </a:p>
          <a:p>
            <a:pPr marL="571500" indent="-571500">
              <a:buSzPct val="100000"/>
              <a:buChar char="❑"/>
              <a:defRPr sz="2400">
                <a:solidFill>
                  <a:schemeClr val="accent1"/>
                </a:solidFill>
              </a:defRPr>
            </a:pPr>
            <a:r>
              <a:rPr dirty="0"/>
              <a:t>• Human-automation team presented with batches of classification tasks sequentially.</a:t>
            </a:r>
          </a:p>
          <a:p>
            <a:pPr marL="571500" indent="-571500">
              <a:buSzPct val="100000"/>
              <a:buChar char="❑"/>
              <a:defRPr sz="2400">
                <a:solidFill>
                  <a:schemeClr val="accent1"/>
                </a:solidFill>
              </a:defRPr>
            </a:pPr>
            <a:r>
              <a:rPr dirty="0"/>
              <a:t>• Automation suggests a fraction of tasks to be carried out by the human.</a:t>
            </a:r>
          </a:p>
          <a:p>
            <a:pPr marL="571500" indent="-571500">
              <a:buSzPct val="100000"/>
              <a:buChar char="❑"/>
              <a:defRPr sz="2400">
                <a:solidFill>
                  <a:schemeClr val="accent1"/>
                </a:solidFill>
              </a:defRPr>
            </a:pPr>
            <a:r>
              <a:rPr dirty="0"/>
              <a:t>• Human’s classification performance is a function of workload (</a:t>
            </a:r>
            <a:r>
              <a:rPr dirty="0" err="1"/>
              <a:t>taskload</a:t>
            </a:r>
            <a:r>
              <a:rPr dirty="0"/>
              <a:t>).</a:t>
            </a:r>
          </a:p>
          <a:p>
            <a:pPr marL="571500" indent="-571500">
              <a:buSzPct val="100000"/>
              <a:buChar char="❑"/>
              <a:defRPr sz="2400">
                <a:solidFill>
                  <a:schemeClr val="accent1"/>
                </a:solidFill>
              </a:defRPr>
            </a:pPr>
            <a:r>
              <a:rPr dirty="0"/>
              <a:t>• The human completes these tasks and may take up more depending on his/her</a:t>
            </a:r>
          </a:p>
          <a:p>
            <a:pPr marL="571500" indent="-571500">
              <a:buSzPct val="100000"/>
              <a:buChar char="❑"/>
              <a:defRPr sz="2400">
                <a:solidFill>
                  <a:schemeClr val="accent1"/>
                </a:solidFill>
              </a:defRPr>
            </a:pPr>
            <a:r>
              <a:rPr dirty="0"/>
              <a:t>cognitive state (trust).</a:t>
            </a:r>
          </a:p>
          <a:p>
            <a:pPr marL="571500" indent="-571500">
              <a:buSzPct val="100000"/>
              <a:buChar char="❑"/>
              <a:defRPr sz="2400">
                <a:solidFill>
                  <a:schemeClr val="accent1"/>
                </a:solidFill>
              </a:defRPr>
            </a:pPr>
            <a:r>
              <a:rPr dirty="0"/>
              <a:t>• Markovian evolution model for cognitive states.</a:t>
            </a:r>
          </a:p>
          <a:p>
            <a:pPr marL="571500" indent="-571500">
              <a:buSzPct val="100000"/>
              <a:buChar char="❑"/>
              <a:defRPr sz="2400">
                <a:solidFill>
                  <a:schemeClr val="accent1"/>
                </a:solidFill>
              </a:defRPr>
            </a:pPr>
            <a:r>
              <a:rPr dirty="0"/>
              <a:t>• MDP/POMDP based approach to maximize long term performance.</a:t>
            </a:r>
          </a:p>
        </p:txBody>
      </p:sp>
      <p:sp>
        <p:nvSpPr>
          <p:cNvPr id="860"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Task allocation with human intervention</a:t>
            </a:r>
          </a:p>
        </p:txBody>
      </p:sp>
      <p:sp>
        <p:nvSpPr>
          <p:cNvPr id="86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75</a:t>
            </a:fld>
            <a:endParaRPr/>
          </a:p>
        </p:txBody>
      </p:sp>
    </p:spTree>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Research Work (Post-Doctoral Fellowship)</a:t>
            </a:r>
          </a:p>
        </p:txBody>
      </p:sp>
      <p:sp>
        <p:nvSpPr>
          <p:cNvPr id="864" name="TextBox 2"/>
          <p:cNvSpPr txBox="1"/>
          <p:nvPr/>
        </p:nvSpPr>
        <p:spPr>
          <a:xfrm>
            <a:off x="937303" y="5758119"/>
            <a:ext cx="9896902" cy="760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571500" indent="-571500">
              <a:buSzPct val="100000"/>
              <a:buChar char="❑"/>
              <a:defRPr sz="2400">
                <a:solidFill>
                  <a:schemeClr val="accent1"/>
                </a:solidFill>
              </a:defRPr>
            </a:lvl1pPr>
          </a:lstStyle>
          <a:p>
            <a:r>
              <a:t>A possible family of ROC curves for a human classifier, based on the equal variance Gaussian model [Dubois and Le Ny 2020].</a:t>
            </a:r>
          </a:p>
        </p:txBody>
      </p:sp>
      <p:sp>
        <p:nvSpPr>
          <p:cNvPr id="865"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Task allocation with human intervention</a:t>
            </a:r>
          </a:p>
        </p:txBody>
      </p:sp>
      <p:pic>
        <p:nvPicPr>
          <p:cNvPr id="866" name="ROCcurves_Dubois.png" descr="ROCcurves_Dubois.png"/>
          <p:cNvPicPr>
            <a:picLocks noChangeAspect="1"/>
          </p:cNvPicPr>
          <p:nvPr/>
        </p:nvPicPr>
        <p:blipFill>
          <a:blip r:embed="rId2"/>
          <a:stretch>
            <a:fillRect/>
          </a:stretch>
        </p:blipFill>
        <p:spPr>
          <a:xfrm>
            <a:off x="3223942" y="1074820"/>
            <a:ext cx="5653824" cy="4617088"/>
          </a:xfrm>
          <a:prstGeom prst="rect">
            <a:avLst/>
          </a:prstGeom>
          <a:ln w="12700">
            <a:miter lim="400000"/>
          </a:ln>
        </p:spPr>
      </p:pic>
      <p:sp>
        <p:nvSpPr>
          <p:cNvPr id="86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76</a:t>
            </a:fld>
            <a:endParaRPr/>
          </a:p>
        </p:txBody>
      </p:sp>
    </p:spTree>
  </p:cSld>
  <p:clrMapOvr>
    <a:masterClrMapping/>
  </p:clrMapOvr>
  <p:transition spd="med"/>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9"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Factors</a:t>
            </a:r>
          </a:p>
        </p:txBody>
      </p:sp>
      <p:sp>
        <p:nvSpPr>
          <p:cNvPr id="880"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Decision Referrals in Human-Automation Teams</a:t>
            </a:r>
          </a:p>
        </p:txBody>
      </p:sp>
      <p:sp>
        <p:nvSpPr>
          <p:cNvPr id="88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77</a:t>
            </a:fld>
            <a:endParaRPr/>
          </a:p>
        </p:txBody>
      </p:sp>
      <p:pic>
        <p:nvPicPr>
          <p:cNvPr id="882" name="Image" descr="Image"/>
          <p:cNvPicPr>
            <a:picLocks noChangeAspect="1"/>
          </p:cNvPicPr>
          <p:nvPr/>
        </p:nvPicPr>
        <p:blipFill>
          <a:blip r:embed="rId3"/>
          <a:stretch>
            <a:fillRect/>
          </a:stretch>
        </p:blipFill>
        <p:spPr>
          <a:xfrm>
            <a:off x="899438" y="1129367"/>
            <a:ext cx="7820529" cy="546473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4"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Automation Teams</a:t>
            </a:r>
          </a:p>
        </p:txBody>
      </p:sp>
      <p:sp>
        <p:nvSpPr>
          <p:cNvPr id="885" name="TextBox 2"/>
          <p:cNvSpPr txBox="1"/>
          <p:nvPr/>
        </p:nvSpPr>
        <p:spPr>
          <a:xfrm>
            <a:off x="768987" y="1170334"/>
            <a:ext cx="10404827" cy="33388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buSzPct val="100000"/>
              <a:buChar char="❑"/>
              <a:defRPr sz="2400">
                <a:solidFill>
                  <a:schemeClr val="accent5">
                    <a:satOff val="-19091"/>
                    <a:lumOff val="-11921"/>
                  </a:schemeClr>
                </a:solidFill>
              </a:defRPr>
            </a:pPr>
            <a:r>
              <a:rPr>
                <a:solidFill>
                  <a:schemeClr val="accent2"/>
                </a:solidFill>
              </a:rPr>
              <a:t>Static Allocation (SA) - fixed task load variant of optimal policy</a:t>
            </a:r>
            <a:r>
              <a:t>: Assuming that all the referred tasks must be completed by the human in a fixed amount of time, variations in</a:t>
            </a:r>
            <a:r>
              <a:rPr>
                <a:solidFill>
                  <a:srgbClr val="00A3DA"/>
                </a:solidFill>
              </a:rPr>
              <a:t> </a:t>
            </a:r>
            <a:r>
              <a:t>task load across different batches can</a:t>
            </a:r>
            <a:r>
              <a:rPr>
                <a:solidFill>
                  <a:srgbClr val="00A3DA"/>
                </a:solidFill>
              </a:rPr>
              <a:t> </a:t>
            </a:r>
            <a:r>
              <a:t>induce stress and</a:t>
            </a:r>
            <a:r>
              <a:rPr>
                <a:solidFill>
                  <a:srgbClr val="00A3DA"/>
                </a:solidFill>
              </a:rPr>
              <a:t> </a:t>
            </a:r>
            <a:r>
              <a:t>fatigue, degrading human performance. </a:t>
            </a:r>
          </a:p>
          <a:p>
            <a:pPr marL="571500" indent="-571500">
              <a:buSzPct val="100000"/>
              <a:buChar char="❑"/>
              <a:defRPr sz="2400">
                <a:solidFill>
                  <a:schemeClr val="accent5">
                    <a:satOff val="-19091"/>
                    <a:lumOff val="-11921"/>
                  </a:schemeClr>
                </a:solidFill>
              </a:defRPr>
            </a:pPr>
            <a:endParaRPr/>
          </a:p>
          <a:p>
            <a:pPr marL="571500" indent="-571500">
              <a:buSzPct val="100000"/>
              <a:buChar char="❑"/>
              <a:defRPr sz="2400">
                <a:solidFill>
                  <a:schemeClr val="accent5">
                    <a:satOff val="-19091"/>
                    <a:lumOff val="-11921"/>
                  </a:schemeClr>
                </a:solidFill>
              </a:defRPr>
            </a:pPr>
            <a:r>
              <a:t>Since this aspect was not taken into account when deriving OA for a single</a:t>
            </a:r>
            <a:r>
              <a:rPr>
                <a:solidFill>
                  <a:srgbClr val="EA3323"/>
                </a:solidFill>
              </a:rPr>
              <a:t> </a:t>
            </a:r>
            <a:r>
              <a:t>batch, a policy like SA with constant task load might have an advantage in practice.</a:t>
            </a:r>
          </a:p>
        </p:txBody>
      </p:sp>
      <p:sp>
        <p:nvSpPr>
          <p:cNvPr id="886" name="TextBox 56"/>
          <p:cNvSpPr txBox="1"/>
          <p:nvPr/>
        </p:nvSpPr>
        <p:spPr>
          <a:xfrm>
            <a:off x="663945" y="4604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5">
                    <a:satOff val="-19091"/>
                    <a:lumOff val="-11921"/>
                  </a:schemeClr>
                </a:solidFill>
              </a:defRPr>
            </a:lvl1pPr>
          </a:lstStyle>
          <a:p>
            <a:pPr>
              <a:defRPr>
                <a:solidFill>
                  <a:schemeClr val="accent1">
                    <a:satOff val="-3547"/>
                    <a:lumOff val="-10352"/>
                  </a:schemeClr>
                </a:solidFill>
              </a:defRPr>
            </a:pPr>
            <a:r>
              <a:rPr>
                <a:solidFill>
                  <a:schemeClr val="accent5">
                    <a:satOff val="-19091"/>
                    <a:lumOff val="-11921"/>
                  </a:schemeClr>
                </a:solidFill>
              </a:rPr>
              <a:t>Static Allocation (SA) </a:t>
            </a:r>
          </a:p>
        </p:txBody>
      </p:sp>
      <p:sp>
        <p:nvSpPr>
          <p:cNvPr id="88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78</a:t>
            </a:fld>
            <a:endParaRP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3"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Factors</a:t>
            </a:r>
          </a:p>
        </p:txBody>
      </p:sp>
      <p:sp>
        <p:nvSpPr>
          <p:cNvPr id="164" name="TextBox 2"/>
          <p:cNvSpPr txBox="1"/>
          <p:nvPr/>
        </p:nvSpPr>
        <p:spPr>
          <a:xfrm>
            <a:off x="627451" y="2478714"/>
            <a:ext cx="5081024" cy="25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marL="571500" indent="-571500">
              <a:lnSpc>
                <a:spcPct val="120000"/>
              </a:lnSpc>
              <a:buSzPct val="100000"/>
              <a:buChar char="❑"/>
              <a:defRPr sz="2400">
                <a:solidFill>
                  <a:schemeClr val="accent1"/>
                </a:solidFill>
              </a:defRPr>
            </a:pPr>
            <a:r>
              <a:t>All these factors are complex cognitive constructs. </a:t>
            </a:r>
          </a:p>
          <a:p>
            <a:pPr marL="571500" indent="-571500">
              <a:lnSpc>
                <a:spcPct val="120000"/>
              </a:lnSpc>
              <a:buSzPct val="100000"/>
              <a:buChar char="❑"/>
              <a:defRPr sz="2400">
                <a:solidFill>
                  <a:schemeClr val="accent1"/>
                </a:solidFill>
              </a:defRPr>
            </a:pPr>
            <a:r>
              <a:t>Hidden variables with multiple state definitions.</a:t>
            </a:r>
          </a:p>
          <a:p>
            <a:pPr marL="571500" indent="-571500">
              <a:lnSpc>
                <a:spcPct val="120000"/>
              </a:lnSpc>
              <a:buSzPct val="100000"/>
              <a:buChar char="❑"/>
              <a:defRPr sz="2400">
                <a:solidFill>
                  <a:schemeClr val="accent1"/>
                </a:solidFill>
              </a:defRPr>
            </a:pPr>
            <a:r>
              <a:t>Lot of debate in psychology and human-factors literature.</a:t>
            </a:r>
          </a:p>
        </p:txBody>
      </p:sp>
      <p:sp>
        <p:nvSpPr>
          <p:cNvPr id="165"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Human Factors affecting Performance</a:t>
            </a:r>
          </a:p>
        </p:txBody>
      </p:sp>
      <p:pic>
        <p:nvPicPr>
          <p:cNvPr id="166" name="Image" descr="Image"/>
          <p:cNvPicPr>
            <a:picLocks noChangeAspect="1"/>
          </p:cNvPicPr>
          <p:nvPr/>
        </p:nvPicPr>
        <p:blipFill>
          <a:blip r:embed="rId3"/>
          <a:stretch>
            <a:fillRect/>
          </a:stretch>
        </p:blipFill>
        <p:spPr>
          <a:xfrm>
            <a:off x="6227615" y="5171682"/>
            <a:ext cx="2185409" cy="1452034"/>
          </a:xfrm>
          <a:prstGeom prst="rect">
            <a:avLst/>
          </a:prstGeom>
          <a:ln w="12700">
            <a:miter lim="400000"/>
          </a:ln>
        </p:spPr>
      </p:pic>
      <p:pic>
        <p:nvPicPr>
          <p:cNvPr id="167" name="Drones-Revolutionize-Search-and-Rescue-Operations-with-Advanced-Technology.jpg" descr="Drones-Revolutionize-Search-and-Rescue-Operations-with-Advanced-Technology.jpg"/>
          <p:cNvPicPr>
            <a:picLocks noChangeAspect="1"/>
          </p:cNvPicPr>
          <p:nvPr/>
        </p:nvPicPr>
        <p:blipFill>
          <a:blip r:embed="rId4"/>
          <a:stretch>
            <a:fillRect/>
          </a:stretch>
        </p:blipFill>
        <p:spPr>
          <a:xfrm>
            <a:off x="6228970" y="1126124"/>
            <a:ext cx="5375181" cy="4035890"/>
          </a:xfrm>
          <a:prstGeom prst="rect">
            <a:avLst/>
          </a:prstGeom>
          <a:ln w="12700">
            <a:miter lim="400000"/>
          </a:ln>
        </p:spPr>
      </p:pic>
      <p:sp>
        <p:nvSpPr>
          <p:cNvPr id="168" name="Slide Number"/>
          <p:cNvSpPr txBox="1">
            <a:spLocks noGrp="1"/>
          </p:cNvSpPr>
          <p:nvPr>
            <p:ph type="sldNum" sz="quarter" idx="2"/>
          </p:nvPr>
        </p:nvSpPr>
        <p:spPr>
          <a:xfrm>
            <a:off x="11172418" y="6414760"/>
            <a:ext cx="181382"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0" name="TextBox 1"/>
          <p:cNvSpPr txBox="1"/>
          <p:nvPr/>
        </p:nvSpPr>
        <p:spPr>
          <a:xfrm>
            <a:off x="589182" y="46933"/>
            <a:ext cx="6369747"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defRPr>
            </a:lvl1pPr>
          </a:lstStyle>
          <a:p>
            <a:r>
              <a:t>Human Factors</a:t>
            </a:r>
          </a:p>
        </p:txBody>
      </p:sp>
      <p:sp>
        <p:nvSpPr>
          <p:cNvPr id="171" name="TextBox 2"/>
          <p:cNvSpPr txBox="1"/>
          <p:nvPr/>
        </p:nvSpPr>
        <p:spPr>
          <a:xfrm>
            <a:off x="937511" y="867762"/>
            <a:ext cx="10021004" cy="29578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300">
                <a:solidFill>
                  <a:srgbClr val="535353"/>
                </a:solidFill>
              </a:defRPr>
            </a:pPr>
            <a:endParaRPr/>
          </a:p>
          <a:p>
            <a:pPr marL="571500" indent="-571500">
              <a:buSzPct val="100000"/>
              <a:buChar char="❑"/>
              <a:defRPr sz="2400">
                <a:solidFill>
                  <a:schemeClr val="accent1"/>
                </a:solidFill>
              </a:defRPr>
            </a:pPr>
            <a:r>
              <a:t>The notion of mental workload is needed to answer questions of practical importance such as the following.</a:t>
            </a:r>
          </a:p>
          <a:p>
            <a:pPr marL="1028700" lvl="1" indent="-571500">
              <a:buSzPct val="100000"/>
              <a:buChar char="❑"/>
              <a:defRPr sz="2400">
                <a:solidFill>
                  <a:schemeClr val="accent1"/>
                </a:solidFill>
              </a:defRPr>
            </a:pPr>
            <a:r>
              <a:t>How busy is an operator?</a:t>
            </a:r>
          </a:p>
          <a:p>
            <a:pPr marL="1028700" lvl="1" indent="-571500">
              <a:buSzPct val="100000"/>
              <a:buChar char="❑"/>
              <a:defRPr sz="2400">
                <a:solidFill>
                  <a:schemeClr val="accent1"/>
                </a:solidFill>
              </a:defRPr>
            </a:pPr>
            <a:r>
              <a:t>How complex are the tasks that an operator needs to perform?</a:t>
            </a:r>
          </a:p>
          <a:p>
            <a:pPr marL="1028700" lvl="1" indent="-571500">
              <a:buSzPct val="100000"/>
              <a:buChar char="❑"/>
              <a:defRPr sz="2400">
                <a:solidFill>
                  <a:schemeClr val="accent1"/>
                </a:solidFill>
              </a:defRPr>
            </a:pPr>
            <a:r>
              <a:t>Can any additional tasks be handled by the operator?</a:t>
            </a:r>
          </a:p>
          <a:p>
            <a:pPr marL="1028700" lvl="1" indent="-571500">
              <a:buSzPct val="100000"/>
              <a:buChar char="❑"/>
              <a:defRPr sz="2400">
                <a:solidFill>
                  <a:schemeClr val="accent1"/>
                </a:solidFill>
              </a:defRPr>
            </a:pPr>
            <a:r>
              <a:t>Will the operator be able to respond to unexpected events?</a:t>
            </a:r>
          </a:p>
        </p:txBody>
      </p:sp>
      <p:sp>
        <p:nvSpPr>
          <p:cNvPr id="172" name="TextBox 56"/>
          <p:cNvSpPr txBox="1"/>
          <p:nvPr/>
        </p:nvSpPr>
        <p:spPr>
          <a:xfrm>
            <a:off x="663945" y="562006"/>
            <a:ext cx="1086411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i="1">
                <a:solidFill>
                  <a:schemeClr val="accent1">
                    <a:satOff val="-3547"/>
                    <a:lumOff val="-10352"/>
                  </a:schemeClr>
                </a:solidFill>
              </a:defRPr>
            </a:lvl1pPr>
          </a:lstStyle>
          <a:p>
            <a:r>
              <a:t>Cognitive or Mental Workload in the Literature</a:t>
            </a:r>
          </a:p>
        </p:txBody>
      </p:sp>
      <p:sp>
        <p:nvSpPr>
          <p:cNvPr id="173" name="Slide Number"/>
          <p:cNvSpPr txBox="1">
            <a:spLocks noGrp="1"/>
          </p:cNvSpPr>
          <p:nvPr>
            <p:ph type="sldNum" sz="quarter" idx="2"/>
          </p:nvPr>
        </p:nvSpPr>
        <p:spPr>
          <a:xfrm>
            <a:off x="11172418" y="6414760"/>
            <a:ext cx="181382"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sp>
        <p:nvSpPr>
          <p:cNvPr id="174" name="C. D. Wickens, J. G. Hollands, S. Banbury, and R. Parasuraman,…"/>
          <p:cNvSpPr txBox="1"/>
          <p:nvPr/>
        </p:nvSpPr>
        <p:spPr>
          <a:xfrm>
            <a:off x="658834" y="6124118"/>
            <a:ext cx="5043042"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rgbClr val="535353"/>
                </a:solidFill>
                <a:latin typeface="+mn-lt"/>
                <a:ea typeface="+mn-ea"/>
                <a:cs typeface="+mn-cs"/>
                <a:sym typeface="Helvetica"/>
              </a:defRPr>
            </a:pPr>
            <a:r>
              <a:t>C. D. Wickens, J. G. Hollands, S. Banbury, and R. Parasuraman,</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rgbClr val="535353"/>
                </a:solidFill>
                <a:latin typeface="+mn-lt"/>
                <a:ea typeface="+mn-ea"/>
                <a:cs typeface="+mn-cs"/>
                <a:sym typeface="Helvetica"/>
              </a:defRPr>
            </a:pPr>
            <a:r>
              <a:t>Engineering psychology and human performance. Psychology Press,</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rgbClr val="535353"/>
                </a:solidFill>
                <a:latin typeface="+mn-lt"/>
                <a:ea typeface="+mn-ea"/>
                <a:cs typeface="+mn-cs"/>
                <a:sym typeface="Helvetica"/>
              </a:defRPr>
            </a:pPr>
            <a:r>
              <a:t>2015.</a:t>
            </a: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TotalTime>
  <Words>4141</Words>
  <Application>Microsoft Office PowerPoint</Application>
  <PresentationFormat>Widescreen</PresentationFormat>
  <Paragraphs>890</Paragraphs>
  <Slides>78</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78</vt:i4>
      </vt:variant>
    </vt:vector>
  </HeadingPairs>
  <TitlesOfParts>
    <vt:vector size="85" baseType="lpstr">
      <vt:lpstr>American Typewriter</vt:lpstr>
      <vt:lpstr>Arial</vt:lpstr>
      <vt:lpstr>Calibri</vt:lpstr>
      <vt:lpstr>Calibri Light</vt:lpstr>
      <vt:lpstr>Cambria Math</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 Space</vt:lpstr>
      <vt:lpstr>PowerPoint Presentation</vt:lpstr>
      <vt:lpstr>Radar and Optical Data</vt:lpstr>
      <vt:lpstr>PowerPoint Presentation</vt:lpstr>
      <vt:lpstr>PowerPoint Presentation</vt:lpstr>
      <vt:lpstr>Referrals to Human using OA</vt:lpstr>
      <vt:lpstr>PowerPoint Presentation</vt:lpstr>
      <vt:lpstr>PowerPoint Presentation</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Rahul</cp:lastModifiedBy>
  <cp:revision>7</cp:revision>
  <dcterms:modified xsi:type="dcterms:W3CDTF">2025-04-07T07:10:23Z</dcterms:modified>
</cp:coreProperties>
</file>